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98" r:id="rId2"/>
    <p:sldMasterId id="2147483710" r:id="rId3"/>
    <p:sldMasterId id="2147483712" r:id="rId4"/>
  </p:sldMasterIdLst>
  <p:notesMasterIdLst>
    <p:notesMasterId r:id="rId33"/>
  </p:notesMasterIdLst>
  <p:sldIdLst>
    <p:sldId id="283" r:id="rId5"/>
    <p:sldId id="284" r:id="rId6"/>
    <p:sldId id="327" r:id="rId7"/>
    <p:sldId id="318" r:id="rId8"/>
    <p:sldId id="316" r:id="rId9"/>
    <p:sldId id="328" r:id="rId10"/>
    <p:sldId id="319" r:id="rId11"/>
    <p:sldId id="320" r:id="rId12"/>
    <p:sldId id="321" r:id="rId13"/>
    <p:sldId id="322" r:id="rId14"/>
    <p:sldId id="326" r:id="rId15"/>
    <p:sldId id="342" r:id="rId16"/>
    <p:sldId id="323" r:id="rId17"/>
    <p:sldId id="325" r:id="rId18"/>
    <p:sldId id="329" r:id="rId19"/>
    <p:sldId id="330" r:id="rId20"/>
    <p:sldId id="331" r:id="rId21"/>
    <p:sldId id="332" r:id="rId22"/>
    <p:sldId id="333" r:id="rId23"/>
    <p:sldId id="334" r:id="rId24"/>
    <p:sldId id="335" r:id="rId25"/>
    <p:sldId id="336" r:id="rId26"/>
    <p:sldId id="337" r:id="rId27"/>
    <p:sldId id="338" r:id="rId28"/>
    <p:sldId id="339" r:id="rId29"/>
    <p:sldId id="341" r:id="rId30"/>
    <p:sldId id="285" r:id="rId31"/>
    <p:sldId id="286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9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74F983-7E16-45DC-9F87-651E08F789D8}" type="datetimeFigureOut">
              <a:rPr lang="en-US" smtClean="0"/>
              <a:t>8/5/2023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AC4331-F600-4ECA-8266-51CEE1320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566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676400"/>
            <a:ext cx="10363200" cy="1828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24371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06D1E84-FFAA-4D35-9D19-AE164EBC164E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96965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34F2A2-70FE-43C1-9778-B47825B074C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230041"/>
      </p:ext>
    </p:extLst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381000"/>
            <a:ext cx="27432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0264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E5BCB9-3795-41CE-B8B9-675605E77B6E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464161"/>
      </p:ext>
    </p:extLst>
  </p:cSld>
  <p:clrMapOvr>
    <a:masterClrMapping/>
  </p:clrMapOvr>
  <p:transition>
    <p:wedg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381000"/>
            <a:ext cx="10972800" cy="5715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251887-5753-457C-9598-7222B9C18E79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991495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1121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40424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67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6089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7112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4778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406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E22C93-D738-4D30-8A28-48950D58B8C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013882"/>
      </p:ext>
    </p:extLst>
  </p:cSld>
  <p:clrMapOvr>
    <a:masterClrMapping/>
  </p:clrMapOvr>
  <p:transition>
    <p:wedg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6341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2769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7115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7342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838200" y="196828"/>
            <a:ext cx="10515599" cy="106441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A8B1B8"/>
              </a:buClr>
              <a:buFont typeface="Arial"/>
              <a:buNone/>
              <a:defRPr sz="4400" b="0" i="0" u="none" strike="noStrike" cap="none">
                <a:solidFill>
                  <a:srgbClr val="A8B1B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9" cy="435133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12"/>
          <p:cNvSpPr txBox="1">
            <a:spLocks noGrp="1"/>
          </p:cNvSpPr>
          <p:nvPr>
            <p:ph type="dt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Shape 13"/>
          <p:cNvSpPr txBox="1">
            <a:spLocks noGrp="1"/>
          </p:cNvSpPr>
          <p:nvPr>
            <p:ph type="ft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Shape 14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25000"/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tabLst/>
              <a:defRPr/>
            </a:pPr>
            <a:fld id="{9FFF0030-A7BB-4B17-BA94-212CE9FDA66A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 panose="020F050202020403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25000"/>
                <a:buFontTx/>
                <a:buNone/>
                <a:tabLst/>
                <a:defRPr/>
              </a:pPr>
              <a:t>‹#›</a:t>
            </a:fld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9005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5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27CBB5-CA7C-47DE-A8DB-216B0EC2CAF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07F639-05DB-4756-8123-99BB3598F6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20235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27CBB5-CA7C-47DE-A8DB-216B0EC2CAF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07F639-05DB-4756-8123-99BB3598F6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2381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27CBB5-CA7C-47DE-A8DB-216B0EC2CAF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07F639-05DB-4756-8123-99BB3598F6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24082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27CBB5-CA7C-47DE-A8DB-216B0EC2CAF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07F639-05DB-4756-8123-99BB3598F6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03826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8" y="1535114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27CBB5-CA7C-47DE-A8DB-216B0EC2CAF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07F639-05DB-4756-8123-99BB3598F6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5084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E2F414-267C-4308-904F-BAE5E05F3EA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656339"/>
      </p:ext>
    </p:extLst>
  </p:cSld>
  <p:clrMapOvr>
    <a:masterClrMapping/>
  </p:clrMapOvr>
  <p:transition>
    <p:wedg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27CBB5-CA7C-47DE-A8DB-216B0EC2CAF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07F639-05DB-4756-8123-99BB3598F6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1514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27CBB5-CA7C-47DE-A8DB-216B0EC2CAF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07F639-05DB-4756-8123-99BB3598F6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32509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9" y="273050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9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27CBB5-CA7C-47DE-A8DB-216B0EC2CAF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07F639-05DB-4756-8123-99BB3598F6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02251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7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27CBB5-CA7C-47DE-A8DB-216B0EC2CAF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07F639-05DB-4756-8123-99BB3598F6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21063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27CBB5-CA7C-47DE-A8DB-216B0EC2CAF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07F639-05DB-4756-8123-99BB3598F6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28741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27CBB5-CA7C-47DE-A8DB-216B0EC2CAF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07F639-05DB-4756-8123-99BB3598F6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2062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53848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673E0D-B416-435B-83AA-070D1823138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427833"/>
      </p:ext>
    </p:extLst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4C2ADB-6FB3-4126-9D1E-6583792748C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45334"/>
      </p:ext>
    </p:extLst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60107C-EEA3-49A9-BD94-89CDCC84805E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134832"/>
      </p:ext>
    </p:extLst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AD392-AEDB-43A7-B8C2-E8E7C81B4AE9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501200"/>
      </p:ext>
    </p:extLst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527356-D9E6-46E3-9B0B-3A86D74489A6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396534"/>
      </p:ext>
    </p:extLst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B8B2FA-51A6-4DB4-B0C5-A7B09095594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551463"/>
      </p:ext>
    </p:extLst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81000"/>
            <a:ext cx="109728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981200"/>
            <a:ext cx="109728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426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426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426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D77D22B-BA01-42B0-A355-66B62724EE0E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278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2426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24269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4269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242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42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242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42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2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2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2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2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2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2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2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2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2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42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42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2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42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42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2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2690" grpId="0"/>
      <p:bldP spid="242691" grpId="0" build="p">
        <p:tmplLst>
          <p:tmpl lvl="1">
            <p:tnLst>
              <p:par>
                <p:cTn presetID="53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269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4269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4269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42691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269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4269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4269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42691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269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4269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4269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42691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269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4269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4269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42691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269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4269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4269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4269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 kern="1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 kern="1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 kern="1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 kern="1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 kern="1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998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 6"/>
          <p:cNvSpPr txBox="1">
            <a:spLocks noGrp="1"/>
          </p:cNvSpPr>
          <p:nvPr>
            <p:ph type="title"/>
          </p:nvPr>
        </p:nvSpPr>
        <p:spPr bwMode="auto">
          <a:xfrm>
            <a:off x="838200" y="196850"/>
            <a:ext cx="10515600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>
              <a:sym typeface="Arial" panose="020B0604020202020204" pitchFamily="34" charset="0"/>
            </a:endParaRPr>
          </a:p>
        </p:txBody>
      </p:sp>
      <p:sp>
        <p:nvSpPr>
          <p:cNvPr id="1027" name="Shape 7"/>
          <p:cNvSpPr txBox="1"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>
              <a:sym typeface="Arial" panose="020B0604020202020204" pitchFamily="34" charset="0"/>
            </a:endParaRPr>
          </a:p>
        </p:txBody>
      </p:sp>
      <p:pic>
        <p:nvPicPr>
          <p:cNvPr id="1028" name="Shape 8"/>
          <p:cNvPicPr preferRelativeResize="0"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7100" y="185738"/>
            <a:ext cx="909638" cy="90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089718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27CBB5-CA7C-47DE-A8DB-216B0EC2CAF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07F639-05DB-4756-8123-99BB3598F6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4386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gif"/><Relationship Id="rId10" Type="http://schemas.openxmlformats.org/officeDocument/2006/relationships/image" Target="../media/image9.png"/><Relationship Id="rId4" Type="http://schemas.openxmlformats.org/officeDocument/2006/relationships/audio" Target="../media/audio1.wav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audio" Target="../media/audio1.wav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3.png"/><Relationship Id="rId5" Type="http://schemas.openxmlformats.org/officeDocument/2006/relationships/image" Target="../media/image23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3.png"/><Relationship Id="rId7" Type="http://schemas.openxmlformats.org/officeDocument/2006/relationships/image" Target="../media/image2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.wav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39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8.png"/><Relationship Id="rId11" Type="http://schemas.openxmlformats.org/officeDocument/2006/relationships/audio" Target="../media/audio1.wav"/><Relationship Id="rId5" Type="http://schemas.openxmlformats.org/officeDocument/2006/relationships/image" Target="../media/image23.png"/><Relationship Id="rId10" Type="http://schemas.openxmlformats.org/officeDocument/2006/relationships/image" Target="../media/image9.png"/><Relationship Id="rId4" Type="http://schemas.openxmlformats.org/officeDocument/2006/relationships/audio" Target="../media/audio1.wav"/><Relationship Id="rId9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42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9.png"/><Relationship Id="rId5" Type="http://schemas.openxmlformats.org/officeDocument/2006/relationships/image" Target="../media/image23.png"/><Relationship Id="rId10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40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3.png"/><Relationship Id="rId5" Type="http://schemas.openxmlformats.org/officeDocument/2006/relationships/image" Target="../media/image23.png"/><Relationship Id="rId10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45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44.gif"/><Relationship Id="rId11" Type="http://schemas.openxmlformats.org/officeDocument/2006/relationships/audio" Target="../media/audio1.wav"/><Relationship Id="rId5" Type="http://schemas.openxmlformats.org/officeDocument/2006/relationships/image" Target="../media/image23.png"/><Relationship Id="rId10" Type="http://schemas.openxmlformats.org/officeDocument/2006/relationships/image" Target="../media/image9.png"/><Relationship Id="rId4" Type="http://schemas.openxmlformats.org/officeDocument/2006/relationships/audio" Target="../media/audio1.wav"/><Relationship Id="rId9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audio" Target="../media/audio1.wav"/><Relationship Id="rId3" Type="http://schemas.microsoft.com/office/2007/relationships/media" Target="../media/media8.mp3"/><Relationship Id="rId7" Type="http://schemas.openxmlformats.org/officeDocument/2006/relationships/image" Target="../media/image23.png"/><Relationship Id="rId12" Type="http://schemas.openxmlformats.org/officeDocument/2006/relationships/image" Target="../media/image9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audio" Target="../media/audio1.wav"/><Relationship Id="rId11" Type="http://schemas.openxmlformats.org/officeDocument/2006/relationships/image" Target="../media/image47.png"/><Relationship Id="rId5" Type="http://schemas.openxmlformats.org/officeDocument/2006/relationships/slideLayout" Target="../slideLayouts/slideLayout26.xml"/><Relationship Id="rId10" Type="http://schemas.openxmlformats.org/officeDocument/2006/relationships/image" Target="../media/image46.png"/><Relationship Id="rId4" Type="http://schemas.openxmlformats.org/officeDocument/2006/relationships/audio" Target="../media/media8.mp3"/><Relationship Id="rId9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41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0.png"/><Relationship Id="rId5" Type="http://schemas.openxmlformats.org/officeDocument/2006/relationships/image" Target="../media/image23.png"/><Relationship Id="rId10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7" Type="http://schemas.openxmlformats.org/officeDocument/2006/relationships/audio" Target="../media/audio1.wav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6" Type="http://schemas.openxmlformats.org/officeDocument/2006/relationships/image" Target="../media/image48.png"/><Relationship Id="rId5" Type="http://schemas.openxmlformats.org/officeDocument/2006/relationships/image" Target="../media/image23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gif"/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38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0.png"/><Relationship Id="rId11" Type="http://schemas.openxmlformats.org/officeDocument/2006/relationships/audio" Target="../media/audio1.wav"/><Relationship Id="rId5" Type="http://schemas.openxmlformats.org/officeDocument/2006/relationships/image" Target="../media/image23.png"/><Relationship Id="rId10" Type="http://schemas.openxmlformats.org/officeDocument/2006/relationships/image" Target="../media/image9.png"/><Relationship Id="rId4" Type="http://schemas.openxmlformats.org/officeDocument/2006/relationships/audio" Target="../media/audio1.wav"/><Relationship Id="rId9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50.png"/><Relationship Id="rId12" Type="http://schemas.openxmlformats.org/officeDocument/2006/relationships/audio" Target="../media/audio1.wav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0.png"/><Relationship Id="rId11" Type="http://schemas.openxmlformats.org/officeDocument/2006/relationships/image" Target="../media/image9.png"/><Relationship Id="rId5" Type="http://schemas.openxmlformats.org/officeDocument/2006/relationships/image" Target="../media/image23.png"/><Relationship Id="rId10" Type="http://schemas.openxmlformats.org/officeDocument/2006/relationships/image" Target="../media/image53.png"/><Relationship Id="rId4" Type="http://schemas.openxmlformats.org/officeDocument/2006/relationships/audio" Target="../media/audio1.wav"/><Relationship Id="rId9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41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0.png"/><Relationship Id="rId11" Type="http://schemas.openxmlformats.org/officeDocument/2006/relationships/audio" Target="../media/audio1.wav"/><Relationship Id="rId5" Type="http://schemas.openxmlformats.org/officeDocument/2006/relationships/image" Target="../media/image23.png"/><Relationship Id="rId10" Type="http://schemas.openxmlformats.org/officeDocument/2006/relationships/image" Target="../media/image9.png"/><Relationship Id="rId4" Type="http://schemas.openxmlformats.org/officeDocument/2006/relationships/audio" Target="../media/audio1.wav"/><Relationship Id="rId9" Type="http://schemas.openxmlformats.org/officeDocument/2006/relationships/image" Target="../media/image44.gi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41.png"/><Relationship Id="rId12" Type="http://schemas.openxmlformats.org/officeDocument/2006/relationships/image" Target="../media/image58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0.png"/><Relationship Id="rId11" Type="http://schemas.openxmlformats.org/officeDocument/2006/relationships/image" Target="../media/image57.png"/><Relationship Id="rId5" Type="http://schemas.openxmlformats.org/officeDocument/2006/relationships/image" Target="../media/image23.png"/><Relationship Id="rId10" Type="http://schemas.openxmlformats.org/officeDocument/2006/relationships/image" Target="../media/image56.png"/><Relationship Id="rId4" Type="http://schemas.openxmlformats.org/officeDocument/2006/relationships/audio" Target="../media/audio1.wav"/><Relationship Id="rId9" Type="http://schemas.openxmlformats.org/officeDocument/2006/relationships/image" Target="../media/image55.png"/><Relationship Id="rId1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Relationship Id="rId6" Type="http://schemas.openxmlformats.org/officeDocument/2006/relationships/audio" Target="../media/audio1.wav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9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63.gif"/><Relationship Id="rId5" Type="http://schemas.openxmlformats.org/officeDocument/2006/relationships/image" Target="../media/image62.jpg"/><Relationship Id="rId4" Type="http://schemas.openxmlformats.org/officeDocument/2006/relationships/audio" Target="../media/audio1.wav"/><Relationship Id="rId9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8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7.jpg"/><Relationship Id="rId5" Type="http://schemas.openxmlformats.org/officeDocument/2006/relationships/image" Target="../media/image16.png"/><Relationship Id="rId4" Type="http://schemas.openxmlformats.org/officeDocument/2006/relationships/audio" Target="../media/audio1.wav"/><Relationship Id="rId9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19.jpg"/><Relationship Id="rId7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3.png"/><Relationship Id="rId7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6.png"/><Relationship Id="rId10" Type="http://schemas.openxmlformats.org/officeDocument/2006/relationships/audio" Target="../media/audio1.wav"/><Relationship Id="rId4" Type="http://schemas.openxmlformats.org/officeDocument/2006/relationships/image" Target="../media/image24.png"/><Relationship Id="rId9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31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.wav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458" y="2710909"/>
            <a:ext cx="4035700" cy="271866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692" y="4622713"/>
            <a:ext cx="743874" cy="1044034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4635611" y="538833"/>
            <a:ext cx="52789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Chào mừng quý thầy cô và các em học sinh đến với tiết âm nhạc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3153" y="-48174"/>
            <a:ext cx="3098039" cy="6858003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8" y="-48174"/>
            <a:ext cx="3503667" cy="6867837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471" y="-163288"/>
            <a:ext cx="4669632" cy="7066582"/>
          </a:xfrm>
          <a:prstGeom prst="rect">
            <a:avLst/>
          </a:prstGeom>
        </p:spPr>
      </p:pic>
      <p:pic>
        <p:nvPicPr>
          <p:cNvPr id="42" name="NHAC NEN TRO CHOI PAPOI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123200" y="2955393"/>
            <a:ext cx="609600" cy="60960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32025" y="-163288"/>
            <a:ext cx="4716222" cy="7098066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272" y="1723540"/>
            <a:ext cx="566215" cy="479518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843" y="5624827"/>
            <a:ext cx="12302231" cy="1294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0879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13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714 -0.06297 L 0.20299 -0.0879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0" y="-125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133 -0.07708 L -0.21185 -0.0719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59" y="25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06 -0.00371 L -0.38737 -0.0053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71" y="-9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79 -0.00926 L 0.36927 0.0046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53" y="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74213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-1" y="146589"/>
            <a:ext cx="79285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Xem giới thiệu tổng thể Khuông nhạc, khóa son, vị trí nốt nhạc trên khuông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T22 L3 KHUOG  NHAC VA K SO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46226" y="662510"/>
            <a:ext cx="10462916" cy="5727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6491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7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497873" y="181263"/>
            <a:ext cx="6869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 lại</a:t>
            </a:r>
            <a:r>
              <a:rPr kumimoji="0" lang="vi-VN" sz="18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kiến thức khuông nhạc, khóa son, vị trí các nốt nhạc trên khuông </a:t>
            </a: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038" y="148832"/>
            <a:ext cx="1151670" cy="334478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4825" y="23207"/>
            <a:ext cx="1445477" cy="332840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4104" y="1596776"/>
            <a:ext cx="6200721" cy="143701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599" y="1596775"/>
            <a:ext cx="555645" cy="143701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22" y="3620392"/>
            <a:ext cx="11777684" cy="1785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6730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2" name="chuyen trag ngăn.wav"/>
          </p:stSnd>
        </p:sndAc>
      </p:transition>
    </mc:Choice>
    <mc:Fallback xmlns="">
      <p:transition spd="slow">
        <p:fade/>
        <p:sndAc>
          <p:stSnd>
            <p:snd r:embed="rId9" name="chuyen trag ngăn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542" y="3907933"/>
            <a:ext cx="11826916" cy="1191044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 bwMode="auto">
          <a:xfrm flipH="1">
            <a:off x="724830" y="3337083"/>
            <a:ext cx="1739589" cy="643805"/>
          </a:xfrm>
          <a:prstGeom prst="straightConnector1">
            <a:avLst/>
          </a:prstGeom>
          <a:ln>
            <a:headEnd type="none" w="med" len="med"/>
            <a:tailEnd type="triangle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587084" y="3068510"/>
            <a:ext cx="4092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Khóa son hình bầu dục, đuôi uốn cong lên</a:t>
            </a: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60088" y="6347321"/>
            <a:ext cx="981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Nốt son</a:t>
            </a: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 bwMode="auto">
          <a:xfrm flipV="1">
            <a:off x="1851102" y="4641777"/>
            <a:ext cx="13213" cy="1731762"/>
          </a:xfrm>
          <a:prstGeom prst="straightConnector1">
            <a:avLst/>
          </a:prstGeom>
          <a:ln>
            <a:headEnd type="none" w="med" len="med"/>
            <a:tailEnd type="triangle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776654" y="6373538"/>
            <a:ext cx="981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Nốt mi</a:t>
            </a: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 bwMode="auto">
          <a:xfrm flipV="1">
            <a:off x="3367668" y="4868716"/>
            <a:ext cx="55757" cy="1531039"/>
          </a:xfrm>
          <a:prstGeom prst="straightConnector1">
            <a:avLst/>
          </a:prstGeom>
          <a:ln>
            <a:headEnd type="none" w="med" len="med"/>
            <a:tailEnd type="triangle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192859" y="6304002"/>
            <a:ext cx="981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Nốt la</a:t>
            </a: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21" name="Straight Arrow Connector 20"/>
          <p:cNvCxnSpPr/>
          <p:nvPr/>
        </p:nvCxnSpPr>
        <p:spPr bwMode="auto">
          <a:xfrm flipV="1">
            <a:off x="4783873" y="4641777"/>
            <a:ext cx="9292" cy="1688443"/>
          </a:xfrm>
          <a:prstGeom prst="straightConnector1">
            <a:avLst/>
          </a:prstGeom>
          <a:ln>
            <a:headEnd type="none" w="med" len="med"/>
            <a:tailEnd type="triangle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627649" y="6347321"/>
            <a:ext cx="981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Nốt si</a:t>
            </a: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23" name="Straight Arrow Connector 22"/>
          <p:cNvCxnSpPr/>
          <p:nvPr/>
        </p:nvCxnSpPr>
        <p:spPr bwMode="auto">
          <a:xfrm flipV="1">
            <a:off x="6218663" y="4641777"/>
            <a:ext cx="26020" cy="1731762"/>
          </a:xfrm>
          <a:prstGeom prst="straightConnector1">
            <a:avLst/>
          </a:prstGeom>
          <a:ln>
            <a:headEnd type="none" w="med" len="med"/>
            <a:tailEnd type="triangle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7075246" y="6373538"/>
            <a:ext cx="981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Nốt pha</a:t>
            </a: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29" name="Straight Arrow Connector 28"/>
          <p:cNvCxnSpPr/>
          <p:nvPr/>
        </p:nvCxnSpPr>
        <p:spPr bwMode="auto">
          <a:xfrm flipV="1">
            <a:off x="7666260" y="4868716"/>
            <a:ext cx="55757" cy="1531039"/>
          </a:xfrm>
          <a:prstGeom prst="straightConnector1">
            <a:avLst/>
          </a:prstGeom>
          <a:ln>
            <a:headEnd type="none" w="med" len="med"/>
            <a:tailEnd type="triangle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8478644" y="6488668"/>
            <a:ext cx="981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Nốt rê</a:t>
            </a: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31" name="Straight Arrow Connector 30"/>
          <p:cNvCxnSpPr/>
          <p:nvPr/>
        </p:nvCxnSpPr>
        <p:spPr bwMode="auto">
          <a:xfrm flipV="1">
            <a:off x="9069658" y="4983846"/>
            <a:ext cx="55757" cy="1531039"/>
          </a:xfrm>
          <a:prstGeom prst="straightConnector1">
            <a:avLst/>
          </a:prstGeom>
          <a:ln>
            <a:headEnd type="none" w="med" len="med"/>
            <a:tailEnd type="triangle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9963615" y="6488668"/>
            <a:ext cx="981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Nốt đồ</a:t>
            </a: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33" name="Straight Arrow Connector 32"/>
          <p:cNvCxnSpPr/>
          <p:nvPr/>
        </p:nvCxnSpPr>
        <p:spPr bwMode="auto">
          <a:xfrm flipV="1">
            <a:off x="10554629" y="4983846"/>
            <a:ext cx="55757" cy="1531039"/>
          </a:xfrm>
          <a:prstGeom prst="straightConnector1">
            <a:avLst/>
          </a:prstGeom>
          <a:ln>
            <a:headEnd type="none" w="med" len="med"/>
            <a:tailEnd type="triangle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5038975" y="957395"/>
            <a:ext cx="7153025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Nhận biết hình dáng khóa son và nêu vị trí các nốt nhạc trên khuông nhạc</a:t>
            </a:r>
          </a:p>
        </p:txBody>
      </p:sp>
      <p:pic>
        <p:nvPicPr>
          <p:cNvPr id="24" name="Picture 2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716" y="1509624"/>
            <a:ext cx="7545742" cy="1161082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7871675" y="183404"/>
            <a:ext cx="4137783" cy="463692"/>
          </a:xfrm>
          <a:prstGeom prst="rect">
            <a:avLst/>
          </a:prstGeom>
          <a:noFill/>
        </p:spPr>
        <p:txBody>
          <a:bodyPr wrap="square" rtlCol="0">
            <a:prstTxWarp prst="textDeflat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</a:t>
            </a:r>
            <a:r>
              <a:rPr kumimoji="0" lang="en-US" sz="2400" b="1" i="0" u="none" strike="noStrike" kern="1200" cap="none" spc="0" normalizeH="0" noProof="0" dirty="0" smtClean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tập</a:t>
            </a:r>
            <a:endParaRPr kumimoji="0" lang="en-US" sz="2400" b="1" i="0" u="none" strike="noStrike" kern="1200" cap="none" spc="0" normalizeH="0" baseline="0" noProof="0" dirty="0">
              <a:ln w="6600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rgbClr val="ED7D31">
                    <a:satMod val="175000"/>
                    <a:alpha val="40000"/>
                  </a:srgbClr>
                </a:glow>
                <a:outerShdw dist="38100" dir="2700000" algn="tl" rotWithShape="0">
                  <a:srgbClr val="ED7D31"/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06"/>
            <a:ext cx="7728412" cy="791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6093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2" name="chuyen trag ngăn.wav"/>
          </p:stSnd>
        </p:sndAc>
      </p:transition>
    </mc:Choice>
    <mc:Fallback xmlns="">
      <p:transition spd="slow">
        <p:fade/>
        <p:sndAc>
          <p:stSnd>
            <p:snd r:embed="rId7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8" grpId="0"/>
      <p:bldP spid="20" grpId="0"/>
      <p:bldP spid="22" grpId="0"/>
      <p:bldP spid="28" grpId="0"/>
      <p:bldP spid="30" grpId="0"/>
      <p:bldP spid="3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542" y="2154322"/>
            <a:ext cx="11826916" cy="1191044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 bwMode="auto">
          <a:xfrm flipH="1">
            <a:off x="724830" y="1583472"/>
            <a:ext cx="1739589" cy="643805"/>
          </a:xfrm>
          <a:prstGeom prst="straightConnector1">
            <a:avLst/>
          </a:prstGeom>
          <a:ln>
            <a:headEnd type="none" w="med" len="med"/>
            <a:tailEnd type="triangle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587084" y="1314899"/>
            <a:ext cx="4092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Khóa son hình bầu dục, đuôi uốn cong lên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60088" y="4593710"/>
            <a:ext cx="981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Nốt son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 bwMode="auto">
          <a:xfrm flipV="1">
            <a:off x="1851102" y="2888166"/>
            <a:ext cx="13213" cy="1731762"/>
          </a:xfrm>
          <a:prstGeom prst="straightConnector1">
            <a:avLst/>
          </a:prstGeom>
          <a:ln>
            <a:headEnd type="none" w="med" len="med"/>
            <a:tailEnd type="triangle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776654" y="4619927"/>
            <a:ext cx="981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Nốt mi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 bwMode="auto">
          <a:xfrm flipV="1">
            <a:off x="3367668" y="3115105"/>
            <a:ext cx="55757" cy="1531039"/>
          </a:xfrm>
          <a:prstGeom prst="straightConnector1">
            <a:avLst/>
          </a:prstGeom>
          <a:ln>
            <a:headEnd type="none" w="med" len="med"/>
            <a:tailEnd type="triangle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192859" y="4550391"/>
            <a:ext cx="981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Nốt la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1" name="Straight Arrow Connector 20"/>
          <p:cNvCxnSpPr/>
          <p:nvPr/>
        </p:nvCxnSpPr>
        <p:spPr bwMode="auto">
          <a:xfrm flipV="1">
            <a:off x="4783873" y="2888166"/>
            <a:ext cx="9292" cy="1688443"/>
          </a:xfrm>
          <a:prstGeom prst="straightConnector1">
            <a:avLst/>
          </a:prstGeom>
          <a:ln>
            <a:headEnd type="none" w="med" len="med"/>
            <a:tailEnd type="triangle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627649" y="4593710"/>
            <a:ext cx="981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Nốt si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Straight Arrow Connector 22"/>
          <p:cNvCxnSpPr/>
          <p:nvPr/>
        </p:nvCxnSpPr>
        <p:spPr bwMode="auto">
          <a:xfrm flipV="1">
            <a:off x="6218663" y="2888166"/>
            <a:ext cx="26020" cy="1731762"/>
          </a:xfrm>
          <a:prstGeom prst="straightConnector1">
            <a:avLst/>
          </a:prstGeom>
          <a:ln>
            <a:headEnd type="none" w="med" len="med"/>
            <a:tailEnd type="triangle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7075246" y="4619927"/>
            <a:ext cx="981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Nốt pha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Straight Arrow Connector 28"/>
          <p:cNvCxnSpPr/>
          <p:nvPr/>
        </p:nvCxnSpPr>
        <p:spPr bwMode="auto">
          <a:xfrm flipV="1">
            <a:off x="7666260" y="3115105"/>
            <a:ext cx="55757" cy="1531039"/>
          </a:xfrm>
          <a:prstGeom prst="straightConnector1">
            <a:avLst/>
          </a:prstGeom>
          <a:ln>
            <a:headEnd type="none" w="med" len="med"/>
            <a:tailEnd type="triangle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8478644" y="4735057"/>
            <a:ext cx="981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Nốt rê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1" name="Straight Arrow Connector 30"/>
          <p:cNvCxnSpPr/>
          <p:nvPr/>
        </p:nvCxnSpPr>
        <p:spPr bwMode="auto">
          <a:xfrm flipV="1">
            <a:off x="9069658" y="3230235"/>
            <a:ext cx="55757" cy="1531039"/>
          </a:xfrm>
          <a:prstGeom prst="straightConnector1">
            <a:avLst/>
          </a:prstGeom>
          <a:ln>
            <a:headEnd type="none" w="med" len="med"/>
            <a:tailEnd type="triangle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9963615" y="4735057"/>
            <a:ext cx="981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Nốt đồ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3" name="Straight Arrow Connector 32"/>
          <p:cNvCxnSpPr/>
          <p:nvPr/>
        </p:nvCxnSpPr>
        <p:spPr bwMode="auto">
          <a:xfrm flipV="1">
            <a:off x="10554629" y="3230235"/>
            <a:ext cx="55757" cy="1531039"/>
          </a:xfrm>
          <a:prstGeom prst="straightConnector1">
            <a:avLst/>
          </a:prstGeom>
          <a:ln>
            <a:headEnd type="none" w="med" len="med"/>
            <a:tailEnd type="triangle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64367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2" name="chuyen trag ngăn.wav"/>
          </p:stSnd>
        </p:sndAc>
      </p:transition>
    </mc:Choice>
    <mc:Fallback xmlns="">
      <p:transition spd="slow">
        <p:fade/>
        <p:sndAc>
          <p:stSnd>
            <p:snd r:embed="rId6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8" grpId="0"/>
      <p:bldP spid="20" grpId="0"/>
      <p:bldP spid="22" grpId="0"/>
      <p:bldP spid="28" grpId="0"/>
      <p:bldP spid="30" grpId="0"/>
      <p:bldP spid="3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-1" y="146589"/>
            <a:ext cx="119764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HD vẽ</a:t>
            </a:r>
            <a:r>
              <a:rPr kumimoji="0" lang="vi-VN" sz="20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khóa son và kẻ khuông nhạc, luyện tập vẽ khóa son, kẻ khuông nhạc viết các nốt nhạc trên khuông như hình </a:t>
            </a:r>
            <a:r>
              <a:rPr kumimoji="0" lang="vi-VN" sz="2000" b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vẽ</a:t>
            </a:r>
            <a:r>
              <a:rPr kumimoji="0" lang="vi-VN" sz="2000" b="0" i="1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(vẽ trên vở ô li)</a:t>
            </a:r>
            <a:endParaRPr kumimoji="0" lang="vi-VN" sz="20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2" y="1760758"/>
            <a:ext cx="11777684" cy="1785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241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2" name="chuyen trag ngăn.wav"/>
          </p:stSnd>
        </p:sndAc>
      </p:transition>
    </mc:Choice>
    <mc:Fallback xmlns="">
      <p:transition spd="slow">
        <p:fade/>
        <p:sndAc>
          <p:stSnd>
            <p:snd r:embed="rId5" name="chuyen trag ngăn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53" y="1557134"/>
            <a:ext cx="9544997" cy="2910673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2957021" y="621864"/>
            <a:ext cx="30050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Calibri"/>
                <a:cs typeface="+mn-cs"/>
              </a:rPr>
              <a:t> Giới thiệu,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Calibri"/>
                <a:cs typeface="+mn-cs"/>
              </a:rPr>
              <a:t>đọc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Calibri"/>
                <a:cs typeface="+mn-cs"/>
              </a:rPr>
              <a:t>mẫu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Calibri"/>
              <a:cs typeface="+mn-cs"/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 flipV="1">
            <a:off x="1543076" y="3155795"/>
            <a:ext cx="7021061" cy="1402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1" name="Oval 40"/>
          <p:cNvSpPr/>
          <p:nvPr/>
        </p:nvSpPr>
        <p:spPr>
          <a:xfrm>
            <a:off x="1114091" y="3025094"/>
            <a:ext cx="304800" cy="28945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42" name="Straight Arrow Connector 41"/>
          <p:cNvCxnSpPr/>
          <p:nvPr/>
        </p:nvCxnSpPr>
        <p:spPr>
          <a:xfrm>
            <a:off x="1288303" y="4151753"/>
            <a:ext cx="7275834" cy="3842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3" name="Oval 42"/>
          <p:cNvSpPr/>
          <p:nvPr/>
        </p:nvSpPr>
        <p:spPr>
          <a:xfrm>
            <a:off x="833299" y="4007027"/>
            <a:ext cx="304800" cy="28945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44" name="Rectangle 43"/>
          <p:cNvSpPr/>
          <p:nvPr/>
        </p:nvSpPr>
        <p:spPr>
          <a:xfrm>
            <a:off x="8062332" y="732383"/>
            <a:ext cx="41573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Calibri"/>
                <a:cs typeface="+mn-cs"/>
              </a:rPr>
              <a:t> ? Hình nốt nhạc, tên nốt nhạc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Calibri"/>
              <a:cs typeface="+mn-cs"/>
            </a:endParaRP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54" y="33453"/>
            <a:ext cx="2033020" cy="809246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2482753" y="111509"/>
            <a:ext cx="4137783" cy="463692"/>
          </a:xfrm>
          <a:prstGeom prst="rect">
            <a:avLst/>
          </a:prstGeom>
          <a:noFill/>
        </p:spPr>
        <p:txBody>
          <a:bodyPr wrap="square" rtlCol="0">
            <a:prstTxWarp prst="textDeflat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smtClean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Hình</a:t>
            </a:r>
            <a:r>
              <a:rPr kumimoji="0" lang="en-US" sz="2400" b="1" i="0" u="none" strike="noStrike" kern="1200" cap="none" spc="0" normalizeH="0" noProof="0" smtClean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thành kiến thức</a:t>
            </a:r>
            <a:endParaRPr kumimoji="0" lang="en-US" sz="2400" b="1" i="0" u="none" strike="noStrike" kern="1200" cap="none" spc="0" normalizeH="0" baseline="0" noProof="0" dirty="0">
              <a:ln w="6600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rgbClr val="ED7D31">
                    <a:satMod val="175000"/>
                    <a:alpha val="40000"/>
                  </a:srgbClr>
                </a:glow>
                <a:outerShdw dist="38100" dir="2700000" algn="tl" rotWithShape="0">
                  <a:srgbClr val="ED7D31"/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57555"/>
            <a:ext cx="12192000" cy="3000445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3290" y="4756746"/>
            <a:ext cx="3049383" cy="2101254"/>
          </a:xfrm>
          <a:prstGeom prst="rect">
            <a:avLst/>
          </a:prstGeom>
        </p:spPr>
      </p:pic>
      <p:pic>
        <p:nvPicPr>
          <p:cNvPr id="3" name="BĐN số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015807" y="279868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2665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11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487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1" grpId="0" animBg="1"/>
      <p:bldP spid="43" grpId="0" animBg="1"/>
      <p:bldP spid="4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luyen cao doDRMFSLS ĐỐ-2CHIEU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159974" y="3003394"/>
            <a:ext cx="609600" cy="60960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5464774" y="0"/>
            <a:ext cx="3005045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Calibri"/>
                <a:cs typeface="+mn-cs"/>
              </a:rPr>
              <a:t> Đọc gam Đô trưởng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Calibri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21" y="869795"/>
            <a:ext cx="12063451" cy="124893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57555"/>
            <a:ext cx="12192000" cy="300044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3290" y="4756746"/>
            <a:ext cx="3049383" cy="2101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6040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10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13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415883" y="-95625"/>
            <a:ext cx="38025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Calibri"/>
                <a:cs typeface="+mn-cs"/>
              </a:rPr>
              <a:t>Đọc cao độ và thế tay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Calibri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0706"/>
            <a:ext cx="12031980" cy="31738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57555"/>
            <a:ext cx="12192000" cy="3000445"/>
          </a:xfrm>
          <a:prstGeom prst="rect">
            <a:avLst/>
          </a:prstGeom>
        </p:spPr>
      </p:pic>
      <p:pic>
        <p:nvPicPr>
          <p:cNvPr id="13" name="luyen cao doDRMFSLS ĐỐ-2CHIEU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386823" y="4066037"/>
            <a:ext cx="609600" cy="6096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3290" y="4756746"/>
            <a:ext cx="3049383" cy="2101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6107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10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13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45751" y="-197878"/>
            <a:ext cx="36794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Calibri"/>
                <a:cs typeface="+mn-cs"/>
              </a:rPr>
              <a:t>Gõ hoặc vỗ tay theo tiết tấu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Calibri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46" y="2471316"/>
            <a:ext cx="543622" cy="54362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113" y="2430057"/>
            <a:ext cx="543622" cy="54362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784" y="2415905"/>
            <a:ext cx="543622" cy="54362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691" y="2363498"/>
            <a:ext cx="543622" cy="54362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351" y="2464346"/>
            <a:ext cx="543622" cy="54362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2872" y="2430057"/>
            <a:ext cx="543622" cy="54362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0188" y="2404027"/>
            <a:ext cx="543622" cy="54362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0709" y="2417438"/>
            <a:ext cx="543622" cy="54362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718" y="2370747"/>
            <a:ext cx="543622" cy="54362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94" y="730211"/>
            <a:ext cx="12089306" cy="102052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57555"/>
            <a:ext cx="12192000" cy="300044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3290" y="4756746"/>
            <a:ext cx="3049383" cy="2101254"/>
          </a:xfrm>
          <a:prstGeom prst="rect">
            <a:avLst/>
          </a:prstGeom>
        </p:spPr>
      </p:pic>
      <p:pic>
        <p:nvPicPr>
          <p:cNvPr id="3" name="TT DOC NHA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423516" y="313307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0155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11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1" y="28358"/>
            <a:ext cx="12127929" cy="3729604"/>
          </a:xfrm>
          <a:prstGeom prst="rect">
            <a:avLst/>
          </a:prstGeom>
        </p:spPr>
      </p:pic>
      <p:cxnSp>
        <p:nvCxnSpPr>
          <p:cNvPr id="18" name="Straight Arrow Connector 17"/>
          <p:cNvCxnSpPr/>
          <p:nvPr/>
        </p:nvCxnSpPr>
        <p:spPr>
          <a:xfrm>
            <a:off x="1914482" y="2141433"/>
            <a:ext cx="8946806" cy="1154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1227516" y="1863529"/>
            <a:ext cx="304800" cy="28945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1700310" y="3288019"/>
            <a:ext cx="9317095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1211075" y="3143293"/>
            <a:ext cx="304800" cy="28945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0"/>
            <a:ext cx="41024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ọc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tên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 chỉ các nốt trong bài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57555"/>
            <a:ext cx="12192000" cy="300044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3290" y="4756746"/>
            <a:ext cx="3049383" cy="2101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6579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2" name="chuyen trag ngăn.wav"/>
          </p:stSnd>
        </p:sndAc>
      </p:transition>
    </mc:Choice>
    <mc:Fallback xmlns="">
      <p:transition spd="slow">
        <p:fade/>
        <p:sndAc>
          <p:stSnd>
            <p:snd r:embed="rId7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67061" y="0"/>
            <a:ext cx="3657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Chuẩn bị đồ dùng học tập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980" y="646776"/>
            <a:ext cx="1897568" cy="18975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352" y="5522"/>
            <a:ext cx="4571628" cy="28706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1491" y="1007708"/>
            <a:ext cx="2819669" cy="1175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2972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2" name="chuyen trag ngăn.wav"/>
          </p:stSnd>
        </p:sndAc>
      </p:transition>
    </mc:Choice>
    <mc:Fallback xmlns="">
      <p:transition spd="slow">
        <p:fade/>
        <p:sndAc>
          <p:stSnd>
            <p:snd r:embed="rId7" name="chuyen trag ngăn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122429"/>
            <a:ext cx="13604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1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57555"/>
            <a:ext cx="12192000" cy="300044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3290" y="4756746"/>
            <a:ext cx="3049383" cy="21012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7" y="1102410"/>
            <a:ext cx="12152673" cy="117877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0" y="2680444"/>
            <a:ext cx="13604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67" y="3646136"/>
            <a:ext cx="12084865" cy="1110610"/>
          </a:xfrm>
          <a:prstGeom prst="rect">
            <a:avLst/>
          </a:prstGeom>
        </p:spPr>
      </p:pic>
      <p:pic>
        <p:nvPicPr>
          <p:cNvPr id="2" name="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971215" y="16524"/>
            <a:ext cx="609600" cy="609600"/>
          </a:xfrm>
          <a:prstGeom prst="rect">
            <a:avLst/>
          </a:prstGeom>
        </p:spPr>
      </p:pic>
      <p:pic>
        <p:nvPicPr>
          <p:cNvPr id="3" name="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079499" y="253524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8301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6" name="chuyen trag ngăn.wav"/>
          </p:stSnd>
        </p:sndAc>
      </p:transition>
    </mc:Choice>
    <mc:Fallback xmlns="">
      <p:transition spd="slow">
        <p:fade/>
        <p:sndAc>
          <p:stSnd>
            <p:snd r:embed="rId13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61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5523748" y="138960"/>
            <a:ext cx="32271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 cả bài các hình thức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57555"/>
            <a:ext cx="12192000" cy="300044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3290" y="4756746"/>
            <a:ext cx="3049383" cy="210125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124994"/>
            <a:ext cx="4137783" cy="463692"/>
          </a:xfrm>
          <a:prstGeom prst="rect">
            <a:avLst/>
          </a:prstGeom>
          <a:noFill/>
        </p:spPr>
        <p:txBody>
          <a:bodyPr wrap="square" rtlCol="0">
            <a:prstTxWarp prst="textDeflat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  <a:endParaRPr kumimoji="0" lang="en-US" sz="2400" b="1" i="0" u="none" strike="noStrike" kern="1200" cap="none" spc="0" normalizeH="0" baseline="0" noProof="0" dirty="0">
              <a:ln w="6600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rgbClr val="ED7D31">
                    <a:satMod val="175000"/>
                    <a:alpha val="40000"/>
                  </a:srgbClr>
                </a:glow>
                <a:outerShdw dist="38100" dir="2700000" algn="tl" rotWithShape="0">
                  <a:srgbClr val="ED7D31"/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37" y="854607"/>
            <a:ext cx="12178109" cy="3672788"/>
          </a:xfrm>
          <a:prstGeom prst="rect">
            <a:avLst/>
          </a:prstGeom>
        </p:spPr>
      </p:pic>
      <p:pic>
        <p:nvPicPr>
          <p:cNvPr id="3" name="BĐN số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068891" y="41717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4823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10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7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129752" y="0"/>
            <a:ext cx="73822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SLIDE BỔ SUNG GV CHO ĐỌC NHẠC BẰNG VIDEO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BĐN số 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99308" y="657990"/>
            <a:ext cx="9949007" cy="5596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1153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7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57555"/>
            <a:ext cx="12192000" cy="300044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9" y="0"/>
            <a:ext cx="12164722" cy="3668751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122473" y="104992"/>
            <a:ext cx="29514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 vỗ tay theo phách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297" y="1893589"/>
            <a:ext cx="281364" cy="281364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397" y="1893589"/>
            <a:ext cx="281364" cy="281364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033" y="3172188"/>
            <a:ext cx="281364" cy="281364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8197" y="3172188"/>
            <a:ext cx="281364" cy="281364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8996" y="1871779"/>
            <a:ext cx="281364" cy="281364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7143" y="1860061"/>
            <a:ext cx="281364" cy="281364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934" y="1893589"/>
            <a:ext cx="281364" cy="2813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8467" y="1883497"/>
            <a:ext cx="281364" cy="281364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433" y="1917025"/>
            <a:ext cx="281364" cy="281364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2580" y="1924713"/>
            <a:ext cx="281364" cy="281364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918" y="3172188"/>
            <a:ext cx="281364" cy="281364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0554" y="3172188"/>
            <a:ext cx="281364" cy="281364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8467" y="3172188"/>
            <a:ext cx="281364" cy="281364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7616" y="3172188"/>
            <a:ext cx="281364" cy="281364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9345" y="3171129"/>
            <a:ext cx="281364" cy="281364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7981" y="3172188"/>
            <a:ext cx="281364" cy="28136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7616" y="4442759"/>
            <a:ext cx="3481337" cy="2397121"/>
          </a:xfrm>
          <a:prstGeom prst="rect">
            <a:avLst/>
          </a:prstGeom>
        </p:spPr>
      </p:pic>
      <p:pic>
        <p:nvPicPr>
          <p:cNvPr id="24" name="BĐN số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185115" y="413795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2521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11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796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57555"/>
            <a:ext cx="12192000" cy="300044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7724"/>
            <a:ext cx="10839176" cy="3268981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122473" y="104992"/>
            <a:ext cx="53270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 theo nhóm và gõ đệm với nhạc cụ gõ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9597" y="0"/>
            <a:ext cx="5422403" cy="121158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313" y="2922715"/>
            <a:ext cx="347545" cy="34754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974444"/>
            <a:ext cx="347545" cy="34754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168" y="4140998"/>
            <a:ext cx="347545" cy="34754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1111" y="4140999"/>
            <a:ext cx="347545" cy="34754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2027" y="4155408"/>
            <a:ext cx="347545" cy="34754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3094" y="4150585"/>
            <a:ext cx="347545" cy="34754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912" y="4170381"/>
            <a:ext cx="347545" cy="34754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9367" y="4155408"/>
            <a:ext cx="347545" cy="34754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7782" y="4173674"/>
            <a:ext cx="347545" cy="347545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8565" y="4184660"/>
            <a:ext cx="347545" cy="347545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4568" y="2989417"/>
            <a:ext cx="347545" cy="347545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7023" y="2974444"/>
            <a:ext cx="347545" cy="347545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740" y="2979257"/>
            <a:ext cx="347545" cy="347545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833" y="2952150"/>
            <a:ext cx="347545" cy="347545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350" y="2952151"/>
            <a:ext cx="347545" cy="347545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065" y="2955704"/>
            <a:ext cx="347545" cy="34754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7023" y="4593992"/>
            <a:ext cx="2780669" cy="2345255"/>
          </a:xfrm>
          <a:prstGeom prst="rect">
            <a:avLst/>
          </a:prstGeom>
        </p:spPr>
      </p:pic>
      <p:pic>
        <p:nvPicPr>
          <p:cNvPr id="33" name="BĐN số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908425" y="471284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9568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12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796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57555"/>
            <a:ext cx="12192000" cy="300044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3290" y="4756746"/>
            <a:ext cx="3049383" cy="210125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341" y="625848"/>
            <a:ext cx="10519318" cy="3172515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122473" y="104992"/>
            <a:ext cx="30604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 vỗ tay theo tiết tấu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3497" y="2212105"/>
            <a:ext cx="281364" cy="28136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9088" y="3290261"/>
            <a:ext cx="281364" cy="2813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1343" y="3305250"/>
            <a:ext cx="281364" cy="28136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5862" y="3308280"/>
            <a:ext cx="281364" cy="28136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589" y="3305250"/>
            <a:ext cx="281364" cy="28136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2297" y="3271917"/>
            <a:ext cx="281364" cy="28136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132" y="3305250"/>
            <a:ext cx="281364" cy="28136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870" y="3255469"/>
            <a:ext cx="281364" cy="28136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133" y="3278905"/>
            <a:ext cx="281364" cy="28136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8049" y="2223823"/>
            <a:ext cx="281364" cy="28136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1114" y="2223823"/>
            <a:ext cx="281364" cy="28136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290" y="2223823"/>
            <a:ext cx="281364" cy="28136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938" y="2223823"/>
            <a:ext cx="281364" cy="28136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8559" y="3380313"/>
            <a:ext cx="281364" cy="28136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9088" y="2223823"/>
            <a:ext cx="281364" cy="28136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1343" y="2223823"/>
            <a:ext cx="281364" cy="28136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3426" y="2211703"/>
            <a:ext cx="281364" cy="281364"/>
          </a:xfrm>
          <a:prstGeom prst="rect">
            <a:avLst/>
          </a:prstGeom>
        </p:spPr>
      </p:pic>
      <p:pic>
        <p:nvPicPr>
          <p:cNvPr id="24" name="BĐN số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262815" y="42789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6873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11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796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57555"/>
            <a:ext cx="12192000" cy="300044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3290" y="4756746"/>
            <a:ext cx="3049383" cy="210125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48" y="0"/>
            <a:ext cx="12164721" cy="3668751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122473" y="104992"/>
            <a:ext cx="33185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 nhạc ký hiệu bàn tay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484" y="1863194"/>
            <a:ext cx="536449" cy="254509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9756" y="1888339"/>
            <a:ext cx="536449" cy="254509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3863" y="1888339"/>
            <a:ext cx="536449" cy="254509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928" y="1888339"/>
            <a:ext cx="536449" cy="25450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259" y="3286985"/>
            <a:ext cx="536449" cy="25450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528" y="3286984"/>
            <a:ext cx="536449" cy="25450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576" y="3286984"/>
            <a:ext cx="536449" cy="254509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776" y="3265729"/>
            <a:ext cx="536449" cy="25450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7104" y="3286984"/>
            <a:ext cx="536449" cy="254509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658" y="3247360"/>
            <a:ext cx="489205" cy="294133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929" y="3286984"/>
            <a:ext cx="489205" cy="294133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2203" y="1888339"/>
            <a:ext cx="489205" cy="294133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769" y="1855668"/>
            <a:ext cx="489205" cy="294133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7863" y="3238066"/>
            <a:ext cx="472441" cy="382525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7032" y="1850813"/>
            <a:ext cx="472441" cy="382525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532" y="1871611"/>
            <a:ext cx="472441" cy="382525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3785" y="1844142"/>
            <a:ext cx="472441" cy="382525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7032" y="3132529"/>
            <a:ext cx="454153" cy="475489"/>
          </a:xfrm>
          <a:prstGeom prst="rect">
            <a:avLst/>
          </a:prstGeom>
        </p:spPr>
      </p:pic>
      <p:pic>
        <p:nvPicPr>
          <p:cNvPr id="25" name="BĐN số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476941" y="441931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7785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14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796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207620" y="0"/>
            <a:ext cx="6984380" cy="2653989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137CD"/>
                </a:solidFill>
                <a:effectLst/>
                <a:uLnTx/>
                <a:uFillTx/>
                <a:latin typeface="#9Slide05 Dancing Script" panose="03080800040507000D00" pitchFamily="66" charset="0"/>
                <a:ea typeface="+mn-ea"/>
                <a:cs typeface="+mn-cs"/>
              </a:rPr>
              <a:t>GIÁO DỤC, CỦNG CỐ DẶN DÒ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E137CD"/>
              </a:solidFill>
              <a:effectLst/>
              <a:uLnTx/>
              <a:uFillTx/>
              <a:latin typeface="#9Slide05 Dancing Script" panose="03080800040507000D00" pitchFamily="66" charset="0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70955" y="2779132"/>
            <a:ext cx="31223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 ý hỏi song câu hỏi mới nêu giáo dục</a:t>
            </a: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260" y="3043107"/>
            <a:ext cx="1806209" cy="377046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354" y="4093636"/>
            <a:ext cx="3196867" cy="27643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8" y="0"/>
            <a:ext cx="55237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8087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2" name="chuyen trag ngăn.wav"/>
          </p:stSnd>
        </p:sndAc>
      </p:transition>
    </mc:Choice>
    <mc:Fallback xmlns="">
      <p:transition spd="slow">
        <p:fade/>
        <p:sndAc>
          <p:stSnd>
            <p:snd r:embed="rId6" name="chuyen trag ngăn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7160899" cy="4511398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Chúc quý thầy cô mạnh khỏe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 em học sinh chăm ngoan học giỏi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35" y="2255699"/>
            <a:ext cx="2813570" cy="1406786"/>
          </a:xfrm>
          <a:prstGeom prst="rect">
            <a:avLst/>
          </a:prstGeom>
        </p:spPr>
      </p:pic>
      <p:pic>
        <p:nvPicPr>
          <p:cNvPr id="6" name="CHUÔNG GIÓ LENG KENG . KARAOKE - LƠP 4. KẾT NỐI TRI THỨC 2023.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805506" y="285008"/>
            <a:ext cx="609600" cy="609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8464" y="2588325"/>
            <a:ext cx="4751842" cy="3220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4166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9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5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472292" y="196573"/>
            <a:ext cx="4137783" cy="463692"/>
          </a:xfrm>
          <a:prstGeom prst="rect">
            <a:avLst/>
          </a:prstGeom>
          <a:noFill/>
        </p:spPr>
        <p:txBody>
          <a:bodyPr wrap="square" rtlCol="0">
            <a:prstTxWarp prst="textDeflat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Mở</a:t>
            </a:r>
            <a:r>
              <a:rPr kumimoji="0" lang="en-US" sz="2400" b="1" i="0" u="none" strike="noStrike" kern="1200" cap="none" spc="0" normalizeH="0" noProof="0" dirty="0" smtClean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đầu</a:t>
            </a:r>
            <a:endParaRPr kumimoji="0" lang="en-US" sz="2400" b="1" i="0" u="none" strike="noStrike" kern="1200" cap="none" spc="0" normalizeH="0" baseline="0" noProof="0" dirty="0">
              <a:ln w="6600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rgbClr val="ED7D31">
                    <a:satMod val="175000"/>
                    <a:alpha val="40000"/>
                  </a:srgbClr>
                </a:glow>
                <a:outerShdw dist="38100" dir="2700000" algn="tl" rotWithShape="0">
                  <a:srgbClr val="ED7D31"/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3961" y="0"/>
            <a:ext cx="6148039" cy="6858000"/>
          </a:xfrm>
          <a:prstGeom prst="rect">
            <a:avLst/>
          </a:prstGeom>
        </p:spPr>
      </p:pic>
      <p:pic>
        <p:nvPicPr>
          <p:cNvPr id="5" name="Picture 4" descr="C:\Users\ADMIN\Desktop\2023-06-20_093236.pn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6305" y="1022684"/>
            <a:ext cx="3074318" cy="2119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Khởi động CĐ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939709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9907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9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766003"/>
          </a:xfrm>
        </p:spPr>
      </p:pic>
      <p:sp>
        <p:nvSpPr>
          <p:cNvPr id="5" name="Rectangle 4"/>
          <p:cNvSpPr/>
          <p:nvPr/>
        </p:nvSpPr>
        <p:spPr>
          <a:xfrm>
            <a:off x="6903088" y="182473"/>
            <a:ext cx="1534394" cy="6245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3200" b="1" dirty="0" smtClean="0">
                <a:solidFill>
                  <a:srgbClr val="00206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TIẾT 1  </a:t>
            </a:r>
            <a:endParaRPr lang="en-US" sz="3200" b="1" dirty="0">
              <a:solidFill>
                <a:srgbClr val="002060"/>
              </a:solidFill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76478" y="1070895"/>
            <a:ext cx="7270933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vi-VN" sz="2400" b="1" dirty="0" smtClean="0">
                <a:solidFill>
                  <a:srgbClr val="00206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LÝ THUYẾT ÂM NHẠC: MỘT SỐ KÝ HIỆU GHI NHẠC</a:t>
            </a:r>
            <a:endParaRPr lang="en-US" sz="2400" dirty="0" smtClean="0">
              <a:solidFill>
                <a:srgbClr val="002060"/>
              </a:solidFill>
              <a:effectLst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2023"/>
            <a:ext cx="3566662" cy="113829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2470" y="1892063"/>
            <a:ext cx="1168017" cy="33922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2917" y="2090020"/>
            <a:ext cx="1601317" cy="36872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0001" y="208535"/>
            <a:ext cx="804797" cy="681569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534869" y="1851852"/>
            <a:ext cx="3954150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vi-VN" sz="2400" b="1" dirty="0" smtClean="0">
                <a:solidFill>
                  <a:srgbClr val="00206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ĐỌC NHẠC: BÀI SỐ 1</a:t>
            </a:r>
            <a:endParaRPr lang="en-US" sz="2400" dirty="0" smtClean="0">
              <a:solidFill>
                <a:srgbClr val="002060"/>
              </a:solidFill>
              <a:effectLst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58309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2" name="chuyen trag ngăn.wav"/>
          </p:stSnd>
        </p:sndAc>
      </p:transition>
    </mc:Choice>
    <mc:Fallback xmlns="">
      <p:transition spd="slow">
        <p:fade/>
        <p:sndAc>
          <p:stSnd>
            <p:snd r:embed="rId8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32" y="0"/>
            <a:ext cx="3441199" cy="835154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581825" y="101088"/>
            <a:ext cx="3764819" cy="1046747"/>
          </a:xfrm>
          <a:prstGeom prst="rect">
            <a:avLst/>
          </a:prstGeom>
          <a:noFill/>
        </p:spPr>
        <p:txBody>
          <a:bodyPr wrap="square" rtlCol="0">
            <a:prstTxWarp prst="textDeflat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noProof="0" dirty="0" smtClean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dist="38100" dir="2700000" algn="tl" rotWithShape="0">
                    <a:srgbClr val="ED7D31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Hình thành kiến thức</a:t>
            </a:r>
            <a:endParaRPr kumimoji="0" lang="en-US" sz="2400" b="1" i="0" u="none" strike="noStrike" kern="1200" cap="none" spc="0" normalizeH="0" baseline="0" noProof="0" dirty="0">
              <a:ln w="6600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rgbClr val="ED7D31">
                    <a:satMod val="175000"/>
                    <a:alpha val="40000"/>
                  </a:srgbClr>
                </a:glow>
                <a:outerShdw dist="38100" dir="2700000" algn="tl" rotWithShape="0">
                  <a:srgbClr val="ED7D31"/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8179" y="2975973"/>
            <a:ext cx="12055642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vi-VN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Gọi </a:t>
            </a:r>
            <a:r>
              <a:rPr lang="vi-VN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5 bạn đứng cạnh </a:t>
            </a:r>
            <a:r>
              <a:rPr lang="vi-VN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nhau, thứ </a:t>
            </a:r>
            <a:r>
              <a:rPr lang="vi-VN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tự 5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dòng kẻ</a:t>
            </a:r>
            <a:r>
              <a:rPr lang="vi-VN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từ dưới lên được quy định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</a:t>
            </a:r>
            <a:r>
              <a:rPr lang="vi-VN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dòng 1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</a:t>
            </a:r>
            <a:r>
              <a:rPr lang="vi-VN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2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</a:t>
            </a:r>
            <a:r>
              <a:rPr lang="vi-VN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3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</a:t>
            </a:r>
            <a:r>
              <a:rPr lang="vi-VN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4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vi-VN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5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</a:t>
            </a:r>
            <a:r>
              <a:rPr lang="vi-VN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Đọc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</a:t>
            </a:r>
            <a:r>
              <a:rPr lang="vi-VN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òng nào thì lần lượt từng bạn sẽ đứng vào vị trí của dòng đó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</a:t>
            </a:r>
            <a:endParaRPr lang="vi-VN" sz="1400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09" y="3833741"/>
            <a:ext cx="7110695" cy="253120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18660" y="1646548"/>
            <a:ext cx="4792991" cy="1077585"/>
          </a:xfrm>
          <a:prstGeom prst="rect">
            <a:avLst/>
          </a:prstGeom>
          <a:noFill/>
        </p:spPr>
        <p:txBody>
          <a:bodyPr wrap="square" rtlCol="0">
            <a:prstTxWarp prst="textDeflat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smtClean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dist="38100" dir="2700000" algn="tl" rotWithShape="0">
                    <a:srgbClr val="ED7D31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 chơi đội nào nhanh nhất</a:t>
            </a:r>
            <a:endParaRPr kumimoji="0" lang="en-US" sz="2400" b="1" i="0" u="none" strike="noStrike" kern="1200" cap="none" spc="0" normalizeH="0" baseline="0" noProof="0" dirty="0">
              <a:ln w="6600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rgbClr val="ED7D31">
                    <a:satMod val="175000"/>
                    <a:alpha val="40000"/>
                  </a:srgbClr>
                </a:glow>
                <a:outerShdw dist="38100" dir="2700000" algn="tl" rotWithShape="0">
                  <a:srgbClr val="ED7D31"/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0627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2" name="chuyen trag ngăn.wav"/>
          </p:stSnd>
        </p:sndAc>
      </p:transition>
    </mc:Choice>
    <mc:Fallback xmlns="">
      <p:transition spd="slow">
        <p:fade/>
        <p:sndAc>
          <p:stSnd>
            <p:snd r:embed="rId6" name="chuyen trag ngăn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32" y="0"/>
            <a:ext cx="3441199" cy="835154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218662" y="185731"/>
            <a:ext cx="4137783" cy="463692"/>
          </a:xfrm>
          <a:prstGeom prst="rect">
            <a:avLst/>
          </a:prstGeom>
          <a:noFill/>
        </p:spPr>
        <p:txBody>
          <a:bodyPr wrap="square" rtlCol="0">
            <a:prstTxWarp prst="textDeflat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Khám</a:t>
            </a:r>
            <a:r>
              <a:rPr kumimoji="0" lang="en-US" sz="2400" b="1" i="0" u="none" strike="noStrike" kern="1200" cap="none" spc="0" normalizeH="0" noProof="0" dirty="0" smtClean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phá</a:t>
            </a:r>
            <a:endParaRPr kumimoji="0" lang="en-US" sz="2400" b="1" i="0" u="none" strike="noStrike" kern="1200" cap="none" spc="0" normalizeH="0" baseline="0" noProof="0" dirty="0">
              <a:ln w="6600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rgbClr val="ED7D31">
                    <a:satMod val="175000"/>
                    <a:alpha val="40000"/>
                  </a:srgbClr>
                </a:glow>
                <a:outerShdw dist="38100" dir="2700000" algn="tl" rotWithShape="0">
                  <a:srgbClr val="ED7D31"/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2209"/>
            <a:ext cx="3345187" cy="40690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016315" y="1062209"/>
            <a:ext cx="4874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Chia nhóm tìm hiểu 2 hình ảnh SGK và nhận xét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121" y="2065574"/>
            <a:ext cx="1151670" cy="334478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5908" y="1939949"/>
            <a:ext cx="1445477" cy="3328401"/>
          </a:xfrm>
          <a:prstGeom prst="rect">
            <a:avLst/>
          </a:prstGeom>
        </p:spPr>
      </p:pic>
      <p:cxnSp>
        <p:nvCxnSpPr>
          <p:cNvPr id="17" name="Straight Arrow Connector 16"/>
          <p:cNvCxnSpPr/>
          <p:nvPr/>
        </p:nvCxnSpPr>
        <p:spPr bwMode="auto">
          <a:xfrm>
            <a:off x="1679498" y="2981764"/>
            <a:ext cx="1925903" cy="102640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3" name="TextBox 32"/>
          <p:cNvSpPr txBox="1"/>
          <p:nvPr/>
        </p:nvSpPr>
        <p:spPr>
          <a:xfrm>
            <a:off x="2544159" y="2673728"/>
            <a:ext cx="2730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 nữ đang cầm khóa Son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4" name="Straight Arrow Connector 33"/>
          <p:cNvCxnSpPr/>
          <p:nvPr/>
        </p:nvCxnSpPr>
        <p:spPr bwMode="auto">
          <a:xfrm flipH="1">
            <a:off x="8021364" y="3207261"/>
            <a:ext cx="1524544" cy="64564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5" name="TextBox 34"/>
          <p:cNvSpPr txBox="1"/>
          <p:nvPr/>
        </p:nvSpPr>
        <p:spPr>
          <a:xfrm>
            <a:off x="6403118" y="2572485"/>
            <a:ext cx="3236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 nam đang cầm khuông nhạc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187" y="3513518"/>
            <a:ext cx="6200721" cy="143701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531" y="3508882"/>
            <a:ext cx="555645" cy="1437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5561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2" name="chuyen trag ngăn.wav"/>
          </p:stSnd>
        </p:sndAc>
      </p:transition>
    </mc:Choice>
    <mc:Fallback xmlns="">
      <p:transition spd="slow">
        <p:fade/>
        <p:sndAc>
          <p:stSnd>
            <p:snd r:embed="rId10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658591" y="587477"/>
            <a:ext cx="4874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Giới thiệu khuông nhạc và dòng kẻ phụ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1459" y="100599"/>
            <a:ext cx="1445477" cy="332840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70" y="1582319"/>
            <a:ext cx="10295189" cy="409412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112" y="0"/>
            <a:ext cx="5419355" cy="387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6448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2" name="chuyen trag ngăn.wav"/>
          </p:stSnd>
        </p:sndAc>
      </p:transition>
    </mc:Choice>
    <mc:Fallback xmlns="">
      <p:transition spd="slow">
        <p:fade/>
        <p:sndAc>
          <p:stSnd>
            <p:snd r:embed="rId7" name="chuyen trag ngăn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47559" y="69838"/>
            <a:ext cx="24968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Giới thiệu khóa son 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174" y="1374198"/>
            <a:ext cx="1151670" cy="334478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018" y="1247671"/>
            <a:ext cx="10568162" cy="4138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0615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2" name="chuyen trag ngăn.wav"/>
          </p:stSnd>
        </p:sndAc>
      </p:transition>
    </mc:Choice>
    <mc:Fallback xmlns="">
      <p:transition spd="slow">
        <p:fade/>
        <p:sndAc>
          <p:stSnd>
            <p:snd r:embed="rId6" name="chuyen trag ngăn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146589"/>
            <a:ext cx="3802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Giới thiệu 7 nốt nhạc trên khuông nhạc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34" y="971447"/>
            <a:ext cx="11664156" cy="4671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5243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2" name="chuyen trag ngăn.wav"/>
          </p:stSnd>
        </p:sndAc>
      </p:transition>
    </mc:Choice>
    <mc:Fallback xmlns="">
      <p:transition spd="slow">
        <p:fade/>
        <p:sndAc>
          <p:stSnd>
            <p:snd r:embed="rId5" name="chuyen trag ngăn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xtured">
  <a:themeElements>
    <a:clrScheme name="Textured 7">
      <a:dk1>
        <a:srgbClr val="000000"/>
      </a:dk1>
      <a:lt1>
        <a:srgbClr val="DBDAC2"/>
      </a:lt1>
      <a:dk2>
        <a:srgbClr val="827F4C"/>
      </a:dk2>
      <a:lt2>
        <a:srgbClr val="C0BC94"/>
      </a:lt2>
      <a:accent1>
        <a:srgbClr val="AAA578"/>
      </a:accent1>
      <a:accent2>
        <a:srgbClr val="A2A4AC"/>
      </a:accent2>
      <a:accent3>
        <a:srgbClr val="EAEADD"/>
      </a:accent3>
      <a:accent4>
        <a:srgbClr val="000000"/>
      </a:accent4>
      <a:accent5>
        <a:srgbClr val="D2CFBE"/>
      </a:accent5>
      <a:accent6>
        <a:srgbClr val="92949B"/>
      </a:accent6>
      <a:hlink>
        <a:srgbClr val="5B8800"/>
      </a:hlink>
      <a:folHlink>
        <a:srgbClr val="686532"/>
      </a:folHlink>
    </a:clrScheme>
    <a:fontScheme name="Textured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</a:defRPr>
        </a:defPPr>
      </a:lstStyle>
    </a:lnDef>
  </a:objectDefaults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935</TotalTime>
  <Words>405</Words>
  <Application>Microsoft Office PowerPoint</Application>
  <PresentationFormat>Widescreen</PresentationFormat>
  <Paragraphs>61</Paragraphs>
  <Slides>28</Slides>
  <Notes>0</Notes>
  <HiddenSlides>0</HiddenSlides>
  <MMClips>16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28</vt:i4>
      </vt:variant>
    </vt:vector>
  </HeadingPairs>
  <TitlesOfParts>
    <vt:vector size="38" baseType="lpstr">
      <vt:lpstr>#9Slide05 Dancing Script</vt:lpstr>
      <vt:lpstr>Arial</vt:lpstr>
      <vt:lpstr>Calibri</vt:lpstr>
      <vt:lpstr>Tahoma</vt:lpstr>
      <vt:lpstr>Times New Roman</vt:lpstr>
      <vt:lpstr>Wingdings</vt:lpstr>
      <vt:lpstr>Textured</vt:lpstr>
      <vt:lpstr>3_Office Theme</vt:lpstr>
      <vt:lpstr>2_Office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HAINGUYEN</cp:lastModifiedBy>
  <cp:revision>120</cp:revision>
  <dcterms:created xsi:type="dcterms:W3CDTF">2022-07-19T08:03:09Z</dcterms:created>
  <dcterms:modified xsi:type="dcterms:W3CDTF">2023-08-05T15:17:35Z</dcterms:modified>
</cp:coreProperties>
</file>