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57" r:id="rId5"/>
    <p:sldId id="288" r:id="rId6"/>
    <p:sldId id="275" r:id="rId7"/>
    <p:sldId id="280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0BA4A-1B6E-495D-BED9-07363A364E9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1B596-8F8A-44E1-94EB-7E6590647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43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1B596-8F8A-44E1-94EB-7E65906477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4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2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39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58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00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598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46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88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1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9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1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4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34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449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08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95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65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84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38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62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609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58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53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87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5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8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1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3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0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8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media" Target="../media/media5.mp3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4.png"/><Relationship Id="rId5" Type="http://schemas.microsoft.com/office/2007/relationships/media" Target="../media/media6.mp3"/><Relationship Id="rId10" Type="http://schemas.openxmlformats.org/officeDocument/2006/relationships/image" Target="../media/image12.png"/><Relationship Id="rId4" Type="http://schemas.openxmlformats.org/officeDocument/2006/relationships/audio" Target="../media/media5.mp3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8" y="1556792"/>
            <a:ext cx="5854642" cy="1509266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200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6632"/>
            <a:ext cx="554461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>
              <a:latin typeface="Times New Roman"/>
              <a:ea typeface="Calibri"/>
            </a:endParaRPr>
          </a:p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2. Vận dụng − Sáng tạo</a:t>
            </a:r>
            <a:endParaRPr lang="en-US" sz="280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en-US" sz="2800" b="1">
                <a:solidFill>
                  <a:srgbClr val="002060"/>
                </a:solidFill>
                <a:latin typeface="Times New Roman"/>
                <a:ea typeface="Times New Roman"/>
              </a:rPr>
              <a:t>* Nghe và gõ theo hình tiết tấu.</a:t>
            </a:r>
            <a:endParaRPr lang="en-US" sz="28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7824" y="0"/>
            <a:ext cx="4329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VẬN DỤNG – SÁNG TẠO</a:t>
            </a:r>
            <a:endParaRPr lang="en-US" sz="2800">
              <a:solidFill>
                <a:srgbClr val="002060"/>
              </a:solidFill>
            </a:endParaRPr>
          </a:p>
        </p:txBody>
      </p:sp>
      <p:pic>
        <p:nvPicPr>
          <p:cNvPr id="3074" name="Picture 2" descr="t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8025"/>
            <a:ext cx="9144000" cy="145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8620" y="1818402"/>
            <a:ext cx="9145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-Nghe mẫu và HD HS gõ theo hình tiết tấu với các hình thức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7" name="1 NGHE VA GO THEO H T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17792" y="496635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192688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5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0" y="2060848"/>
            <a:ext cx="93932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smtClean="0">
                <a:solidFill>
                  <a:srgbClr val="000000"/>
                </a:solidFill>
                <a:latin typeface="Times New Roman"/>
                <a:ea typeface="Times New Roman"/>
              </a:rPr>
              <a:t>- Làm</a:t>
            </a:r>
            <a:r>
              <a:rPr lang="vi-VN" sz="440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vi-VN" sz="4400">
                <a:solidFill>
                  <a:srgbClr val="000000"/>
                </a:solidFill>
                <a:latin typeface="Times New Roman"/>
                <a:ea typeface="Times New Roman"/>
              </a:rPr>
              <a:t>mẫu </a:t>
            </a:r>
            <a:r>
              <a:rPr lang="en-US" sz="4400" smtClean="0">
                <a:solidFill>
                  <a:srgbClr val="000000"/>
                </a:solidFill>
                <a:latin typeface="Times New Roman"/>
                <a:ea typeface="Times New Roman"/>
              </a:rPr>
              <a:t>sau đó HD HS </a:t>
            </a:r>
            <a:r>
              <a:rPr lang="vi-VN" sz="4400">
                <a:solidFill>
                  <a:srgbClr val="000000"/>
                </a:solidFill>
                <a:latin typeface="Times New Roman"/>
                <a:ea typeface="Times New Roman"/>
              </a:rPr>
              <a:t>vận động phụ họa </a:t>
            </a:r>
            <a:r>
              <a:rPr lang="en-US" sz="4400" smtClean="0">
                <a:solidFill>
                  <a:srgbClr val="000000"/>
                </a:solidFill>
                <a:latin typeface="Times New Roman"/>
                <a:ea typeface="Times New Roman"/>
              </a:rPr>
              <a:t>với các hình thức</a:t>
            </a:r>
            <a:endParaRPr lang="en-US" sz="4400"/>
          </a:p>
        </p:txBody>
      </p:sp>
      <p:sp>
        <p:nvSpPr>
          <p:cNvPr id="3" name="Rectangle 2"/>
          <p:cNvSpPr/>
          <p:nvPr/>
        </p:nvSpPr>
        <p:spPr>
          <a:xfrm>
            <a:off x="83038" y="-15343"/>
            <a:ext cx="8568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vi-VN" sz="2400" b="1">
                <a:latin typeface="Times New Roman"/>
                <a:ea typeface="Times New Roman"/>
              </a:rPr>
              <a:t>*</a:t>
            </a:r>
            <a:r>
              <a:rPr lang="vi-VN" sz="4400" b="1">
                <a:solidFill>
                  <a:srgbClr val="002060"/>
                </a:solidFill>
                <a:latin typeface="Times New Roman"/>
                <a:ea typeface="Times New Roman"/>
              </a:rPr>
              <a:t>Hát kết hợp vận động phụ hoạ theo bài </a:t>
            </a:r>
            <a:r>
              <a:rPr lang="vi-VN" sz="4400" b="1" i="1">
                <a:solidFill>
                  <a:srgbClr val="002060"/>
                </a:solidFill>
                <a:latin typeface="Times New Roman"/>
                <a:ea typeface="Times New Roman"/>
              </a:rPr>
              <a:t>Con chim chích choè.</a:t>
            </a:r>
            <a:endParaRPr lang="en-US" sz="44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9" name="CON CHIM CHICH CHOE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16216" y="2996952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192688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3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34076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vi-VN" sz="3600">
                <a:solidFill>
                  <a:srgbClr val="000000"/>
                </a:solidFill>
                <a:latin typeface="Times New Roman"/>
                <a:ea typeface="Times New Roman"/>
              </a:rPr>
              <a:t>Trình chiếu hình ảnh múa sạp và giới </a:t>
            </a:r>
            <a:r>
              <a:rPr lang="vi-VN" sz="3600" smtClean="0">
                <a:solidFill>
                  <a:srgbClr val="000000"/>
                </a:solidFill>
                <a:latin typeface="Times New Roman"/>
                <a:ea typeface="Times New Roman"/>
              </a:rPr>
              <a:t>thiệu:</a:t>
            </a:r>
            <a:r>
              <a:rPr lang="en-US" sz="360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0" y="-99392"/>
            <a:ext cx="7467109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tabLst>
                <a:tab pos="1828800" algn="l"/>
              </a:tabLst>
            </a:pPr>
            <a:r>
              <a:rPr lang="vi-VN" sz="3200">
                <a:solidFill>
                  <a:srgbClr val="002060"/>
                </a:solidFill>
                <a:latin typeface="Times New Roman"/>
                <a:ea typeface="Times New Roman"/>
              </a:rPr>
              <a:t>*</a:t>
            </a:r>
            <a:r>
              <a:rPr lang="vi-VN" sz="3200" b="1">
                <a:solidFill>
                  <a:srgbClr val="002060"/>
                </a:solidFill>
                <a:latin typeface="Times New Roman"/>
                <a:ea typeface="Times New Roman"/>
              </a:rPr>
              <a:t>Nghe và gõ đệm theo nhịp điệu </a:t>
            </a:r>
            <a:r>
              <a:rPr lang="vi-VN" sz="3200" b="1" i="1">
                <a:solidFill>
                  <a:srgbClr val="002060"/>
                </a:solidFill>
                <a:latin typeface="Times New Roman"/>
                <a:ea typeface="Times New Roman"/>
              </a:rPr>
              <a:t>Múa sạp</a:t>
            </a:r>
            <a:r>
              <a:rPr lang="vi-VN" sz="3200" b="1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  <a:endParaRPr lang="en-US" sz="32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55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6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407" y="162880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Sòn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sòn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sòn đô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sòn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/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Sòn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sòn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sòn đô</a:t>
            </a:r>
            <a:r>
              <a:rPr lang="en-US" sz="3600" i="1" u="sng">
                <a:solidFill>
                  <a:srgbClr val="1D2129"/>
                </a:solidFill>
                <a:latin typeface="Times New Roman"/>
                <a:ea typeface="Calibri"/>
              </a:rPr>
              <a:t>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rê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/rê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rê 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rê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mí 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đồ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rê</a:t>
            </a:r>
            <a:r>
              <a:rPr lang="en-US" sz="3600" i="1" smtClean="0">
                <a:solidFill>
                  <a:srgbClr val="FF0000"/>
                </a:solidFill>
                <a:latin typeface="Times New Roman"/>
                <a:ea typeface="Calibri"/>
              </a:rPr>
              <a:t>/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rê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rê</a:t>
            </a:r>
            <a:r>
              <a:rPr lang="en-US" sz="3600" i="1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mí rê đô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3600" i="1" u="sng" smtClean="0">
                <a:solidFill>
                  <a:srgbClr val="1D2129"/>
                </a:solidFill>
                <a:latin typeface="Times New Roman"/>
                <a:ea typeface="Calibri"/>
              </a:rPr>
              <a:t>.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/rê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đô</a:t>
            </a:r>
            <a:r>
              <a:rPr lang="en-US" sz="3600" i="1" u="sng">
                <a:solidFill>
                  <a:srgbClr val="1D2129"/>
                </a:solidFill>
                <a:latin typeface="Times New Roman"/>
                <a:ea typeface="Calibri"/>
              </a:rPr>
              <a:t>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đô 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la sòn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la</a:t>
            </a:r>
            <a:r>
              <a:rPr lang="en-US" sz="3600" i="1" smtClean="0">
                <a:solidFill>
                  <a:srgbClr val="FF0000"/>
                </a:solidFill>
                <a:latin typeface="Times New Roman"/>
                <a:ea typeface="Calibri"/>
              </a:rPr>
              <a:t>/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rê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đô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đô là son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rề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/Son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rề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son 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rề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son </a:t>
            </a:r>
            <a:r>
              <a:rPr lang="en-US" sz="3600" i="1" u="sng" smtClean="0">
                <a:solidFill>
                  <a:srgbClr val="FF0000"/>
                </a:solidFill>
                <a:latin typeface="Times New Roman"/>
                <a:ea typeface="Calibri"/>
              </a:rPr>
              <a:t>la</a:t>
            </a:r>
            <a:r>
              <a:rPr lang="en-US" sz="3600" i="1" smtClean="0">
                <a:solidFill>
                  <a:srgbClr val="1D2129"/>
                </a:solidFill>
                <a:latin typeface="Times New Roman"/>
                <a:ea typeface="Calibri"/>
              </a:rPr>
              <a:t>/Son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la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son la đô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đô</a:t>
            </a:r>
            <a:r>
              <a:rPr lang="en-US" sz="3600" i="1">
                <a:solidFill>
                  <a:srgbClr val="FF0000"/>
                </a:solidFill>
                <a:latin typeface="Times New Roman"/>
                <a:ea typeface="Calibri"/>
              </a:rPr>
              <a:t>.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...</a:t>
            </a:r>
            <a:endParaRPr lang="en-US" sz="3600"/>
          </a:p>
        </p:txBody>
      </p:sp>
      <p:sp>
        <p:nvSpPr>
          <p:cNvPr id="3" name="Rectangle 2"/>
          <p:cNvSpPr/>
          <p:nvPr/>
        </p:nvSpPr>
        <p:spPr>
          <a:xfrm>
            <a:off x="22417" y="-4445"/>
            <a:ext cx="76459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828800" algn="l"/>
              </a:tabLst>
            </a:pP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- Đọc mẫu và nghe mẫu sau đó HD HS dùng trống con gõ theo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nhịp bài múa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sạp với các hình thức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pic>
        <p:nvPicPr>
          <p:cNvPr id="6" name="3 GO THEO NHIP MUA SAP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56176" y="34290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58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92696"/>
            <a:ext cx="840107" cy="67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45" y="5532203"/>
            <a:ext cx="1266014" cy="1014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6488668"/>
            <a:ext cx="58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>
                <a:solidFill>
                  <a:prstClr val="black"/>
                </a:solidFill>
              </a:rPr>
              <a:t>Chú</a:t>
            </a:r>
            <a:r>
              <a:rPr lang="en-US" i="1">
                <a:solidFill>
                  <a:prstClr val="black"/>
                </a:solidFill>
              </a:rPr>
              <a:t> ý </a:t>
            </a:r>
            <a:r>
              <a:rPr lang="en-US" i="1" err="1">
                <a:solidFill>
                  <a:prstClr val="black"/>
                </a:solidFill>
              </a:rPr>
              <a:t>bản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quyền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của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tác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giả</a:t>
            </a:r>
            <a:r>
              <a:rPr lang="en-US" i="1">
                <a:solidFill>
                  <a:prstClr val="black"/>
                </a:solidFill>
              </a:rPr>
              <a:t>, </a:t>
            </a:r>
            <a:r>
              <a:rPr lang="en-US" i="1" err="1">
                <a:solidFill>
                  <a:prstClr val="black"/>
                </a:solidFill>
              </a:rPr>
              <a:t>cấm</a:t>
            </a:r>
            <a:r>
              <a:rPr lang="en-US" i="1">
                <a:solidFill>
                  <a:prstClr val="black"/>
                </a:solidFill>
              </a:rPr>
              <a:t> chia </a:t>
            </a:r>
            <a:r>
              <a:rPr lang="en-US" i="1" err="1">
                <a:solidFill>
                  <a:prstClr val="black"/>
                </a:solidFill>
              </a:rPr>
              <a:t>sẻ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dưới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mọi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hình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thức</a:t>
            </a:r>
            <a:endParaRPr lang="en-US" i="1">
              <a:solidFill>
                <a:prstClr val="black"/>
              </a:solidFill>
            </a:endParaRPr>
          </a:p>
        </p:txBody>
      </p:sp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6952" y="1196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31839" y="764704"/>
            <a:ext cx="30392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>
                <a:solidFill>
                  <a:srgbClr val="002060"/>
                </a:solidFill>
                <a:latin typeface="Times New Roman"/>
              </a:rPr>
              <a:t>KHỞI ĐỘNG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1165" y="3473572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65100" algn="l"/>
              </a:tabLst>
            </a:pP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Câu giai điệu và bức tranh là của bài hát nào?</a:t>
            </a:r>
            <a:endParaRPr lang="en-US" sz="24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9" name="C1+2  CON C C 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1700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1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71600" y="236547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65100" algn="l"/>
              </a:tabLst>
            </a:pPr>
            <a:r>
              <a:rPr lang="en-US" sz="3600" smtClean="0">
                <a:solidFill>
                  <a:srgbClr val="FF0000"/>
                </a:solidFill>
                <a:latin typeface="Times New Roman"/>
                <a:ea typeface="Arial"/>
              </a:rPr>
              <a:t>H</a:t>
            </a:r>
            <a:r>
              <a:rPr lang="vi-VN" sz="3600" smtClean="0">
                <a:solidFill>
                  <a:srgbClr val="FF0000"/>
                </a:solidFill>
                <a:latin typeface="Times New Roman"/>
                <a:ea typeface="Arial"/>
              </a:rPr>
              <a:t>át </a:t>
            </a:r>
            <a:r>
              <a:rPr lang="vi-VN" sz="3600">
                <a:solidFill>
                  <a:srgbClr val="FF0000"/>
                </a:solidFill>
                <a:latin typeface="Times New Roman"/>
                <a:ea typeface="Arial"/>
              </a:rPr>
              <a:t>lại bài Con chim chích chòe gõ đệm theo phách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3345873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2060"/>
                </a:solidFill>
              </a:rPr>
              <a:t>Giới thiệu bài </a:t>
            </a:r>
            <a:endParaRPr lang="en-US" sz="4000" b="1">
              <a:solidFill>
                <a:srgbClr val="002060"/>
              </a:solidFill>
            </a:endParaRPr>
          </a:p>
        </p:txBody>
      </p:sp>
      <p:pic>
        <p:nvPicPr>
          <p:cNvPr id="3" name="CON CHIM CHICH CHOE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51176" y="1732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0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734" y="-31754"/>
            <a:ext cx="8208811" cy="2924944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6316" y="1118708"/>
            <a:ext cx="146764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3200" b="1" smtClean="0">
                <a:solidFill>
                  <a:srgbClr val="FF0000"/>
                </a:solidFill>
                <a:latin typeface="Times New Roman"/>
                <a:ea typeface="Times New Roman"/>
              </a:rPr>
              <a:t>7</a:t>
            </a:r>
            <a:endParaRPr lang="en-AU" sz="32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64" y="616617"/>
            <a:ext cx="584205" cy="5842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94" y="6204459"/>
            <a:ext cx="420054" cy="3367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4234" y="2521934"/>
            <a:ext cx="4572000" cy="7425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vi-VN" sz="3200" b="1" smtClean="0">
                <a:solidFill>
                  <a:srgbClr val="FF0000"/>
                </a:solidFill>
                <a:latin typeface="Times New Roman"/>
                <a:ea typeface="Arial"/>
              </a:rPr>
              <a:t>* </a:t>
            </a:r>
            <a:r>
              <a:rPr lang="vi-VN" sz="3200" b="1">
                <a:solidFill>
                  <a:srgbClr val="FF0000"/>
                </a:solidFill>
                <a:latin typeface="Times New Roman"/>
                <a:ea typeface="Arial"/>
              </a:rPr>
              <a:t>vận dụng - sáng tạo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9521" y="1844824"/>
            <a:ext cx="7321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lnSpc>
                <a:spcPct val="150000"/>
              </a:lnSpc>
            </a:pPr>
            <a:r>
              <a:rPr lang="vi-VN" sz="3200" b="1">
                <a:solidFill>
                  <a:srgbClr val="FF0000"/>
                </a:solidFill>
                <a:latin typeface="Times New Roman"/>
                <a:ea typeface="Arial"/>
              </a:rPr>
              <a:t>*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Arial"/>
              </a:rPr>
              <a:t>T</a:t>
            </a:r>
            <a:r>
              <a:rPr lang="vi-VN" sz="3200" b="1">
                <a:solidFill>
                  <a:srgbClr val="FF0000"/>
                </a:solidFill>
                <a:latin typeface="Times New Roman"/>
                <a:ea typeface="Arial"/>
              </a:rPr>
              <a:t>hường thức âm nhạc </a:t>
            </a:r>
            <a:r>
              <a:rPr lang="vi-VN" sz="3200" b="1" i="1">
                <a:solidFill>
                  <a:srgbClr val="FF0000"/>
                </a:solidFill>
                <a:latin typeface="Times New Roman"/>
                <a:ea typeface="Arial"/>
              </a:rPr>
              <a:t>đàn bầu việt nam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73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021288"/>
            <a:ext cx="840107" cy="6735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26106" y="1319050"/>
            <a:ext cx="55707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vi-VN" sz="2400" smtClean="0">
                <a:solidFill>
                  <a:srgbClr val="FF0000"/>
                </a:solidFill>
                <a:latin typeface="+mj-lt"/>
              </a:rPr>
              <a:t>-  </a:t>
            </a:r>
            <a:r>
              <a:rPr lang="en-US" sz="2400">
                <a:solidFill>
                  <a:srgbClr val="FF0000"/>
                </a:solidFill>
                <a:latin typeface="+mj-lt"/>
              </a:rPr>
              <a:t>G</a:t>
            </a:r>
            <a:r>
              <a:rPr lang="vi-VN" sz="2400" smtClean="0">
                <a:solidFill>
                  <a:srgbClr val="FF0000"/>
                </a:solidFill>
                <a:latin typeface="+mj-lt"/>
              </a:rPr>
              <a:t>iới thiệu</a:t>
            </a:r>
            <a:r>
              <a:rPr lang="en-US" sz="2400" smtClean="0">
                <a:solidFill>
                  <a:srgbClr val="FF0000"/>
                </a:solidFill>
                <a:latin typeface="+mj-lt"/>
              </a:rPr>
              <a:t>, nghe độc tấu </a:t>
            </a:r>
            <a:r>
              <a:rPr lang="vi-VN" sz="2400" smtClean="0">
                <a:solidFill>
                  <a:srgbClr val="FF0000"/>
                </a:solidFill>
                <a:latin typeface="+mj-lt"/>
              </a:rPr>
              <a:t>về </a:t>
            </a:r>
            <a:r>
              <a:rPr lang="vi-VN" sz="2400">
                <a:solidFill>
                  <a:srgbClr val="FF0000"/>
                </a:solidFill>
                <a:latin typeface="+mj-lt"/>
              </a:rPr>
              <a:t>đàn </a:t>
            </a:r>
            <a:r>
              <a:rPr lang="vi-VN" sz="2400" smtClean="0">
                <a:solidFill>
                  <a:srgbClr val="FF0000"/>
                </a:solidFill>
                <a:latin typeface="+mj-lt"/>
              </a:rPr>
              <a:t>bầu</a:t>
            </a:r>
            <a:r>
              <a:rPr lang="en-US" sz="240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smtClean="0">
                <a:solidFill>
                  <a:srgbClr val="FF0000"/>
                </a:solidFill>
                <a:latin typeface="+mj-lt"/>
              </a:rPr>
              <a:t> </a:t>
            </a:r>
            <a:endParaRPr lang="en-US" sz="2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6105" y="835411"/>
            <a:ext cx="2975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b="1" smtClean="0">
                <a:solidFill>
                  <a:srgbClr val="002060"/>
                </a:solidFill>
              </a:rPr>
              <a:t>* </a:t>
            </a:r>
            <a:r>
              <a:rPr lang="vi-VN" b="1">
                <a:solidFill>
                  <a:srgbClr val="002060"/>
                </a:solidFill>
              </a:rPr>
              <a:t>Giới thiệu đàn bầu.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38377" y="0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2400" b="1">
                <a:solidFill>
                  <a:srgbClr val="002060"/>
                </a:solidFill>
              </a:rPr>
              <a:t>KHÁM PHÁ</a:t>
            </a:r>
            <a:endParaRPr lang="en-US" sz="240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56557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b="1">
                <a:solidFill>
                  <a:srgbClr val="002060"/>
                </a:solidFill>
              </a:rPr>
              <a:t>Thường thức âm nhạc </a:t>
            </a:r>
            <a:r>
              <a:rPr lang="vi-VN" b="1" i="1">
                <a:solidFill>
                  <a:srgbClr val="002060"/>
                </a:solidFill>
              </a:rPr>
              <a:t>Đàn bầu Việt Nam</a:t>
            </a:r>
            <a:endParaRPr lang="en-US">
              <a:solidFill>
                <a:srgbClr val="002060"/>
              </a:solidFill>
            </a:endParaRPr>
          </a:p>
        </p:txBody>
      </p:sp>
      <p:pic>
        <p:nvPicPr>
          <p:cNvPr id="11" name="GIOI THIEU DAN BAU 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56265" y="3140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5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675" y="6093296"/>
            <a:ext cx="840107" cy="6735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46" y="20409"/>
            <a:ext cx="59389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/>
                <a:ea typeface="Times New Roman"/>
              </a:rPr>
              <a:t>Phát lần lượt độc tấu 3 nhạc cụ khác nhau như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Times New Roman"/>
              </a:rPr>
              <a:t>SÁO,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Times New Roman"/>
              </a:rPr>
              <a:t>NHỊ, BẦU hỏi đoạn độc tấu sô mầy là âm thanh nhạc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Times New Roman"/>
              </a:rPr>
              <a:t>cụ đàn bầu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2" name="1 TIEG SA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384" y="2392247"/>
            <a:ext cx="609600" cy="609600"/>
          </a:xfrm>
          <a:prstGeom prst="rect">
            <a:avLst/>
          </a:prstGeom>
        </p:spPr>
      </p:pic>
      <p:pic>
        <p:nvPicPr>
          <p:cNvPr id="3" name="2 DAN NH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58428" y="2392247"/>
            <a:ext cx="609600" cy="609600"/>
          </a:xfrm>
          <a:prstGeom prst="rect">
            <a:avLst/>
          </a:prstGeom>
        </p:spPr>
      </p:pic>
      <p:pic>
        <p:nvPicPr>
          <p:cNvPr id="5" name="3 DAN BA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43675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3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0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" y="10019"/>
            <a:ext cx="9144000" cy="63831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038" y="4077072"/>
            <a:ext cx="49120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- Giới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thiệu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</a:p>
          <a:p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+ Bài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nghe nhạc Trống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cơm</a:t>
            </a:r>
          </a:p>
          <a:p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+Dân ca quan họ Bắc Ninh</a:t>
            </a:r>
          </a:p>
          <a:p>
            <a:r>
              <a:rPr lang="en-US" sz="3200" smtClean="0">
                <a:solidFill>
                  <a:srgbClr val="FF0000"/>
                </a:solidFill>
                <a:latin typeface="Times New Roman"/>
              </a:rPr>
              <a:t>+Nhạc cụ Trống cơm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3648" y="-17245"/>
            <a:ext cx="8243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400" b="1">
                <a:solidFill>
                  <a:srgbClr val="002060"/>
                </a:solidFill>
                <a:latin typeface="Times New Roman"/>
                <a:ea typeface="Times New Roman"/>
              </a:rPr>
              <a:t>Nghe đàn bầu bài </a:t>
            </a:r>
            <a:r>
              <a:rPr lang="en-US" sz="2400" b="1" i="1">
                <a:solidFill>
                  <a:srgbClr val="002060"/>
                </a:solidFill>
                <a:latin typeface="Times New Roman"/>
                <a:ea typeface="Times New Roman"/>
              </a:rPr>
              <a:t>Trống cơm</a:t>
            </a:r>
            <a:r>
              <a:rPr lang="en-US" sz="2400" b="1">
                <a:solidFill>
                  <a:srgbClr val="002060"/>
                </a:solidFill>
                <a:latin typeface="Times New Roman"/>
                <a:ea typeface="Times New Roman"/>
              </a:rPr>
              <a:t> – Dân ca quan họ Bắc Ninh.</a:t>
            </a:r>
            <a:endParaRPr lang="en-US" sz="24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2050" name="Picture 3" descr="Description: Trống cơm | Đọt Chuối N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18" y="5373217"/>
            <a:ext cx="2412466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2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" y="10019"/>
            <a:ext cx="9144000" cy="63831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4869160"/>
            <a:ext cx="65162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N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ghe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bài </a:t>
            </a:r>
            <a:r>
              <a:rPr lang="en-US" sz="3200" i="1">
                <a:solidFill>
                  <a:srgbClr val="FF0000"/>
                </a:solidFill>
                <a:latin typeface="Times New Roman"/>
                <a:ea typeface="Calibri"/>
              </a:rPr>
              <a:t>Trống cơm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có lời lần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1, nghe song hỏi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sắc thái, tốc độ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….</a:t>
            </a:r>
            <a:endParaRPr lang="en-US" sz="32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3" name="NGHE  TROG 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53650" y="5497824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" y="10019"/>
            <a:ext cx="9144000" cy="63831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04" y="4437112"/>
            <a:ext cx="737650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Nghe nhạc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vận động nhịp nhàng trái,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phải. Nghe song hỏi</a:t>
            </a:r>
          </a:p>
          <a:p>
            <a:r>
              <a:rPr lang="en-US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:Em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nhận biết được tiếng đàn bầu sau khi nghe nhạc không?</a:t>
            </a:r>
          </a:p>
          <a:p>
            <a:r>
              <a:rPr lang="en-US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2: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Tên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 bản nhạc em vừa được nghe là gì?</a:t>
            </a:r>
          </a:p>
          <a:p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5" name="NGHE  TROG 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280298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5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393</Words>
  <Application>Microsoft Office PowerPoint</Application>
  <PresentationFormat>On-screen Show (4:3)</PresentationFormat>
  <Paragraphs>37</Paragraphs>
  <Slides>15</Slides>
  <Notes>1</Notes>
  <HiddenSlides>0</HiddenSlides>
  <MMClips>12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63</cp:revision>
  <dcterms:created xsi:type="dcterms:W3CDTF">2021-06-17T04:40:15Z</dcterms:created>
  <dcterms:modified xsi:type="dcterms:W3CDTF">2021-06-21T11:48:33Z</dcterms:modified>
</cp:coreProperties>
</file>