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y="6858000" cx="12192000"/>
  <p:notesSz cx="6858000" cy="9144000"/>
  <p:embeddedFontLst>
    <p:embeddedFont>
      <p:font typeface="Lora"/>
      <p:bold r:id="rId18"/>
      <p:boldItalic r:id="rId1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http://customooxmlschemas.google.com/">
      <go:slidesCustomData xmlns:go="http://customooxmlschemas.google.com/" r:id="rId20" roundtripDataSignature="AMtx7mgUyCDvkjYgTB90duhT+N5LWOO3c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customschemas.google.com/relationships/presentationmetadata" Target="metadata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5" Type="http://schemas.openxmlformats.org/officeDocument/2006/relationships/slide" Target="slides/slide1.xml"/><Relationship Id="rId19" Type="http://schemas.openxmlformats.org/officeDocument/2006/relationships/font" Target="fonts/Lora-boldItalic.fntdata"/><Relationship Id="rId6" Type="http://schemas.openxmlformats.org/officeDocument/2006/relationships/slide" Target="slides/slide2.xml"/><Relationship Id="rId18" Type="http://schemas.openxmlformats.org/officeDocument/2006/relationships/font" Target="fonts/Lora-bold.fntdata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1" name="Google Shape;91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" name="Google Shape;92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2" name="Google Shape;262;p10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4" name="Google Shape;274;p1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" name="Google Shape;289;p1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3" name="Google Shape;303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3" name="Google Shape;103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" name="Google Shape;104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8" name="Google Shape;118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0" name="Google Shape;160;p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8" name="Google Shape;238;p8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0" name="Google Shape;250;p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2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Relationship Id="rId3" Type="http://schemas.openxmlformats.org/officeDocument/2006/relationships/image" Target="../media/image10.png"/><Relationship Id="rId4" Type="http://schemas.openxmlformats.org/officeDocument/2006/relationships/image" Target="../media/image12.png"/><Relationship Id="rId5" Type="http://schemas.openxmlformats.org/officeDocument/2006/relationships/image" Target="../media/image5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>
  <p:cSld name="标题幻灯片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文字, 自然&#10;&#10;已生成极高可信度的说明" id="17" name="Google Shape;17;p15"/>
          <p:cNvPicPr preferRelativeResize="0"/>
          <p:nvPr/>
        </p:nvPicPr>
        <p:blipFill rotWithShape="1">
          <a:blip r:embed="rId2">
            <a:alphaModFix/>
          </a:blip>
          <a:srcRect b="14794" l="2170" r="3153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Google Shape;18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3330333"/>
            <a:ext cx="12192000" cy="352766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文字&#10;&#10;已生成高可信度的说明" id="19" name="Google Shape;19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586721" y="4102100"/>
            <a:ext cx="3605279" cy="27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20546" y="4365867"/>
            <a:ext cx="2899731" cy="24921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4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2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24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24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3" name="Google Shape;73;p24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4" name="Google Shape;74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25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26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6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6" name="Google Shape;8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7" name="Google Shape;8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8" name="Google Shape;8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>
  <p:cSld name="标题和内容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文字, 自然&#10;&#10;已生成极高可信度的说明" id="22" name="Google Shape;22;p16"/>
          <p:cNvPicPr preferRelativeResize="0"/>
          <p:nvPr/>
        </p:nvPicPr>
        <p:blipFill rotWithShape="1">
          <a:blip r:embed="rId2">
            <a:alphaModFix/>
          </a:blip>
          <a:srcRect b="14794" l="2170" r="3153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16"/>
          <p:cNvPicPr preferRelativeResize="0"/>
          <p:nvPr/>
        </p:nvPicPr>
        <p:blipFill rotWithShape="1">
          <a:blip r:embed="rId3">
            <a:alphaModFix/>
          </a:blip>
          <a:srcRect b="31238" l="0" r="0" t="0"/>
          <a:stretch/>
        </p:blipFill>
        <p:spPr>
          <a:xfrm>
            <a:off x="0" y="4432300"/>
            <a:ext cx="12192000" cy="24257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图片包含 文字&#10;&#10;已生成高可信度的说明" id="24" name="Google Shape;24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4426" y="4216400"/>
            <a:ext cx="3605279" cy="2755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56236" y="4965700"/>
            <a:ext cx="2467781" cy="2120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 p14:dur="1500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pic>
        <p:nvPicPr>
          <p:cNvPr descr="图片包含 文字, 自然&#10;&#10;已生成极高可信度的说明" id="31" name="Google Shape;31;p17"/>
          <p:cNvPicPr preferRelativeResize="0"/>
          <p:nvPr/>
        </p:nvPicPr>
        <p:blipFill rotWithShape="1">
          <a:blip r:embed="rId2">
            <a:alphaModFix/>
          </a:blip>
          <a:srcRect b="14794" l="2170" r="3153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advClick="0" spd="slow" p14:dur="1500"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18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5" name="Google Shape;35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9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1" name="Google Shape;41;p19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20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0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8" name="Google Shape;48;p20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0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0" name="Google Shape;50;p20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3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" name="Google Shape;65;p23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6" name="Google Shape;66;p23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7" name="Google Shape;67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 advClick="0" spd="slow" p14:dur="1500">
    <p:random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 txBox="1"/>
          <p:nvPr/>
        </p:nvSpPr>
        <p:spPr>
          <a:xfrm>
            <a:off x="0" y="-1604665"/>
            <a:ext cx="12192000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CFCFCF"/>
                </a:solidFill>
                <a:latin typeface="Arial"/>
                <a:ea typeface="Arial"/>
                <a:cs typeface="Arial"/>
                <a:sym typeface="Arial"/>
              </a:rPr>
              <a:t>www.9slide.vn</a:t>
            </a:r>
            <a:endParaRPr/>
          </a:p>
        </p:txBody>
      </p:sp>
      <p:sp>
        <p:nvSpPr>
          <p:cNvPr id="11" name="Google Shape;11;p14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b="0" i="0" sz="4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2" name="Google Shape;12;p14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" name="Google Shape;15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advClick="0" spd="slow" p14:dur="1500">
    <p:random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4.png"/><Relationship Id="rId6" Type="http://schemas.openxmlformats.org/officeDocument/2006/relationships/image" Target="../media/image11.png"/><Relationship Id="rId7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7.png"/><Relationship Id="rId4" Type="http://schemas.openxmlformats.org/officeDocument/2006/relationships/image" Target="../media/image24.png"/><Relationship Id="rId5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3.png"/><Relationship Id="rId4" Type="http://schemas.openxmlformats.org/officeDocument/2006/relationships/image" Target="../media/image20.png"/><Relationship Id="rId5" Type="http://schemas.openxmlformats.org/officeDocument/2006/relationships/image" Target="../media/image18.png"/><Relationship Id="rId6" Type="http://schemas.openxmlformats.org/officeDocument/2006/relationships/image" Target="../media/image26.png"/><Relationship Id="rId7" Type="http://schemas.openxmlformats.org/officeDocument/2006/relationships/image" Target="../media/image3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3.png"/><Relationship Id="rId4" Type="http://schemas.openxmlformats.org/officeDocument/2006/relationships/image" Target="../media/image25.png"/><Relationship Id="rId5" Type="http://schemas.openxmlformats.org/officeDocument/2006/relationships/image" Target="../media/image3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9.png"/><Relationship Id="rId4" Type="http://schemas.openxmlformats.org/officeDocument/2006/relationships/image" Target="../media/image6.png"/><Relationship Id="rId5" Type="http://schemas.openxmlformats.org/officeDocument/2006/relationships/image" Target="../media/image13.png"/><Relationship Id="rId6" Type="http://schemas.openxmlformats.org/officeDocument/2006/relationships/image" Target="../media/image11.png"/><Relationship Id="rId7" Type="http://schemas.openxmlformats.org/officeDocument/2006/relationships/image" Target="../media/image3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image" Target="../media/image9.png"/><Relationship Id="rId5" Type="http://schemas.openxmlformats.org/officeDocument/2006/relationships/slide" Target="/ppt/slides/slide4.xml"/><Relationship Id="rId6" Type="http://schemas.openxmlformats.org/officeDocument/2006/relationships/image" Target="../media/image13.png"/><Relationship Id="rId7" Type="http://schemas.openxmlformats.org/officeDocument/2006/relationships/slide" Target="/ppt/slides/slide5.xml"/><Relationship Id="rId8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5" Type="http://schemas.openxmlformats.org/officeDocument/2006/relationships/image" Target="../media/image11.png"/><Relationship Id="rId6" Type="http://schemas.openxmlformats.org/officeDocument/2006/relationships/slide" Target="/ppt/slides/slide2.xml"/><Relationship Id="rId7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0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1.png"/><Relationship Id="rId4" Type="http://schemas.openxmlformats.org/officeDocument/2006/relationships/image" Target="../media/image14.png"/><Relationship Id="rId9" Type="http://schemas.openxmlformats.org/officeDocument/2006/relationships/slide" Target="/ppt/slides/slide2.xml"/><Relationship Id="rId5" Type="http://schemas.openxmlformats.org/officeDocument/2006/relationships/image" Target="../media/image17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8" Type="http://schemas.openxmlformats.org/officeDocument/2006/relationships/image" Target="../media/image1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6.png"/><Relationship Id="rId5" Type="http://schemas.openxmlformats.org/officeDocument/2006/relationships/image" Target="../media/image3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7.png"/><Relationship Id="rId4" Type="http://schemas.openxmlformats.org/officeDocument/2006/relationships/image" Target="../media/image16.png"/><Relationship Id="rId5" Type="http://schemas.openxmlformats.org/officeDocument/2006/relationships/image" Target="../media/image3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监视器, 计算机, 就坐, 电子产品&#10;&#10;已生成极高可信度的说明" id="94" name="Google Shape;94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65503" y="-193139"/>
            <a:ext cx="8315369" cy="5646821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pic>
        <p:nvPicPr>
          <p:cNvPr descr="图片包含 玩具, 玩偶&#10;&#10;已生成高可信度的说明" id="95" name="Google Shape;95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041767" y="0"/>
            <a:ext cx="2301606" cy="202053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"/>
          <p:cNvSpPr txBox="1"/>
          <p:nvPr/>
        </p:nvSpPr>
        <p:spPr>
          <a:xfrm rot="-162066">
            <a:off x="2853325" y="1870672"/>
            <a:ext cx="593143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Toán lớp 5</a:t>
            </a:r>
            <a:endParaRPr b="1" i="0" sz="5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"/>
          <p:cNvSpPr txBox="1"/>
          <p:nvPr/>
        </p:nvSpPr>
        <p:spPr>
          <a:xfrm rot="-173251">
            <a:off x="3343654" y="3550999"/>
            <a:ext cx="622242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F4B081"/>
                </a:solidFill>
                <a:latin typeface="Arial"/>
                <a:ea typeface="Arial"/>
                <a:cs typeface="Arial"/>
                <a:sym typeface="Arial"/>
              </a:rPr>
              <a:t>Người thực hiện: EduFive</a:t>
            </a:r>
            <a:endParaRPr b="1" sz="3600">
              <a:solidFill>
                <a:srgbClr val="F4B08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8" name="Google Shape;9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9919580" y="-609600"/>
            <a:ext cx="609600" cy="6096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 w" id="99" name="Google Shape;99;p1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390133" y="-100154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4" name="Google Shape;264;p10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65" name="Google Shape;265;p10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6" name="Google Shape;266;p10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67" name="Google Shape;267;p10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8" name="Google Shape;268;p10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69" name="Google Shape;269;p10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2643" l="-214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70" name="Google Shape;270;p10"/>
          <p:cNvSpPr txBox="1"/>
          <p:nvPr/>
        </p:nvSpPr>
        <p:spPr>
          <a:xfrm>
            <a:off x="2749254" y="1973179"/>
            <a:ext cx="7662072" cy="4851136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246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71" name="Google Shape;271;p10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6" name="Google Shape;276;p11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77" name="Google Shape;277;p11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8" name="Google Shape;278;p11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4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79" name="Google Shape;279;p11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11"/>
          <p:cNvSpPr txBox="1"/>
          <p:nvPr/>
        </p:nvSpPr>
        <p:spPr>
          <a:xfrm>
            <a:off x="2605654" y="170599"/>
            <a:ext cx="9272337" cy="22183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9339" l="-1970" r="-203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1" name="Google Shape;281;p11"/>
          <p:cNvSpPr/>
          <p:nvPr/>
        </p:nvSpPr>
        <p:spPr>
          <a:xfrm>
            <a:off x="1581778" y="2756481"/>
            <a:ext cx="10729347" cy="900824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8781" l="-1532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2" name="Google Shape;282;p11"/>
          <p:cNvSpPr/>
          <p:nvPr/>
        </p:nvSpPr>
        <p:spPr>
          <a:xfrm>
            <a:off x="1581778" y="3703375"/>
            <a:ext cx="10898977" cy="892552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9586" l="-150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3" name="Google Shape;283;p11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FBE4D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giải</a:t>
            </a:r>
            <a:endParaRPr b="1" sz="4000" u="sng">
              <a:solidFill>
                <a:srgbClr val="FBE4D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84" name="Google Shape;284;p11"/>
          <p:cNvSpPr txBox="1"/>
          <p:nvPr/>
        </p:nvSpPr>
        <p:spPr>
          <a:xfrm>
            <a:off x="2095123" y="4640661"/>
            <a:ext cx="5159504" cy="887166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-10273" l="-3663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85" name="Google Shape;285;p11"/>
          <p:cNvSpPr txBox="1"/>
          <p:nvPr/>
        </p:nvSpPr>
        <p:spPr>
          <a:xfrm>
            <a:off x="2095123" y="5572561"/>
            <a:ext cx="83739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Vậy em được mẹ cho nhiều quýt hơn.</a:t>
            </a:r>
            <a:endParaRPr/>
          </a:p>
        </p:txBody>
      </p:sp>
      <p:sp>
        <p:nvSpPr>
          <p:cNvPr id="286" name="Google Shape;286;p11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1" name="Google Shape;291;p12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92" name="Google Shape;292;p12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93" name="Google Shape;293;p12"/>
            <p:cNvSpPr txBox="1"/>
            <p:nvPr/>
          </p:nvSpPr>
          <p:spPr>
            <a:xfrm>
              <a:off x="3909044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4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94" name="Google Shape;294;p12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5" name="Google Shape;295;p12"/>
          <p:cNvSpPr txBox="1"/>
          <p:nvPr/>
        </p:nvSpPr>
        <p:spPr>
          <a:xfrm>
            <a:off x="2605654" y="170599"/>
            <a:ext cx="9272337" cy="2218364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9339" l="-1970" r="-2036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96" name="Google Shape;296;p12"/>
          <p:cNvSpPr txBox="1"/>
          <p:nvPr/>
        </p:nvSpPr>
        <p:spPr>
          <a:xfrm>
            <a:off x="5204475" y="2271874"/>
            <a:ext cx="40746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 u="sng">
                <a:solidFill>
                  <a:srgbClr val="FBE4D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Bài giải</a:t>
            </a:r>
            <a:endParaRPr b="1" sz="4000" u="sng">
              <a:solidFill>
                <a:srgbClr val="FBE4D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97" name="Google Shape;297;p12"/>
          <p:cNvSpPr txBox="1"/>
          <p:nvPr/>
        </p:nvSpPr>
        <p:spPr>
          <a:xfrm>
            <a:off x="2492978" y="2879004"/>
            <a:ext cx="9856245" cy="23775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-3331" l="-1916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98" name="Google Shape;298;p12"/>
          <p:cNvSpPr txBox="1"/>
          <p:nvPr/>
        </p:nvSpPr>
        <p:spPr>
          <a:xfrm>
            <a:off x="2492978" y="5464569"/>
            <a:ext cx="837397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Vậy em được mẹ cho nhiều quýt hơn.</a:t>
            </a:r>
            <a:endParaRPr/>
          </a:p>
        </p:txBody>
      </p:sp>
      <p:sp>
        <p:nvSpPr>
          <p:cNvPr id="299" name="Google Shape;299;p12"/>
          <p:cNvSpPr txBox="1"/>
          <p:nvPr/>
        </p:nvSpPr>
        <p:spPr>
          <a:xfrm>
            <a:off x="357636" y="2803106"/>
            <a:ext cx="192112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u="sng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Cách 2:</a:t>
            </a:r>
            <a:endParaRPr/>
          </a:p>
        </p:txBody>
      </p:sp>
      <p:sp>
        <p:nvSpPr>
          <p:cNvPr id="300" name="Google Shape;300;p12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+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13"/>
          <p:cNvGrpSpPr/>
          <p:nvPr/>
        </p:nvGrpSpPr>
        <p:grpSpPr>
          <a:xfrm>
            <a:off x="3208636" y="-267701"/>
            <a:ext cx="5919891" cy="5537906"/>
            <a:chOff x="711366" y="1755080"/>
            <a:chExt cx="2508910" cy="2347021"/>
          </a:xfrm>
        </p:grpSpPr>
        <p:pic>
          <p:nvPicPr>
            <p:cNvPr descr="图片包含 监视器, 计算机, 就坐, 电子产品&#10;&#10;已生成极高可信度的说明" id="307" name="Google Shape;307;p13"/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 rot="223187">
              <a:off x="780162" y="1829687"/>
              <a:ext cx="2371319" cy="2197807"/>
            </a:xfrm>
            <a:prstGeom prst="rect">
              <a:avLst/>
            </a:prstGeom>
            <a:noFill/>
            <a:ln>
              <a:noFill/>
            </a:ln>
            <a:effectLst>
              <a:outerShdw blurRad="50800" rotWithShape="0" algn="t" dir="5400000" dist="38100">
                <a:srgbClr val="000000">
                  <a:alpha val="40000"/>
                </a:srgbClr>
              </a:outerShdw>
            </a:effectLst>
          </p:spPr>
        </p:pic>
        <p:sp>
          <p:nvSpPr>
            <p:cNvPr id="308" name="Google Shape;308;p13"/>
            <p:cNvSpPr/>
            <p:nvPr/>
          </p:nvSpPr>
          <p:spPr>
            <a:xfrm rot="197469">
              <a:off x="1281039" y="2774019"/>
              <a:ext cx="1254456" cy="74350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THANK</a:t>
              </a:r>
              <a:endParaRPr/>
            </a:p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Microsoft Yahei"/>
                  <a:ea typeface="Microsoft Yahei"/>
                  <a:cs typeface="Microsoft Yahei"/>
                  <a:sym typeface="Microsoft Yahei"/>
                </a:rPr>
                <a:t>YOU</a:t>
              </a:r>
              <a:endParaRPr b="1" sz="5400">
                <a:solidFill>
                  <a:schemeClr val="lt1"/>
                </a:solidFill>
                <a:latin typeface="Microsoft Yahei"/>
                <a:ea typeface="Microsoft Yahei"/>
                <a:cs typeface="Microsoft Yahei"/>
                <a:sym typeface="Microsoft Yahei"/>
              </a:endParaRPr>
            </a:p>
          </p:txBody>
        </p:sp>
      </p:grpSp>
      <p:pic>
        <p:nvPicPr>
          <p:cNvPr descr="图片包含 玩具, 玩偶&#10;&#10;已生成高可信度的说明" id="309" name="Google Shape;309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778894" y="116003"/>
            <a:ext cx="2301606" cy="2020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13"/>
          <p:cNvPicPr preferRelativeResize="0"/>
          <p:nvPr/>
        </p:nvPicPr>
        <p:blipFill rotWithShape="1">
          <a:blip r:embed="rId5">
            <a:alphaModFix/>
          </a:blip>
          <a:srcRect b="65000" l="46042" r="39687" t="14815"/>
          <a:stretch/>
        </p:blipFill>
        <p:spPr>
          <a:xfrm>
            <a:off x="2968003" y="388715"/>
            <a:ext cx="1087120" cy="86550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r w" id="311" name="Google Shape;311;p13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-225623" y="-183141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312" name="Google Shape;312;p13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3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监视器, 计算机, 就坐, 电子产品&#10;&#10;已生成极高可信度的说明" id="106" name="Google Shape;106;p2">
            <a:hlinkClick action="ppaction://hlinksldjump"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477640">
            <a:off x="3650362" y="2298883"/>
            <a:ext cx="2371319" cy="2197807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107" name="Google Shape;107;p2"/>
          <p:cNvSpPr txBox="1"/>
          <p:nvPr/>
        </p:nvSpPr>
        <p:spPr>
          <a:xfrm rot="254453">
            <a:off x="4546634" y="3136252"/>
            <a:ext cx="348314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 sz="5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descr="图片包含 监视器, 计算机, 就坐, 电子产品&#10;&#10;已生成极高可信度的说明" id="108" name="Google Shape;108;p2">
            <a:hlinkClick action="ppaction://hlinksldjump" r:id="rId5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 rot="-682572">
            <a:off x="6283940" y="2037103"/>
            <a:ext cx="2371319" cy="2197807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sp>
        <p:nvSpPr>
          <p:cNvPr id="109" name="Google Shape;109;p2"/>
          <p:cNvSpPr txBox="1"/>
          <p:nvPr/>
        </p:nvSpPr>
        <p:spPr>
          <a:xfrm rot="-905759">
            <a:off x="7280833" y="2936121"/>
            <a:ext cx="302546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 sz="5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grpSp>
        <p:nvGrpSpPr>
          <p:cNvPr id="110" name="Google Shape;110;p2"/>
          <p:cNvGrpSpPr/>
          <p:nvPr/>
        </p:nvGrpSpPr>
        <p:grpSpPr>
          <a:xfrm>
            <a:off x="2278098" y="148293"/>
            <a:ext cx="6598692" cy="1676528"/>
            <a:chOff x="2422477" y="30848"/>
            <a:chExt cx="6598692" cy="1676528"/>
          </a:xfrm>
        </p:grpSpPr>
        <p:sp>
          <p:nvSpPr>
            <p:cNvPr id="111" name="Google Shape;111;p2"/>
            <p:cNvSpPr/>
            <p:nvPr/>
          </p:nvSpPr>
          <p:spPr>
            <a:xfrm>
              <a:off x="3258732" y="784046"/>
              <a:ext cx="5012911" cy="923330"/>
            </a:xfrm>
            <a:prstGeom prst="rect">
              <a:avLst/>
            </a:prstGeom>
            <a:gradFill>
              <a:gsLst>
                <a:gs pos="0">
                  <a:srgbClr val="B0CAE9"/>
                </a:gs>
                <a:gs pos="50000">
                  <a:srgbClr val="A1C1E4"/>
                </a:gs>
                <a:gs pos="100000">
                  <a:srgbClr val="90B8E4"/>
                </a:gs>
              </a:gsLst>
              <a:lin ang="5400000" scaled="0"/>
            </a:gradFill>
            <a:ln cap="flat" cmpd="sng" w="9525">
              <a:solidFill>
                <a:schemeClr val="accent5"/>
              </a:solidFill>
              <a:prstDash val="solid"/>
              <a:miter lim="800000"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4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Bảng con bí mật</a:t>
              </a:r>
              <a:endParaRPr b="1" sz="5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pic>
          <p:nvPicPr>
            <p:cNvPr id="112" name="Google Shape;112;p2"/>
            <p:cNvPicPr preferRelativeResize="0"/>
            <p:nvPr/>
          </p:nvPicPr>
          <p:blipFill rotWithShape="1">
            <a:blip r:embed="rId6">
              <a:alphaModFix/>
            </a:blip>
            <a:srcRect b="65000" l="46042" r="39687" t="14815"/>
            <a:stretch/>
          </p:blipFill>
          <p:spPr>
            <a:xfrm>
              <a:off x="2422477" y="233848"/>
              <a:ext cx="1087120" cy="86550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2"/>
            <p:cNvPicPr preferRelativeResize="0"/>
            <p:nvPr/>
          </p:nvPicPr>
          <p:blipFill rotWithShape="1">
            <a:blip r:embed="rId6">
              <a:alphaModFix/>
            </a:blip>
            <a:srcRect b="65000" l="46042" r="39687" t="14815"/>
            <a:stretch/>
          </p:blipFill>
          <p:spPr>
            <a:xfrm flipH="1">
              <a:off x="7934049" y="30848"/>
              <a:ext cx="1087120" cy="86550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14" name="Google Shape;114;p2">
            <a:hlinkClick action="ppaction://hlinksldjump" r:id="rId7"/>
          </p:cNvPr>
          <p:cNvSpPr/>
          <p:nvPr/>
        </p:nvSpPr>
        <p:spPr>
          <a:xfrm>
            <a:off x="320842" y="5951621"/>
            <a:ext cx="1155032" cy="786063"/>
          </a:xfrm>
          <a:prstGeom prst="roundRect">
            <a:avLst>
              <a:gd fmla="val 16667" name="adj"/>
            </a:avLst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Next</a:t>
            </a: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8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3"/>
          <p:cNvSpPr/>
          <p:nvPr/>
        </p:nvSpPr>
        <p:spPr>
          <a:xfrm>
            <a:off x="1260781" y="1497699"/>
            <a:ext cx="828427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EE5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 so sánh hai phân số: </a:t>
            </a:r>
            <a:endParaRPr b="1" sz="5400">
              <a:solidFill>
                <a:srgbClr val="FEE5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2" name="Google Shape;122;p3"/>
          <p:cNvSpPr txBox="1"/>
          <p:nvPr/>
        </p:nvSpPr>
        <p:spPr>
          <a:xfrm>
            <a:off x="8446173" y="1277158"/>
            <a:ext cx="2775284" cy="1364412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23" name="Google Shape;123;p3"/>
          <p:cNvSpPr txBox="1"/>
          <p:nvPr/>
        </p:nvSpPr>
        <p:spPr>
          <a:xfrm>
            <a:off x="4235121" y="2597491"/>
            <a:ext cx="2775284" cy="136441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pic>
        <p:nvPicPr>
          <p:cNvPr descr="r w" id="124" name="Google Shape;124;p3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225623" y="-183141"/>
            <a:ext cx="3224996" cy="1931731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>
            <a:hlinkClick action="ppaction://hlinksldjump" r:id="rId6"/>
          </p:cNvPr>
          <p:cNvSpPr/>
          <p:nvPr/>
        </p:nvSpPr>
        <p:spPr>
          <a:xfrm flipH="1">
            <a:off x="97978" y="6121210"/>
            <a:ext cx="2325605" cy="736790"/>
          </a:xfrm>
          <a:prstGeom prst="homePlate">
            <a:avLst>
              <a:gd fmla="val 50000" name="adj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b="1" i="0" lang="en-US" sz="3200" u="none" cap="none" strike="noStrike">
                <a:solidFill>
                  <a:srgbClr val="2E75B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QUAY VỀ</a:t>
            </a:r>
            <a:endParaRPr b="1" i="0" sz="3200" u="none" cap="none" strike="noStrike">
              <a:solidFill>
                <a:srgbClr val="2E75B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6" name="Google Shape;126;p3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 w" id="132" name="Google Shape;132;p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429140" y="-336552"/>
            <a:ext cx="3412470" cy="2044026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4"/>
          <p:cNvSpPr/>
          <p:nvPr/>
        </p:nvSpPr>
        <p:spPr>
          <a:xfrm>
            <a:off x="2351645" y="649027"/>
            <a:ext cx="828427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rgbClr val="FEE599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Hãy so sánh hai phân số: </a:t>
            </a:r>
            <a:endParaRPr b="1" sz="5400">
              <a:solidFill>
                <a:srgbClr val="FEE599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4" name="Google Shape;134;p4"/>
          <p:cNvSpPr txBox="1"/>
          <p:nvPr/>
        </p:nvSpPr>
        <p:spPr>
          <a:xfrm>
            <a:off x="9442260" y="426645"/>
            <a:ext cx="2775284" cy="136441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5" name="Google Shape;135;p4"/>
          <p:cNvSpPr txBox="1"/>
          <p:nvPr/>
        </p:nvSpPr>
        <p:spPr>
          <a:xfrm>
            <a:off x="3570849" y="1775015"/>
            <a:ext cx="4908879" cy="1054071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 b="-12136" l="0" r="-3849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6" name="Google Shape;136;p4"/>
          <p:cNvSpPr txBox="1"/>
          <p:nvPr/>
        </p:nvSpPr>
        <p:spPr>
          <a:xfrm>
            <a:off x="2351645" y="2829086"/>
            <a:ext cx="3882186" cy="1359988"/>
          </a:xfrm>
          <a:prstGeom prst="rect">
            <a:avLst/>
          </a:prstGeom>
          <a:blipFill rotWithShape="1">
            <a:blip r:embed="rId6">
              <a:alphaModFix/>
            </a:blip>
            <a:stretch>
              <a:fillRect b="0" l="0" r="-941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7" name="Google Shape;137;p4"/>
          <p:cNvSpPr txBox="1"/>
          <p:nvPr/>
        </p:nvSpPr>
        <p:spPr>
          <a:xfrm>
            <a:off x="6723120" y="2829086"/>
            <a:ext cx="4716377" cy="1364412"/>
          </a:xfrm>
          <a:prstGeom prst="rect">
            <a:avLst/>
          </a:prstGeom>
          <a:blipFill rotWithShape="1">
            <a:blip r:embed="rId7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8" name="Google Shape;138;p4"/>
          <p:cNvSpPr txBox="1"/>
          <p:nvPr/>
        </p:nvSpPr>
        <p:spPr>
          <a:xfrm>
            <a:off x="2351644" y="4317410"/>
            <a:ext cx="7770923" cy="1054071"/>
          </a:xfrm>
          <a:prstGeom prst="rect">
            <a:avLst/>
          </a:prstGeom>
          <a:blipFill rotWithShape="1">
            <a:blip r:embed="rId8">
              <a:alphaModFix/>
            </a:blip>
            <a:stretch>
              <a:fillRect b="-12136" l="-3215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139" name="Google Shape;139;p4">
            <a:hlinkClick action="ppaction://hlinksldjump" r:id="rId9"/>
          </p:cNvPr>
          <p:cNvSpPr/>
          <p:nvPr/>
        </p:nvSpPr>
        <p:spPr>
          <a:xfrm flipH="1">
            <a:off x="-158696" y="6121210"/>
            <a:ext cx="2325605" cy="736790"/>
          </a:xfrm>
          <a:prstGeom prst="homePlate">
            <a:avLst>
              <a:gd fmla="val 50000" name="adj"/>
            </a:avLst>
          </a:prstGeom>
          <a:solidFill>
            <a:srgbClr val="DDEAF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E75B5"/>
              </a:buClr>
              <a:buSzPts val="3200"/>
              <a:buFont typeface="Tahoma"/>
              <a:buNone/>
            </a:pPr>
            <a:r>
              <a:rPr b="1" i="0" lang="en-US" sz="3200" u="none" cap="none" strike="noStrike">
                <a:solidFill>
                  <a:srgbClr val="2E75B5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QUAY VỀ</a:t>
            </a:r>
            <a:endParaRPr b="1" i="0" sz="3200" u="none" cap="none" strike="noStrike">
              <a:solidFill>
                <a:srgbClr val="2E75B5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0" name="Google Shape;140;p4"/>
          <p:cNvSpPr/>
          <p:nvPr/>
        </p:nvSpPr>
        <p:spPr>
          <a:xfrm>
            <a:off x="11664099" y="0"/>
            <a:ext cx="527901" cy="527901"/>
          </a:xfrm>
          <a:prstGeom prst="ellipse">
            <a:avLst/>
          </a:prstGeom>
          <a:blipFill rotWithShape="1">
            <a:blip r:embed="rId10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图片包含 监视器, 计算机, 就坐, 电子产品&#10;&#10;已生成极高可信度的说明" id="145" name="Google Shape;145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74935"/>
            <a:ext cx="12095746" cy="5646821"/>
          </a:xfrm>
          <a:prstGeom prst="rect">
            <a:avLst/>
          </a:prstGeom>
          <a:noFill/>
          <a:ln>
            <a:noFill/>
          </a:ln>
          <a:effectLst>
            <a:outerShdw blurRad="50800" rotWithShape="0" algn="t" dir="5400000" dist="38100">
              <a:srgbClr val="000000">
                <a:alpha val="40000"/>
              </a:srgbClr>
            </a:outerShdw>
          </a:effectLst>
        </p:spPr>
      </p:pic>
      <p:pic>
        <p:nvPicPr>
          <p:cNvPr descr="图片包含 玩具, 玩偶&#10;&#10;已生成高可信度的说明" id="146" name="Google Shape;146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806398" y="311807"/>
            <a:ext cx="2301606" cy="2020530"/>
          </a:xfrm>
          <a:prstGeom prst="rect">
            <a:avLst/>
          </a:prstGeom>
          <a:noFill/>
          <a:ln>
            <a:noFill/>
          </a:ln>
        </p:spPr>
      </p:pic>
      <p:sp>
        <p:nvSpPr>
          <p:cNvPr id="147" name="Google Shape;147;p5"/>
          <p:cNvSpPr txBox="1"/>
          <p:nvPr/>
        </p:nvSpPr>
        <p:spPr>
          <a:xfrm rot="-162066">
            <a:off x="4562252" y="1653431"/>
            <a:ext cx="2586815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Lora"/>
                <a:ea typeface="Lora"/>
                <a:cs typeface="Lora"/>
                <a:sym typeface="Lora"/>
              </a:rPr>
              <a:t>Toán</a:t>
            </a:r>
            <a:endParaRPr b="1" sz="5400">
              <a:solidFill>
                <a:schemeClr val="lt1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148" name="Google Shape;148;p5"/>
          <p:cNvSpPr txBox="1"/>
          <p:nvPr/>
        </p:nvSpPr>
        <p:spPr>
          <a:xfrm>
            <a:off x="603316" y="2324852"/>
            <a:ext cx="10504688" cy="31393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Ôn tập: So sánh </a:t>
            </a:r>
            <a:br>
              <a:rPr b="1" lang="en-US" sz="6600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</a:br>
            <a:r>
              <a:rPr b="1" lang="en-US" sz="6600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hai phân số</a:t>
            </a:r>
            <a:endParaRPr b="1" sz="6600">
              <a:solidFill>
                <a:srgbClr val="F7CAAC"/>
              </a:solidFill>
              <a:latin typeface="Lora"/>
              <a:ea typeface="Lora"/>
              <a:cs typeface="Lora"/>
              <a:sym typeface="Lora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6600">
                <a:solidFill>
                  <a:srgbClr val="F7CAAC"/>
                </a:solidFill>
                <a:latin typeface="Lora"/>
                <a:ea typeface="Lora"/>
                <a:cs typeface="Lora"/>
                <a:sym typeface="Lora"/>
              </a:rPr>
              <a:t>(tiếp theo)</a:t>
            </a:r>
            <a:endParaRPr/>
          </a:p>
        </p:txBody>
      </p:sp>
      <p:grpSp>
        <p:nvGrpSpPr>
          <p:cNvPr id="149" name="Google Shape;149;p5"/>
          <p:cNvGrpSpPr/>
          <p:nvPr/>
        </p:nvGrpSpPr>
        <p:grpSpPr>
          <a:xfrm>
            <a:off x="4473" y="26218"/>
            <a:ext cx="864689" cy="958169"/>
            <a:chOff x="5726113" y="2754313"/>
            <a:chExt cx="234950" cy="260350"/>
          </a:xfrm>
        </p:grpSpPr>
        <p:sp>
          <p:nvSpPr>
            <p:cNvPr id="150" name="Google Shape;150;p5"/>
            <p:cNvSpPr/>
            <p:nvPr/>
          </p:nvSpPr>
          <p:spPr>
            <a:xfrm>
              <a:off x="5767388" y="2795588"/>
              <a:ext cx="150813" cy="219075"/>
            </a:xfrm>
            <a:custGeom>
              <a:rect b="b" l="l" r="r" t="t"/>
              <a:pathLst>
                <a:path extrusionOk="0" h="143" w="99">
                  <a:moveTo>
                    <a:pt x="52" y="0"/>
                  </a:moveTo>
                  <a:cubicBezTo>
                    <a:pt x="46" y="0"/>
                    <a:pt x="46" y="0"/>
                    <a:pt x="46" y="0"/>
                  </a:cubicBezTo>
                  <a:cubicBezTo>
                    <a:pt x="20" y="2"/>
                    <a:pt x="0" y="24"/>
                    <a:pt x="0" y="50"/>
                  </a:cubicBezTo>
                  <a:cubicBezTo>
                    <a:pt x="0" y="68"/>
                    <a:pt x="8" y="83"/>
                    <a:pt x="22" y="92"/>
                  </a:cubicBezTo>
                  <a:cubicBezTo>
                    <a:pt x="22" y="106"/>
                    <a:pt x="22" y="106"/>
                    <a:pt x="22" y="106"/>
                  </a:cubicBezTo>
                  <a:cubicBezTo>
                    <a:pt x="22" y="110"/>
                    <a:pt x="23" y="112"/>
                    <a:pt x="26" y="113"/>
                  </a:cubicBezTo>
                  <a:cubicBezTo>
                    <a:pt x="26" y="114"/>
                    <a:pt x="27" y="114"/>
                    <a:pt x="27" y="115"/>
                  </a:cubicBezTo>
                  <a:cubicBezTo>
                    <a:pt x="27" y="116"/>
                    <a:pt x="27" y="117"/>
                    <a:pt x="26" y="117"/>
                  </a:cubicBezTo>
                  <a:cubicBezTo>
                    <a:pt x="22" y="117"/>
                    <a:pt x="22" y="121"/>
                    <a:pt x="22" y="121"/>
                  </a:cubicBezTo>
                  <a:cubicBezTo>
                    <a:pt x="22" y="123"/>
                    <a:pt x="22" y="130"/>
                    <a:pt x="22" y="130"/>
                  </a:cubicBezTo>
                  <a:cubicBezTo>
                    <a:pt x="22" y="133"/>
                    <a:pt x="24" y="134"/>
                    <a:pt x="26" y="134"/>
                  </a:cubicBezTo>
                  <a:cubicBezTo>
                    <a:pt x="28" y="134"/>
                    <a:pt x="28" y="134"/>
                    <a:pt x="28" y="134"/>
                  </a:cubicBezTo>
                  <a:cubicBezTo>
                    <a:pt x="30" y="134"/>
                    <a:pt x="32" y="136"/>
                    <a:pt x="32" y="136"/>
                  </a:cubicBezTo>
                  <a:cubicBezTo>
                    <a:pt x="32" y="136"/>
                    <a:pt x="41" y="143"/>
                    <a:pt x="49" y="143"/>
                  </a:cubicBezTo>
                  <a:cubicBezTo>
                    <a:pt x="58" y="143"/>
                    <a:pt x="67" y="136"/>
                    <a:pt x="67" y="136"/>
                  </a:cubicBezTo>
                  <a:cubicBezTo>
                    <a:pt x="67" y="136"/>
                    <a:pt x="68" y="134"/>
                    <a:pt x="70" y="134"/>
                  </a:cubicBezTo>
                  <a:cubicBezTo>
                    <a:pt x="73" y="134"/>
                    <a:pt x="73" y="134"/>
                    <a:pt x="73" y="134"/>
                  </a:cubicBezTo>
                  <a:cubicBezTo>
                    <a:pt x="75" y="134"/>
                    <a:pt x="77" y="133"/>
                    <a:pt x="77" y="130"/>
                  </a:cubicBezTo>
                  <a:cubicBezTo>
                    <a:pt x="77" y="130"/>
                    <a:pt x="77" y="123"/>
                    <a:pt x="77" y="121"/>
                  </a:cubicBezTo>
                  <a:cubicBezTo>
                    <a:pt x="77" y="121"/>
                    <a:pt x="77" y="117"/>
                    <a:pt x="73" y="117"/>
                  </a:cubicBezTo>
                  <a:cubicBezTo>
                    <a:pt x="72" y="117"/>
                    <a:pt x="72" y="116"/>
                    <a:pt x="72" y="115"/>
                  </a:cubicBezTo>
                  <a:cubicBezTo>
                    <a:pt x="72" y="114"/>
                    <a:pt x="72" y="114"/>
                    <a:pt x="73" y="113"/>
                  </a:cubicBezTo>
                  <a:cubicBezTo>
                    <a:pt x="76" y="112"/>
                    <a:pt x="77" y="110"/>
                    <a:pt x="77" y="106"/>
                  </a:cubicBezTo>
                  <a:cubicBezTo>
                    <a:pt x="77" y="92"/>
                    <a:pt x="77" y="92"/>
                    <a:pt x="77" y="92"/>
                  </a:cubicBezTo>
                  <a:cubicBezTo>
                    <a:pt x="91" y="83"/>
                    <a:pt x="99" y="68"/>
                    <a:pt x="99" y="50"/>
                  </a:cubicBezTo>
                  <a:cubicBezTo>
                    <a:pt x="99" y="24"/>
                    <a:pt x="78" y="2"/>
                    <a:pt x="52" y="0"/>
                  </a:cubicBezTo>
                  <a:close/>
                  <a:moveTo>
                    <a:pt x="67" y="81"/>
                  </a:moveTo>
                  <a:cubicBezTo>
                    <a:pt x="64" y="82"/>
                    <a:pt x="64" y="82"/>
                    <a:pt x="64" y="82"/>
                  </a:cubicBezTo>
                  <a:cubicBezTo>
                    <a:pt x="64" y="96"/>
                    <a:pt x="64" y="96"/>
                    <a:pt x="64" y="96"/>
                  </a:cubicBezTo>
                  <a:cubicBezTo>
                    <a:pt x="64" y="98"/>
                    <a:pt x="62" y="100"/>
                    <a:pt x="60" y="100"/>
                  </a:cubicBezTo>
                  <a:cubicBezTo>
                    <a:pt x="54" y="101"/>
                    <a:pt x="54" y="101"/>
                    <a:pt x="54" y="101"/>
                  </a:cubicBezTo>
                  <a:cubicBezTo>
                    <a:pt x="53" y="102"/>
                    <a:pt x="48" y="102"/>
                    <a:pt x="44" y="101"/>
                  </a:cubicBezTo>
                  <a:cubicBezTo>
                    <a:pt x="39" y="100"/>
                    <a:pt x="39" y="100"/>
                    <a:pt x="39" y="100"/>
                  </a:cubicBezTo>
                  <a:cubicBezTo>
                    <a:pt x="36" y="100"/>
                    <a:pt x="35" y="98"/>
                    <a:pt x="35" y="96"/>
                  </a:cubicBezTo>
                  <a:cubicBezTo>
                    <a:pt x="35" y="82"/>
                    <a:pt x="35" y="82"/>
                    <a:pt x="35" y="82"/>
                  </a:cubicBezTo>
                  <a:cubicBezTo>
                    <a:pt x="32" y="81"/>
                    <a:pt x="32" y="81"/>
                    <a:pt x="32" y="81"/>
                  </a:cubicBezTo>
                  <a:cubicBezTo>
                    <a:pt x="18" y="74"/>
                    <a:pt x="15" y="61"/>
                    <a:pt x="15" y="51"/>
                  </a:cubicBezTo>
                  <a:cubicBezTo>
                    <a:pt x="15" y="32"/>
                    <a:pt x="30" y="17"/>
                    <a:pt x="49" y="16"/>
                  </a:cubicBezTo>
                  <a:cubicBezTo>
                    <a:pt x="68" y="17"/>
                    <a:pt x="84" y="32"/>
                    <a:pt x="84" y="51"/>
                  </a:cubicBezTo>
                  <a:cubicBezTo>
                    <a:pt x="84" y="61"/>
                    <a:pt x="81" y="74"/>
                    <a:pt x="67" y="8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1" name="Google Shape;151;p5"/>
            <p:cNvSpPr/>
            <p:nvPr/>
          </p:nvSpPr>
          <p:spPr>
            <a:xfrm>
              <a:off x="5910263" y="2794000"/>
              <a:ext cx="28575" cy="26988"/>
            </a:xfrm>
            <a:custGeom>
              <a:rect b="b" l="l" r="r" t="t"/>
              <a:pathLst>
                <a:path extrusionOk="0" h="18" w="19">
                  <a:moveTo>
                    <a:pt x="19" y="7"/>
                  </a:moveTo>
                  <a:cubicBezTo>
                    <a:pt x="19" y="6"/>
                    <a:pt x="19" y="5"/>
                    <a:pt x="18" y="4"/>
                  </a:cubicBezTo>
                  <a:cubicBezTo>
                    <a:pt x="18" y="3"/>
                    <a:pt x="17" y="2"/>
                    <a:pt x="17" y="2"/>
                  </a:cubicBezTo>
                  <a:cubicBezTo>
                    <a:pt x="16" y="1"/>
                    <a:pt x="15" y="0"/>
                    <a:pt x="14" y="0"/>
                  </a:cubicBezTo>
                  <a:cubicBezTo>
                    <a:pt x="12" y="0"/>
                    <a:pt x="11" y="1"/>
                    <a:pt x="10" y="2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1" y="11"/>
                    <a:pt x="0" y="14"/>
                    <a:pt x="2" y="15"/>
                  </a:cubicBezTo>
                  <a:cubicBezTo>
                    <a:pt x="2" y="15"/>
                    <a:pt x="2" y="16"/>
                    <a:pt x="2" y="16"/>
                  </a:cubicBezTo>
                  <a:cubicBezTo>
                    <a:pt x="4" y="17"/>
                    <a:pt x="6" y="18"/>
                    <a:pt x="8" y="16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8" y="9"/>
                    <a:pt x="19" y="8"/>
                    <a:pt x="19" y="7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5"/>
            <p:cNvSpPr/>
            <p:nvPr/>
          </p:nvSpPr>
          <p:spPr>
            <a:xfrm>
              <a:off x="5832475" y="2754313"/>
              <a:ext cx="19050" cy="30163"/>
            </a:xfrm>
            <a:custGeom>
              <a:rect b="b" l="l" r="r" t="t"/>
              <a:pathLst>
                <a:path extrusionOk="0" h="20" w="12">
                  <a:moveTo>
                    <a:pt x="6" y="20"/>
                  </a:moveTo>
                  <a:cubicBezTo>
                    <a:pt x="6" y="20"/>
                    <a:pt x="6" y="20"/>
                    <a:pt x="6" y="20"/>
                  </a:cubicBezTo>
                  <a:cubicBezTo>
                    <a:pt x="9" y="20"/>
                    <a:pt x="11" y="18"/>
                    <a:pt x="11" y="16"/>
                  </a:cubicBezTo>
                  <a:cubicBezTo>
                    <a:pt x="11" y="5"/>
                    <a:pt x="11" y="5"/>
                    <a:pt x="11" y="5"/>
                  </a:cubicBezTo>
                  <a:cubicBezTo>
                    <a:pt x="12" y="3"/>
                    <a:pt x="11" y="2"/>
                    <a:pt x="10" y="1"/>
                  </a:cubicBezTo>
                  <a:cubicBezTo>
                    <a:pt x="9" y="0"/>
                    <a:pt x="8" y="0"/>
                    <a:pt x="7" y="0"/>
                  </a:cubicBezTo>
                  <a:cubicBezTo>
                    <a:pt x="6" y="0"/>
                    <a:pt x="5" y="0"/>
                    <a:pt x="5" y="0"/>
                  </a:cubicBezTo>
                  <a:cubicBezTo>
                    <a:pt x="3" y="0"/>
                    <a:pt x="2" y="1"/>
                    <a:pt x="2" y="1"/>
                  </a:cubicBezTo>
                  <a:cubicBezTo>
                    <a:pt x="1" y="2"/>
                    <a:pt x="0" y="4"/>
                    <a:pt x="0" y="5"/>
                  </a:cubicBezTo>
                  <a:cubicBezTo>
                    <a:pt x="1" y="16"/>
                    <a:pt x="1" y="16"/>
                    <a:pt x="1" y="16"/>
                  </a:cubicBezTo>
                  <a:cubicBezTo>
                    <a:pt x="2" y="18"/>
                    <a:pt x="4" y="20"/>
                    <a:pt x="6" y="2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5"/>
            <p:cNvSpPr/>
            <p:nvPr/>
          </p:nvSpPr>
          <p:spPr>
            <a:xfrm>
              <a:off x="5726113" y="2889250"/>
              <a:ext cx="30163" cy="20638"/>
            </a:xfrm>
            <a:custGeom>
              <a:rect b="b" l="l" r="r" t="t"/>
              <a:pathLst>
                <a:path extrusionOk="0" h="14" w="20">
                  <a:moveTo>
                    <a:pt x="20" y="4"/>
                  </a:moveTo>
                  <a:cubicBezTo>
                    <a:pt x="19" y="2"/>
                    <a:pt x="17" y="0"/>
                    <a:pt x="15" y="1"/>
                  </a:cubicBezTo>
                  <a:cubicBezTo>
                    <a:pt x="4" y="2"/>
                    <a:pt x="4" y="2"/>
                    <a:pt x="4" y="2"/>
                  </a:cubicBezTo>
                  <a:cubicBezTo>
                    <a:pt x="3" y="3"/>
                    <a:pt x="1" y="3"/>
                    <a:pt x="1" y="4"/>
                  </a:cubicBezTo>
                  <a:cubicBezTo>
                    <a:pt x="0" y="5"/>
                    <a:pt x="0" y="7"/>
                    <a:pt x="0" y="8"/>
                  </a:cubicBezTo>
                  <a:cubicBezTo>
                    <a:pt x="0" y="9"/>
                    <a:pt x="0" y="9"/>
                    <a:pt x="1" y="10"/>
                  </a:cubicBezTo>
                  <a:cubicBezTo>
                    <a:pt x="1" y="11"/>
                    <a:pt x="2" y="12"/>
                    <a:pt x="3" y="13"/>
                  </a:cubicBezTo>
                  <a:cubicBezTo>
                    <a:pt x="4" y="13"/>
                    <a:pt x="5" y="14"/>
                    <a:pt x="6" y="13"/>
                  </a:cubicBezTo>
                  <a:cubicBezTo>
                    <a:pt x="17" y="10"/>
                    <a:pt x="17" y="10"/>
                    <a:pt x="17" y="10"/>
                  </a:cubicBezTo>
                  <a:cubicBezTo>
                    <a:pt x="19" y="9"/>
                    <a:pt x="20" y="7"/>
                    <a:pt x="20" y="4"/>
                  </a:cubicBezTo>
                  <a:cubicBezTo>
                    <a:pt x="20" y="4"/>
                    <a:pt x="20" y="4"/>
                    <a:pt x="20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5"/>
            <p:cNvSpPr/>
            <p:nvPr/>
          </p:nvSpPr>
          <p:spPr>
            <a:xfrm>
              <a:off x="5746750" y="2797175"/>
              <a:ext cx="28575" cy="25400"/>
            </a:xfrm>
            <a:custGeom>
              <a:rect b="b" l="l" r="r" t="t"/>
              <a:pathLst>
                <a:path extrusionOk="0" h="17" w="19">
                  <a:moveTo>
                    <a:pt x="17" y="15"/>
                  </a:moveTo>
                  <a:cubicBezTo>
                    <a:pt x="18" y="15"/>
                    <a:pt x="18" y="15"/>
                    <a:pt x="18" y="14"/>
                  </a:cubicBezTo>
                  <a:cubicBezTo>
                    <a:pt x="19" y="13"/>
                    <a:pt x="19" y="10"/>
                    <a:pt x="17" y="8"/>
                  </a:cubicBezTo>
                  <a:cubicBezTo>
                    <a:pt x="9" y="1"/>
                    <a:pt x="9" y="1"/>
                    <a:pt x="9" y="1"/>
                  </a:cubicBezTo>
                  <a:cubicBezTo>
                    <a:pt x="8" y="0"/>
                    <a:pt x="7" y="0"/>
                    <a:pt x="6" y="0"/>
                  </a:cubicBezTo>
                  <a:cubicBezTo>
                    <a:pt x="4" y="0"/>
                    <a:pt x="3" y="0"/>
                    <a:pt x="2" y="1"/>
                  </a:cubicBezTo>
                  <a:cubicBezTo>
                    <a:pt x="2" y="2"/>
                    <a:pt x="2" y="3"/>
                    <a:pt x="1" y="3"/>
                  </a:cubicBezTo>
                  <a:cubicBezTo>
                    <a:pt x="0" y="4"/>
                    <a:pt x="0" y="5"/>
                    <a:pt x="0" y="7"/>
                  </a:cubicBezTo>
                  <a:cubicBezTo>
                    <a:pt x="0" y="8"/>
                    <a:pt x="1" y="9"/>
                    <a:pt x="2" y="10"/>
                  </a:cubicBezTo>
                  <a:cubicBezTo>
                    <a:pt x="11" y="16"/>
                    <a:pt x="11" y="16"/>
                    <a:pt x="11" y="16"/>
                  </a:cubicBezTo>
                  <a:cubicBezTo>
                    <a:pt x="13" y="17"/>
                    <a:pt x="16" y="17"/>
                    <a:pt x="17" y="1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5"/>
            <p:cNvSpPr/>
            <p:nvPr/>
          </p:nvSpPr>
          <p:spPr>
            <a:xfrm>
              <a:off x="5929313" y="2887663"/>
              <a:ext cx="31750" cy="19050"/>
            </a:xfrm>
            <a:custGeom>
              <a:rect b="b" l="l" r="r" t="t"/>
              <a:pathLst>
                <a:path extrusionOk="0" h="13" w="21">
                  <a:moveTo>
                    <a:pt x="20" y="4"/>
                  </a:moveTo>
                  <a:cubicBezTo>
                    <a:pt x="19" y="3"/>
                    <a:pt x="18" y="2"/>
                    <a:pt x="17" y="2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4" y="0"/>
                    <a:pt x="2" y="2"/>
                    <a:pt x="1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7"/>
                    <a:pt x="2" y="9"/>
                    <a:pt x="4" y="10"/>
                  </a:cubicBezTo>
                  <a:cubicBezTo>
                    <a:pt x="15" y="13"/>
                    <a:pt x="15" y="13"/>
                    <a:pt x="15" y="13"/>
                  </a:cubicBezTo>
                  <a:cubicBezTo>
                    <a:pt x="16" y="13"/>
                    <a:pt x="17" y="13"/>
                    <a:pt x="18" y="12"/>
                  </a:cubicBezTo>
                  <a:cubicBezTo>
                    <a:pt x="19" y="12"/>
                    <a:pt x="20" y="11"/>
                    <a:pt x="20" y="9"/>
                  </a:cubicBezTo>
                  <a:cubicBezTo>
                    <a:pt x="20" y="9"/>
                    <a:pt x="21" y="8"/>
                    <a:pt x="21" y="7"/>
                  </a:cubicBezTo>
                  <a:cubicBezTo>
                    <a:pt x="21" y="6"/>
                    <a:pt x="21" y="5"/>
                    <a:pt x="20" y="4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t" bIns="60950" lIns="121900" spcFirstLastPara="1" rIns="121900" wrap="square" tIns="6095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6" name="Google Shape;156;p5"/>
          <p:cNvSpPr/>
          <p:nvPr/>
        </p:nvSpPr>
        <p:spPr>
          <a:xfrm rot="1865145">
            <a:off x="1030404" y="4529308"/>
            <a:ext cx="657861" cy="1071707"/>
          </a:xfrm>
          <a:custGeom>
            <a:rect b="b" l="l" r="r" t="t"/>
            <a:pathLst>
              <a:path extrusionOk="0" h="1143806" w="702116">
                <a:moveTo>
                  <a:pt x="262117" y="1042584"/>
                </a:moveTo>
                <a:lnTo>
                  <a:pt x="678511" y="791541"/>
                </a:lnTo>
                <a:lnTo>
                  <a:pt x="702116" y="830694"/>
                </a:lnTo>
                <a:lnTo>
                  <a:pt x="285723" y="1081738"/>
                </a:lnTo>
                <a:lnTo>
                  <a:pt x="262117" y="1042584"/>
                </a:lnTo>
                <a:close/>
                <a:moveTo>
                  <a:pt x="0" y="839161"/>
                </a:moveTo>
                <a:lnTo>
                  <a:pt x="353388" y="839161"/>
                </a:lnTo>
                <a:lnTo>
                  <a:pt x="176694" y="1143806"/>
                </a:lnTo>
                <a:lnTo>
                  <a:pt x="0" y="839161"/>
                </a:lnTo>
                <a:close/>
                <a:moveTo>
                  <a:pt x="211590" y="184135"/>
                </a:moveTo>
                <a:lnTo>
                  <a:pt x="351173" y="184135"/>
                </a:lnTo>
                <a:lnTo>
                  <a:pt x="351173" y="786777"/>
                </a:lnTo>
                <a:lnTo>
                  <a:pt x="211590" y="786777"/>
                </a:lnTo>
                <a:lnTo>
                  <a:pt x="211590" y="184135"/>
                </a:lnTo>
                <a:close/>
                <a:moveTo>
                  <a:pt x="2216" y="184135"/>
                </a:moveTo>
                <a:lnTo>
                  <a:pt x="141799" y="184135"/>
                </a:lnTo>
                <a:lnTo>
                  <a:pt x="141799" y="786777"/>
                </a:lnTo>
                <a:lnTo>
                  <a:pt x="2216" y="786777"/>
                </a:lnTo>
                <a:lnTo>
                  <a:pt x="2216" y="184135"/>
                </a:lnTo>
                <a:close/>
                <a:moveTo>
                  <a:pt x="8869" y="6654"/>
                </a:moveTo>
                <a:cubicBezTo>
                  <a:pt x="12980" y="2543"/>
                  <a:pt x="18660" y="0"/>
                  <a:pt x="24933" y="0"/>
                </a:cubicBezTo>
                <a:lnTo>
                  <a:pt x="328454" y="0"/>
                </a:lnTo>
                <a:cubicBezTo>
                  <a:pt x="341002" y="0"/>
                  <a:pt x="351172" y="10171"/>
                  <a:pt x="351173" y="22718"/>
                </a:cubicBezTo>
                <a:lnTo>
                  <a:pt x="351172" y="105485"/>
                </a:lnTo>
                <a:cubicBezTo>
                  <a:pt x="351172" y="118032"/>
                  <a:pt x="341001" y="128203"/>
                  <a:pt x="328454" y="128203"/>
                </a:cubicBezTo>
                <a:lnTo>
                  <a:pt x="24933" y="128203"/>
                </a:lnTo>
                <a:cubicBezTo>
                  <a:pt x="12386" y="128203"/>
                  <a:pt x="2215" y="118032"/>
                  <a:pt x="2215" y="105485"/>
                </a:cubicBezTo>
                <a:lnTo>
                  <a:pt x="2215" y="22718"/>
                </a:lnTo>
                <a:cubicBezTo>
                  <a:pt x="2215" y="16444"/>
                  <a:pt x="4758" y="10765"/>
                  <a:pt x="8869" y="6654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5"/>
          <p:cNvSpPr/>
          <p:nvPr/>
        </p:nvSpPr>
        <p:spPr>
          <a:xfrm>
            <a:off x="11664099" y="47856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y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6"/>
          <p:cNvSpPr/>
          <p:nvPr/>
        </p:nvSpPr>
        <p:spPr>
          <a:xfrm>
            <a:off x="3422061" y="712846"/>
            <a:ext cx="685800" cy="1714500"/>
          </a:xfrm>
          <a:prstGeom prst="rect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/>
          </a:p>
        </p:txBody>
      </p:sp>
      <p:sp>
        <p:nvSpPr>
          <p:cNvPr id="163" name="Google Shape;163;p6"/>
          <p:cNvSpPr/>
          <p:nvPr/>
        </p:nvSpPr>
        <p:spPr>
          <a:xfrm>
            <a:off x="346869" y="3315141"/>
            <a:ext cx="11334486" cy="83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b. Nêu đặc điểm của phân số lớn hơn 1, bé hơn 1,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000"/>
              <a:buFont typeface="Times New Roman"/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bằng 1.</a:t>
            </a:r>
            <a:endParaRPr/>
          </a:p>
        </p:txBody>
      </p:sp>
      <p:sp>
        <p:nvSpPr>
          <p:cNvPr id="164" name="Google Shape;164;p6"/>
          <p:cNvSpPr/>
          <p:nvPr/>
        </p:nvSpPr>
        <p:spPr>
          <a:xfrm>
            <a:off x="69315" y="4554839"/>
            <a:ext cx="12122685" cy="1754326"/>
          </a:xfrm>
          <a:prstGeom prst="rect">
            <a:avLst/>
          </a:prstGeom>
          <a:solidFill>
            <a:srgbClr val="C4E0B2"/>
          </a:solidFill>
          <a:ln cap="flat" cmpd="sng" w="9525">
            <a:solidFill>
              <a:schemeClr val="accent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lớn hơn mẫu số thì phân số đó lớn hơn 1.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bé hơn mẫu số thì phân số đó bé hơn 1.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có tử số bằng mẫu số thì phân số đó bằng 1.</a:t>
            </a:r>
            <a:endParaRPr/>
          </a:p>
        </p:txBody>
      </p:sp>
      <p:grpSp>
        <p:nvGrpSpPr>
          <p:cNvPr id="165" name="Google Shape;165;p6"/>
          <p:cNvGrpSpPr/>
          <p:nvPr/>
        </p:nvGrpSpPr>
        <p:grpSpPr>
          <a:xfrm>
            <a:off x="0" y="17996"/>
            <a:ext cx="2679032" cy="1252018"/>
            <a:chOff x="3574326" y="3464262"/>
            <a:chExt cx="1309975" cy="1242186"/>
          </a:xfrm>
        </p:grpSpPr>
        <p:sp>
          <p:nvSpPr>
            <p:cNvPr id="166" name="Google Shape;166;p6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6"/>
            <p:cNvSpPr txBox="1"/>
            <p:nvPr/>
          </p:nvSpPr>
          <p:spPr>
            <a:xfrm>
              <a:off x="3574326" y="3731412"/>
              <a:ext cx="1309975" cy="707886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1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68" name="Google Shape;168;p6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9" name="Google Shape;169;p6"/>
          <p:cNvSpPr txBox="1"/>
          <p:nvPr/>
        </p:nvSpPr>
        <p:spPr>
          <a:xfrm>
            <a:off x="2828965" y="646691"/>
            <a:ext cx="78606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</a:t>
            </a:r>
            <a:endParaRPr/>
          </a:p>
        </p:txBody>
      </p:sp>
      <p:sp>
        <p:nvSpPr>
          <p:cNvPr id="170" name="Google Shape;170;p6"/>
          <p:cNvSpPr txBox="1"/>
          <p:nvPr/>
        </p:nvSpPr>
        <p:spPr>
          <a:xfrm>
            <a:off x="5743701" y="2014473"/>
            <a:ext cx="59611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171" name="Google Shape;171;p6"/>
          <p:cNvSpPr txBox="1"/>
          <p:nvPr/>
        </p:nvSpPr>
        <p:spPr>
          <a:xfrm>
            <a:off x="8990927" y="66534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=</a:t>
            </a:r>
            <a:endParaRPr/>
          </a:p>
        </p:txBody>
      </p:sp>
      <p:sp>
        <p:nvSpPr>
          <p:cNvPr id="172" name="Google Shape;172;p6"/>
          <p:cNvSpPr txBox="1"/>
          <p:nvPr/>
        </p:nvSpPr>
        <p:spPr>
          <a:xfrm>
            <a:off x="5717507" y="652649"/>
            <a:ext cx="602972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</p:txBody>
      </p:sp>
      <p:sp>
        <p:nvSpPr>
          <p:cNvPr id="173" name="Google Shape;173;p6"/>
          <p:cNvSpPr txBox="1"/>
          <p:nvPr/>
        </p:nvSpPr>
        <p:spPr>
          <a:xfrm>
            <a:off x="5017163" y="50684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sp>
        <p:nvSpPr>
          <p:cNvPr id="174" name="Google Shape;174;p6"/>
          <p:cNvSpPr txBox="1"/>
          <p:nvPr/>
        </p:nvSpPr>
        <p:spPr>
          <a:xfrm>
            <a:off x="5017163" y="1008499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cxnSp>
        <p:nvCxnSpPr>
          <p:cNvPr id="175" name="Google Shape;175;p6"/>
          <p:cNvCxnSpPr/>
          <p:nvPr/>
        </p:nvCxnSpPr>
        <p:spPr>
          <a:xfrm>
            <a:off x="4929849" y="1084698"/>
            <a:ext cx="593875" cy="32712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6"/>
          <p:cNvSpPr txBox="1"/>
          <p:nvPr/>
        </p:nvSpPr>
        <p:spPr>
          <a:xfrm>
            <a:off x="6328669" y="635656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77" name="Google Shape;177;p6"/>
          <p:cNvSpPr txBox="1"/>
          <p:nvPr/>
        </p:nvSpPr>
        <p:spPr>
          <a:xfrm>
            <a:off x="5630195" y="576449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78" name="Google Shape;178;p6"/>
          <p:cNvSpPr txBox="1"/>
          <p:nvPr/>
        </p:nvSpPr>
        <p:spPr>
          <a:xfrm>
            <a:off x="8333790" y="45414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179" name="Google Shape;179;p6"/>
          <p:cNvSpPr txBox="1"/>
          <p:nvPr/>
        </p:nvSpPr>
        <p:spPr>
          <a:xfrm>
            <a:off x="8333790" y="95579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180" name="Google Shape;180;p6"/>
          <p:cNvCxnSpPr/>
          <p:nvPr/>
        </p:nvCxnSpPr>
        <p:spPr>
          <a:xfrm>
            <a:off x="8246477" y="1031992"/>
            <a:ext cx="614363" cy="1905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1" name="Google Shape;181;p6"/>
          <p:cNvSpPr txBox="1"/>
          <p:nvPr/>
        </p:nvSpPr>
        <p:spPr>
          <a:xfrm>
            <a:off x="9743402" y="633599"/>
            <a:ext cx="59611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82" name="Google Shape;182;p6"/>
          <p:cNvSpPr txBox="1"/>
          <p:nvPr/>
        </p:nvSpPr>
        <p:spPr>
          <a:xfrm>
            <a:off x="8990927" y="589149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83" name="Google Shape;183;p6"/>
          <p:cNvSpPr txBox="1"/>
          <p:nvPr/>
        </p:nvSpPr>
        <p:spPr>
          <a:xfrm>
            <a:off x="6908255" y="633599"/>
            <a:ext cx="302893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184" name="Google Shape;184;p6"/>
          <p:cNvSpPr txBox="1"/>
          <p:nvPr/>
        </p:nvSpPr>
        <p:spPr>
          <a:xfrm>
            <a:off x="5039036" y="1832942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/>
          </a:p>
        </p:txBody>
      </p:sp>
      <p:sp>
        <p:nvSpPr>
          <p:cNvPr id="185" name="Google Shape;185;p6"/>
          <p:cNvSpPr txBox="1"/>
          <p:nvPr/>
        </p:nvSpPr>
        <p:spPr>
          <a:xfrm>
            <a:off x="5008093" y="2303641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</a:t>
            </a:r>
            <a:endParaRPr/>
          </a:p>
        </p:txBody>
      </p:sp>
      <p:cxnSp>
        <p:nvCxnSpPr>
          <p:cNvPr id="186" name="Google Shape;186;p6"/>
          <p:cNvCxnSpPr/>
          <p:nvPr/>
        </p:nvCxnSpPr>
        <p:spPr>
          <a:xfrm>
            <a:off x="4951723" y="2410792"/>
            <a:ext cx="613360" cy="8354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6"/>
          <p:cNvSpPr txBox="1"/>
          <p:nvPr/>
        </p:nvSpPr>
        <p:spPr>
          <a:xfrm>
            <a:off x="5604001" y="1984310"/>
            <a:ext cx="85649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88" name="Google Shape;188;p6"/>
          <p:cNvSpPr txBox="1"/>
          <p:nvPr/>
        </p:nvSpPr>
        <p:spPr>
          <a:xfrm>
            <a:off x="9845007" y="171126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sp>
        <p:nvSpPr>
          <p:cNvPr id="189" name="Google Shape;189;p6"/>
          <p:cNvSpPr txBox="1"/>
          <p:nvPr/>
        </p:nvSpPr>
        <p:spPr>
          <a:xfrm>
            <a:off x="9845007" y="221291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</a:t>
            </a:r>
            <a:endParaRPr/>
          </a:p>
        </p:txBody>
      </p:sp>
      <p:cxnSp>
        <p:nvCxnSpPr>
          <p:cNvPr id="190" name="Google Shape;190;p6"/>
          <p:cNvCxnSpPr/>
          <p:nvPr/>
        </p:nvCxnSpPr>
        <p:spPr>
          <a:xfrm>
            <a:off x="9757694" y="2320860"/>
            <a:ext cx="646919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1" name="Google Shape;191;p6"/>
          <p:cNvSpPr txBox="1"/>
          <p:nvPr/>
        </p:nvSpPr>
        <p:spPr>
          <a:xfrm>
            <a:off x="7094662" y="1939860"/>
            <a:ext cx="429389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192" name="Google Shape;192;p6"/>
          <p:cNvSpPr txBox="1"/>
          <p:nvPr/>
        </p:nvSpPr>
        <p:spPr>
          <a:xfrm>
            <a:off x="6305676" y="1984310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93" name="Google Shape;193;p6"/>
          <p:cNvSpPr txBox="1"/>
          <p:nvPr/>
        </p:nvSpPr>
        <p:spPr>
          <a:xfrm>
            <a:off x="8328661" y="1996885"/>
            <a:ext cx="596121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</a:t>
            </a:r>
            <a:endParaRPr/>
          </a:p>
        </p:txBody>
      </p:sp>
      <p:sp>
        <p:nvSpPr>
          <p:cNvPr id="194" name="Google Shape;194;p6"/>
          <p:cNvSpPr txBox="1"/>
          <p:nvPr/>
        </p:nvSpPr>
        <p:spPr>
          <a:xfrm>
            <a:off x="9070307" y="1970023"/>
            <a:ext cx="598404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195" name="Google Shape;195;p6"/>
          <p:cNvSpPr txBox="1"/>
          <p:nvPr/>
        </p:nvSpPr>
        <p:spPr>
          <a:xfrm>
            <a:off x="8932194" y="1939860"/>
            <a:ext cx="856495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-US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…</a:t>
            </a:r>
            <a:endParaRPr/>
          </a:p>
        </p:txBody>
      </p:sp>
      <p:sp>
        <p:nvSpPr>
          <p:cNvPr id="196" name="Google Shape;196;p6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7"/>
          <p:cNvSpPr txBox="1"/>
          <p:nvPr/>
        </p:nvSpPr>
        <p:spPr>
          <a:xfrm>
            <a:off x="9374684" y="2085806"/>
            <a:ext cx="4191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202" name="Google Shape;202;p7"/>
          <p:cNvSpPr txBox="1"/>
          <p:nvPr/>
        </p:nvSpPr>
        <p:spPr>
          <a:xfrm>
            <a:off x="5869484" y="2085806"/>
            <a:ext cx="419100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&lt;</a:t>
            </a:r>
            <a:endParaRPr/>
          </a:p>
        </p:txBody>
      </p:sp>
      <p:sp>
        <p:nvSpPr>
          <p:cNvPr id="203" name="Google Shape;203;p7"/>
          <p:cNvSpPr txBox="1"/>
          <p:nvPr/>
        </p:nvSpPr>
        <p:spPr>
          <a:xfrm>
            <a:off x="2540496" y="2085806"/>
            <a:ext cx="417513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&gt;</a:t>
            </a:r>
            <a:endParaRPr/>
          </a:p>
        </p:txBody>
      </p:sp>
      <p:sp>
        <p:nvSpPr>
          <p:cNvPr id="204" name="Google Shape;204;p7"/>
          <p:cNvSpPr txBox="1"/>
          <p:nvPr/>
        </p:nvSpPr>
        <p:spPr>
          <a:xfrm>
            <a:off x="679152" y="1226230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a) So sánh các phân số sau:</a:t>
            </a:r>
            <a:endParaRPr/>
          </a:p>
        </p:txBody>
      </p:sp>
      <p:sp>
        <p:nvSpPr>
          <p:cNvPr id="205" name="Google Shape;205;p7"/>
          <p:cNvSpPr txBox="1"/>
          <p:nvPr/>
        </p:nvSpPr>
        <p:spPr>
          <a:xfrm>
            <a:off x="1784846" y="1857206"/>
            <a:ext cx="414338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06" name="Google Shape;206;p7"/>
          <p:cNvSpPr txBox="1"/>
          <p:nvPr/>
        </p:nvSpPr>
        <p:spPr>
          <a:xfrm>
            <a:off x="1784846" y="2358856"/>
            <a:ext cx="414338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cxnSp>
        <p:nvCxnSpPr>
          <p:cNvPr id="207" name="Google Shape;207;p7"/>
          <p:cNvCxnSpPr/>
          <p:nvPr/>
        </p:nvCxnSpPr>
        <p:spPr>
          <a:xfrm>
            <a:off x="1751509" y="2435056"/>
            <a:ext cx="612775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8" name="Google Shape;208;p7"/>
          <p:cNvSpPr txBox="1"/>
          <p:nvPr/>
        </p:nvSpPr>
        <p:spPr>
          <a:xfrm>
            <a:off x="3361234" y="185720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sp>
        <p:nvSpPr>
          <p:cNvPr id="209" name="Google Shape;209;p7"/>
          <p:cNvSpPr txBox="1"/>
          <p:nvPr/>
        </p:nvSpPr>
        <p:spPr>
          <a:xfrm>
            <a:off x="3361234" y="235885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</a:t>
            </a:r>
            <a:endParaRPr/>
          </a:p>
        </p:txBody>
      </p:sp>
      <p:cxnSp>
        <p:nvCxnSpPr>
          <p:cNvPr id="210" name="Google Shape;210;p7"/>
          <p:cNvCxnSpPr/>
          <p:nvPr/>
        </p:nvCxnSpPr>
        <p:spPr>
          <a:xfrm>
            <a:off x="3327896" y="2435056"/>
            <a:ext cx="614363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1" name="Google Shape;211;p7"/>
          <p:cNvSpPr txBox="1"/>
          <p:nvPr/>
        </p:nvSpPr>
        <p:spPr>
          <a:xfrm>
            <a:off x="2484934" y="2060406"/>
            <a:ext cx="595312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12" name="Google Shape;212;p7"/>
          <p:cNvSpPr txBox="1"/>
          <p:nvPr/>
        </p:nvSpPr>
        <p:spPr>
          <a:xfrm>
            <a:off x="5113834" y="188895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213" name="Google Shape;213;p7"/>
          <p:cNvSpPr txBox="1"/>
          <p:nvPr/>
        </p:nvSpPr>
        <p:spPr>
          <a:xfrm>
            <a:off x="5113834" y="2390606"/>
            <a:ext cx="415925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</a:t>
            </a:r>
            <a:endParaRPr/>
          </a:p>
        </p:txBody>
      </p:sp>
      <p:cxnSp>
        <p:nvCxnSpPr>
          <p:cNvPr id="214" name="Google Shape;214;p7"/>
          <p:cNvCxnSpPr/>
          <p:nvPr/>
        </p:nvCxnSpPr>
        <p:spPr>
          <a:xfrm>
            <a:off x="5080496" y="2466806"/>
            <a:ext cx="614363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5" name="Google Shape;215;p7"/>
          <p:cNvSpPr txBox="1"/>
          <p:nvPr/>
        </p:nvSpPr>
        <p:spPr>
          <a:xfrm>
            <a:off x="6691809" y="1888956"/>
            <a:ext cx="41433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</a:t>
            </a:r>
            <a:endParaRPr/>
          </a:p>
        </p:txBody>
      </p:sp>
      <p:sp>
        <p:nvSpPr>
          <p:cNvPr id="216" name="Google Shape;216;p7"/>
          <p:cNvSpPr txBox="1"/>
          <p:nvPr/>
        </p:nvSpPr>
        <p:spPr>
          <a:xfrm>
            <a:off x="6691809" y="2390606"/>
            <a:ext cx="414337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</a:t>
            </a:r>
            <a:endParaRPr/>
          </a:p>
        </p:txBody>
      </p:sp>
      <p:cxnSp>
        <p:nvCxnSpPr>
          <p:cNvPr id="217" name="Google Shape;217;p7"/>
          <p:cNvCxnSpPr/>
          <p:nvPr/>
        </p:nvCxnSpPr>
        <p:spPr>
          <a:xfrm>
            <a:off x="6658471" y="2466806"/>
            <a:ext cx="612775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18" name="Google Shape;218;p7"/>
          <p:cNvSpPr txBox="1"/>
          <p:nvPr/>
        </p:nvSpPr>
        <p:spPr>
          <a:xfrm>
            <a:off x="5815509" y="2092156"/>
            <a:ext cx="595312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19" name="Google Shape;219;p7"/>
          <p:cNvSpPr txBox="1"/>
          <p:nvPr/>
        </p:nvSpPr>
        <p:spPr>
          <a:xfrm>
            <a:off x="8498384" y="1857206"/>
            <a:ext cx="620712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/>
          </a:p>
        </p:txBody>
      </p:sp>
      <p:sp>
        <p:nvSpPr>
          <p:cNvPr id="220" name="Google Shape;220;p7"/>
          <p:cNvSpPr txBox="1"/>
          <p:nvPr/>
        </p:nvSpPr>
        <p:spPr>
          <a:xfrm>
            <a:off x="8585696" y="2358856"/>
            <a:ext cx="415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</a:t>
            </a:r>
            <a:endParaRPr/>
          </a:p>
        </p:txBody>
      </p:sp>
      <p:cxnSp>
        <p:nvCxnSpPr>
          <p:cNvPr id="221" name="Google Shape;221;p7"/>
          <p:cNvCxnSpPr/>
          <p:nvPr/>
        </p:nvCxnSpPr>
        <p:spPr>
          <a:xfrm>
            <a:off x="8553946" y="2435056"/>
            <a:ext cx="612775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2" name="Google Shape;222;p7"/>
          <p:cNvSpPr txBox="1"/>
          <p:nvPr/>
        </p:nvSpPr>
        <p:spPr>
          <a:xfrm>
            <a:off x="10076359" y="1857206"/>
            <a:ext cx="620712" cy="646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11</a:t>
            </a:r>
            <a:endParaRPr/>
          </a:p>
        </p:txBody>
      </p:sp>
      <p:sp>
        <p:nvSpPr>
          <p:cNvPr id="223" name="Google Shape;223;p7"/>
          <p:cNvSpPr txBox="1"/>
          <p:nvPr/>
        </p:nvSpPr>
        <p:spPr>
          <a:xfrm>
            <a:off x="10163671" y="2358856"/>
            <a:ext cx="4158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</a:t>
            </a:r>
            <a:endParaRPr/>
          </a:p>
        </p:txBody>
      </p:sp>
      <p:cxnSp>
        <p:nvCxnSpPr>
          <p:cNvPr id="224" name="Google Shape;224;p7"/>
          <p:cNvCxnSpPr/>
          <p:nvPr/>
        </p:nvCxnSpPr>
        <p:spPr>
          <a:xfrm>
            <a:off x="10130334" y="2435056"/>
            <a:ext cx="614362" cy="0"/>
          </a:xfrm>
          <a:prstGeom prst="straightConnector1">
            <a:avLst/>
          </a:prstGeom>
          <a:noFill/>
          <a:ln cap="flat" cmpd="sng" w="9525">
            <a:solidFill>
              <a:schemeClr val="lt1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25" name="Google Shape;225;p7"/>
          <p:cNvSpPr txBox="1"/>
          <p:nvPr/>
        </p:nvSpPr>
        <p:spPr>
          <a:xfrm>
            <a:off x="9287371" y="2060406"/>
            <a:ext cx="595313" cy="5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và</a:t>
            </a:r>
            <a:endParaRPr/>
          </a:p>
        </p:txBody>
      </p:sp>
      <p:sp>
        <p:nvSpPr>
          <p:cNvPr id="226" name="Google Shape;226;p7"/>
          <p:cNvSpPr txBox="1"/>
          <p:nvPr/>
        </p:nvSpPr>
        <p:spPr>
          <a:xfrm>
            <a:off x="679152" y="3208290"/>
            <a:ext cx="10515600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b) Nêu cách so sánh hai phân số có cùng tử số:</a:t>
            </a:r>
            <a:endParaRPr/>
          </a:p>
        </p:txBody>
      </p:sp>
      <p:grpSp>
        <p:nvGrpSpPr>
          <p:cNvPr id="227" name="Google Shape;227;p7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28" name="Google Shape;228;p7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9" name="Google Shape;229;p7"/>
            <p:cNvSpPr txBox="1"/>
            <p:nvPr/>
          </p:nvSpPr>
          <p:spPr>
            <a:xfrm>
              <a:off x="3909042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2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30" name="Google Shape;230;p7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1" name="Google Shape;231;p7"/>
          <p:cNvSpPr/>
          <p:nvPr/>
        </p:nvSpPr>
        <p:spPr>
          <a:xfrm>
            <a:off x="7700211" y="205370"/>
            <a:ext cx="3609325" cy="1267326"/>
          </a:xfrm>
          <a:prstGeom prst="cloud">
            <a:avLst/>
          </a:prstGeom>
          <a:gradFill>
            <a:gsLst>
              <a:gs pos="0">
                <a:srgbClr val="B0CAE9"/>
              </a:gs>
              <a:gs pos="50000">
                <a:srgbClr val="A1C1E4"/>
              </a:gs>
              <a:gs pos="100000">
                <a:srgbClr val="90B8E4"/>
              </a:gs>
            </a:gsLst>
            <a:lin ang="5400000" scaled="0"/>
          </a:gradFill>
          <a:ln cap="flat" cmpd="sng" w="9525">
            <a:solidFill>
              <a:schemeClr val="accent5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rgbClr val="FF66FF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Thảo luận nhóm đôi</a:t>
            </a:r>
            <a:endParaRPr sz="3200">
              <a:solidFill>
                <a:srgbClr val="FF66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Google Shape;232;p7"/>
          <p:cNvSpPr txBox="1"/>
          <p:nvPr/>
        </p:nvSpPr>
        <p:spPr>
          <a:xfrm>
            <a:off x="4089896" y="2029486"/>
            <a:ext cx="33855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233" name="Google Shape;233;p7"/>
          <p:cNvSpPr txBox="1"/>
          <p:nvPr/>
        </p:nvSpPr>
        <p:spPr>
          <a:xfrm>
            <a:off x="7405767" y="2054740"/>
            <a:ext cx="33855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6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;</a:t>
            </a:r>
            <a:endParaRPr/>
          </a:p>
        </p:txBody>
      </p:sp>
      <p:sp>
        <p:nvSpPr>
          <p:cNvPr id="234" name="Google Shape;234;p7"/>
          <p:cNvSpPr/>
          <p:nvPr/>
        </p:nvSpPr>
        <p:spPr>
          <a:xfrm>
            <a:off x="190500" y="4117975"/>
            <a:ext cx="11680658" cy="1754326"/>
          </a:xfrm>
          <a:prstGeom prst="rect">
            <a:avLst/>
          </a:prstGeom>
          <a:gradFill>
            <a:gsLst>
              <a:gs pos="0">
                <a:srgbClr val="B4D4A5"/>
              </a:gs>
              <a:gs pos="50000">
                <a:srgbClr val="A8CD97"/>
              </a:gs>
              <a:gs pos="100000">
                <a:srgbClr val="9BC985"/>
              </a:gs>
            </a:gsLst>
            <a:lin ang="5400000" scaled="0"/>
          </a:gradFill>
          <a:ln cap="flat" cmpd="sng" w="952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None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Trong hai phân số có cùng tử số: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nào có mẫu số lớn hơn thì phân số đó bé hơn;</a:t>
            </a:r>
            <a:endParaRPr/>
          </a:p>
          <a:p>
            <a:pPr indent="-571500" lvl="0" marL="5715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Times New Roman"/>
              <a:buChar char="•"/>
            </a:pPr>
            <a:r>
              <a:rPr b="1" i="1" lang="en-US" sz="36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số nào có mẫu số bé hơn thì phân số đó lớn hơn.</a:t>
            </a:r>
            <a:endParaRPr/>
          </a:p>
        </p:txBody>
      </p:sp>
      <p:sp>
        <p:nvSpPr>
          <p:cNvPr id="235" name="Google Shape;235;p7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xit" presetID="10" presetSubtype="0">
                                  <p:stCondLst>
                                    <p:cond delay="0"/>
                                  </p:stCondLst>
                                  <p:childTnLst>
                                    <p:animEffect filter="fade" transition="out">
                                      <p:cBhvr>
                                        <p:cTn dur="5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" presetSubtype="8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-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0" name="Google Shape;240;p8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41" name="Google Shape;241;p8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42" name="Google Shape;242;p8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43" name="Google Shape;243;p8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44" name="Google Shape;244;p8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45" name="Google Shape;245;p8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2643" l="-214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46" name="Google Shape;246;p8"/>
          <p:cNvSpPr txBox="1"/>
          <p:nvPr/>
        </p:nvSpPr>
        <p:spPr>
          <a:xfrm>
            <a:off x="1577507" y="2383976"/>
            <a:ext cx="9336506" cy="4039632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2024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47" name="Google Shape;247;p8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500"/>
                                        <p:tgtEl>
                                          <p:spTgt spid="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9"/>
          <p:cNvGrpSpPr/>
          <p:nvPr/>
        </p:nvGrpSpPr>
        <p:grpSpPr>
          <a:xfrm>
            <a:off x="69316" y="17996"/>
            <a:ext cx="2540397" cy="1252018"/>
            <a:chOff x="3608219" y="3464262"/>
            <a:chExt cx="1242186" cy="1242186"/>
          </a:xfrm>
        </p:grpSpPr>
        <p:sp>
          <p:nvSpPr>
            <p:cNvPr id="253" name="Google Shape;253;p9"/>
            <p:cNvSpPr/>
            <p:nvPr/>
          </p:nvSpPr>
          <p:spPr>
            <a:xfrm>
              <a:off x="3759624" y="3615667"/>
              <a:ext cx="939376" cy="939376"/>
            </a:xfrm>
            <a:prstGeom prst="ellipse">
              <a:avLst/>
            </a:prstGeom>
            <a:solidFill>
              <a:srgbClr val="92D050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9"/>
            <p:cNvSpPr txBox="1"/>
            <p:nvPr/>
          </p:nvSpPr>
          <p:spPr>
            <a:xfrm>
              <a:off x="3909043" y="3731412"/>
              <a:ext cx="640543" cy="702327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000">
                  <a:solidFill>
                    <a:schemeClr val="lt1"/>
                  </a:solidFill>
                  <a:latin typeface="Times New Roman"/>
                  <a:ea typeface="Times New Roman"/>
                  <a:cs typeface="Times New Roman"/>
                  <a:sym typeface="Times New Roman"/>
                </a:rPr>
                <a:t>Bài 3</a:t>
              </a:r>
              <a:endParaRPr b="1" sz="40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255" name="Google Shape;255;p9"/>
            <p:cNvSpPr/>
            <p:nvPr/>
          </p:nvSpPr>
          <p:spPr>
            <a:xfrm>
              <a:off x="3608219" y="3464262"/>
              <a:ext cx="1242186" cy="1242186"/>
            </a:xfrm>
            <a:prstGeom prst="ellipse">
              <a:avLst/>
            </a:prstGeom>
            <a:noFill/>
            <a:ln cap="rnd" cmpd="sng" w="9525">
              <a:solidFill>
                <a:schemeClr val="lt1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6" name="Google Shape;256;p9"/>
          <p:cNvSpPr txBox="1"/>
          <p:nvPr/>
        </p:nvSpPr>
        <p:spPr>
          <a:xfrm>
            <a:off x="2605652" y="322033"/>
            <a:ext cx="8802688" cy="70788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4000">
                <a:solidFill>
                  <a:schemeClr val="accent4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Phân số nào lớn hơn?</a:t>
            </a:r>
            <a:endParaRPr/>
          </a:p>
        </p:txBody>
      </p:sp>
      <p:sp>
        <p:nvSpPr>
          <p:cNvPr id="257" name="Google Shape;257;p9"/>
          <p:cNvSpPr txBox="1"/>
          <p:nvPr/>
        </p:nvSpPr>
        <p:spPr>
          <a:xfrm>
            <a:off x="684532" y="1319839"/>
            <a:ext cx="11347047" cy="1064137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 b="-12643" l="-2147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8" name="Google Shape;258;p9"/>
          <p:cNvSpPr txBox="1"/>
          <p:nvPr/>
        </p:nvSpPr>
        <p:spPr>
          <a:xfrm>
            <a:off x="2264340" y="2433801"/>
            <a:ext cx="9144000" cy="362471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 b="0" l="-1999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latin typeface="Arial"/>
                <a:ea typeface="Arial"/>
                <a:cs typeface="Arial"/>
                <a:sym typeface="Arial"/>
              </a:rPr>
              <a:t> </a:t>
            </a:r>
            <a:endParaRPr/>
          </a:p>
        </p:txBody>
      </p:sp>
      <p:sp>
        <p:nvSpPr>
          <p:cNvPr id="259" name="Google Shape;259;p9"/>
          <p:cNvSpPr/>
          <p:nvPr/>
        </p:nvSpPr>
        <p:spPr>
          <a:xfrm>
            <a:off x="0" y="0"/>
            <a:ext cx="527901" cy="527901"/>
          </a:xfrm>
          <a:prstGeom prst="ellipse">
            <a:avLst/>
          </a:pr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 spd="slow" p14:dur="1500">
    <p:random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2017-06-19T04:09:40Z</dcterms:created>
  <dc:creator>HP</dc:creator>
</cp:coreProperties>
</file>