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  <p:sldMasterId id="2147483678" r:id="rId2"/>
  </p:sldMasterIdLst>
  <p:notesMasterIdLst>
    <p:notesMasterId r:id="rId24"/>
  </p:notesMasterIdLst>
  <p:sldIdLst>
    <p:sldId id="4205" r:id="rId3"/>
    <p:sldId id="4279" r:id="rId4"/>
    <p:sldId id="4280" r:id="rId5"/>
    <p:sldId id="4282" r:id="rId6"/>
    <p:sldId id="4266" r:id="rId7"/>
    <p:sldId id="4267" r:id="rId8"/>
    <p:sldId id="4284" r:id="rId9"/>
    <p:sldId id="4269" r:id="rId10"/>
    <p:sldId id="4281" r:id="rId11"/>
    <p:sldId id="4285" r:id="rId12"/>
    <p:sldId id="4270" r:id="rId13"/>
    <p:sldId id="4272" r:id="rId14"/>
    <p:sldId id="4273" r:id="rId15"/>
    <p:sldId id="4304" r:id="rId16"/>
    <p:sldId id="4299" r:id="rId17"/>
    <p:sldId id="4275" r:id="rId18"/>
    <p:sldId id="4302" r:id="rId19"/>
    <p:sldId id="4276" r:id="rId20"/>
    <p:sldId id="4277" r:id="rId21"/>
    <p:sldId id="4278" r:id="rId22"/>
    <p:sldId id="4305" r:id="rId23"/>
  </p:sldIdLst>
  <p:sldSz cx="12192000" cy="6858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Ravie" panose="04040805050809020602" pitchFamily="82" charset="0"/>
      <p:regular r:id="rId31"/>
    </p:embeddedFont>
    <p:embeddedFont>
      <p:font typeface="Roboto" panose="020B0604020202020204" charset="0"/>
      <p:regular r:id="rId32"/>
      <p:bold r:id="rId33"/>
      <p:italic r:id="rId34"/>
      <p:boldItalic r:id="rId35"/>
    </p:embeddedFont>
    <p:embeddedFont>
      <p:font typeface="Roboto Black" panose="020B0604020202020204" charset="0"/>
      <p:bold r:id="rId36"/>
      <p:boldItalic r:id="rId37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33FF"/>
    <a:srgbClr val="FF9900"/>
    <a:srgbClr val="04B153"/>
    <a:srgbClr val="5A9B3F"/>
    <a:srgbClr val="F1DE07"/>
    <a:srgbClr val="0A8EC4"/>
    <a:srgbClr val="088DC3"/>
    <a:srgbClr val="0383BA"/>
    <a:srgbClr val="DD6D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04" autoAdjust="0"/>
    <p:restoredTop sz="89601" autoAdjust="0"/>
  </p:normalViewPr>
  <p:slideViewPr>
    <p:cSldViewPr snapToGrid="0">
      <p:cViewPr varScale="1">
        <p:scale>
          <a:sx n="61" d="100"/>
          <a:sy n="61" d="100"/>
        </p:scale>
        <p:origin x="4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86C9A-2569-46F8-987B-630E79973BE1}" type="datetimeFigureOut">
              <a:rPr lang="vi-VN" smtClean="0"/>
              <a:t>30/10/2023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B516E-07DC-497B-9789-361D47A843F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306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Giới</a:t>
            </a:r>
            <a:r>
              <a:rPr lang="en-US" baseline="0"/>
              <a:t> thiệu nội dung bài học thực hành làm thẻ toán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52414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HS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,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liệu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phiếu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,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bổ</a:t>
            </a:r>
            <a:r>
              <a:rPr lang="en-US" dirty="0"/>
              <a:t> sung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phiếu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69865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HS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,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liệu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phiếu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,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bổ</a:t>
            </a:r>
            <a:r>
              <a:rPr lang="en-US" dirty="0"/>
              <a:t> sung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phiếu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881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dẫn HS thực hiện vẽ hình trên giấy, cắt hình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19329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dẫn HS thực hiện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7171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cho HS kiểm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tra sản phẩm so với tiêu chí để điều chỉnh, hoàn thiện sản phẩm. Hướng dẫn HS vẽ ý tưởng và thực hiện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3086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HS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,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liệu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phiếu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,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bổ</a:t>
            </a:r>
            <a:r>
              <a:rPr lang="en-US" dirty="0"/>
              <a:t> sung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phiếu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237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HS trình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bày, thuyết minh sản phẩm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4222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HS </a:t>
            </a:r>
            <a:r>
              <a:rPr lang="en-US" dirty="0" err="1"/>
              <a:t>đánh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chí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.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tặng</a:t>
            </a:r>
            <a:r>
              <a:rPr lang="en-US" dirty="0"/>
              <a:t> </a:t>
            </a:r>
            <a:r>
              <a:rPr lang="en-US" dirty="0" err="1"/>
              <a:t>thêm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,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nhanh</a:t>
            </a:r>
            <a:r>
              <a:rPr lang="en-US" dirty="0"/>
              <a:t>, </a:t>
            </a:r>
            <a:r>
              <a:rPr lang="en-US" dirty="0" err="1"/>
              <a:t>đẹp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53454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Trong </a:t>
            </a:r>
            <a:r>
              <a:rPr lang="en-US" dirty="0" err="1"/>
              <a:t>quá</a:t>
            </a:r>
            <a:r>
              <a:rPr lang="en-US" dirty="0"/>
              <a:t>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dạy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, GV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xuyên</a:t>
            </a:r>
            <a:r>
              <a:rPr lang="en-US" dirty="0"/>
              <a:t> </a:t>
            </a:r>
            <a:r>
              <a:rPr lang="en-US" dirty="0" err="1"/>
              <a:t>khuyến</a:t>
            </a:r>
            <a:r>
              <a:rPr lang="en-US" dirty="0"/>
              <a:t> </a:t>
            </a:r>
            <a:r>
              <a:rPr lang="en-US" dirty="0" err="1"/>
              <a:t>khích</a:t>
            </a:r>
            <a:r>
              <a:rPr lang="en-US" dirty="0"/>
              <a:t> HS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khen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54746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HS trình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bày, thuyết minh sản phẩm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096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nhắc lại nội dung bài học trước, cho HS chia sẻ ý tưởng làm sản phẩm, gợi ý những cách làm sáng tạo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8017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Ví</a:t>
            </a:r>
            <a:r>
              <a:rPr lang="en-US" baseline="0" dirty="0"/>
              <a:t> </a:t>
            </a:r>
            <a:r>
              <a:rPr lang="en-US" baseline="0" dirty="0" err="1"/>
              <a:t>dụ</a:t>
            </a:r>
            <a:r>
              <a:rPr lang="en-US" baseline="0" dirty="0"/>
              <a:t>: </a:t>
            </a:r>
            <a:r>
              <a:rPr lang="en-US" baseline="0" dirty="0" err="1"/>
              <a:t>hỏi</a:t>
            </a:r>
            <a:r>
              <a:rPr lang="en-US" baseline="0" dirty="0"/>
              <a:t> “</a:t>
            </a:r>
            <a:r>
              <a:rPr lang="en-US" baseline="0" dirty="0" err="1"/>
              <a:t>Tôi</a:t>
            </a:r>
            <a:r>
              <a:rPr lang="en-US" baseline="0" dirty="0"/>
              <a:t> </a:t>
            </a:r>
            <a:r>
              <a:rPr lang="en-US" baseline="0" dirty="0" err="1"/>
              <a:t>gồm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5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vuông</a:t>
            </a:r>
            <a:r>
              <a:rPr lang="en-US" baseline="0" dirty="0"/>
              <a:t>, 2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tròn</a:t>
            </a:r>
            <a:r>
              <a:rPr lang="en-US" baseline="0" dirty="0"/>
              <a:t>, 1 </a:t>
            </a:r>
            <a:r>
              <a:rPr lang="en-US" baseline="0" dirty="0" err="1"/>
              <a:t>hình</a:t>
            </a:r>
            <a:r>
              <a:rPr lang="en-US" baseline="0" dirty="0"/>
              <a:t> tam </a:t>
            </a:r>
            <a:r>
              <a:rPr lang="en-US" baseline="0" dirty="0" err="1"/>
              <a:t>giác</a:t>
            </a:r>
            <a:r>
              <a:rPr lang="en-US" baseline="0" dirty="0"/>
              <a:t>, </a:t>
            </a:r>
            <a:r>
              <a:rPr lang="en-US" baseline="0" dirty="0" err="1"/>
              <a:t>tôi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ai? ”</a:t>
            </a:r>
          </a:p>
          <a:p>
            <a:endParaRPr lang="vi-VN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30911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21275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nhắc lại nội dung bài học trước, cho HS chia sẻ ý tưởng làm sản phẩm, gợi ý những cách làm sáng tạo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9798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ra tiêu chí sản phẩm,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 cho HS xem một vài ý tưởng, gợi ý HS chia sẻ ý tưởng để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phẩm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198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nhắc lại nội dung bài học trước, cho HS chia sẻ ý tưởng làm sản phẩm, gợi ý những cách làm sáng tạo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8124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 gợi ý để HS tưởng tượng ra sản phẩm của nhóm, các ý tưởng để làm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theo các tiêu chí đề ra nhưng lại thể hiện được phong cách, sự thông minh và cá tính riêng của nhóm, gợi ý để HS nghĩ đến trang trí để có sự khác biệt, sáng tạo riêng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526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GV gợi ý để HS tưởng tượng ra sản phẩm của nhóm, các ý tưởng để làm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phẩm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 theo các tiêu chí đề ra nhưng lại thể hiện được phong cách, sự thông minh và cá tính riêng của nhóm, gợi ý để HS nghĩ đến trang trí để có sự khác biệt, sáng tạo riêng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37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519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52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003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27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871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8267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4634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3612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8152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3158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5881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350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38094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4604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2433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211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879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667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48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367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366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8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242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9868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976746" y="3795557"/>
            <a:ext cx="1131133" cy="1011423"/>
            <a:chOff x="6678202" y="4890499"/>
            <a:chExt cx="1131133" cy="1011423"/>
          </a:xfrm>
        </p:grpSpPr>
        <p:sp>
          <p:nvSpPr>
            <p:cNvPr id="21" name="Oval 20"/>
            <p:cNvSpPr/>
            <p:nvPr/>
          </p:nvSpPr>
          <p:spPr>
            <a:xfrm>
              <a:off x="6678202" y="4890499"/>
              <a:ext cx="1011423" cy="1011423"/>
            </a:xfrm>
            <a:prstGeom prst="ellipse">
              <a:avLst/>
            </a:prstGeom>
            <a:solidFill>
              <a:srgbClr val="E170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B1500B4-2A13-B105-884B-9C3A22343CC6}"/>
                </a:ext>
              </a:extLst>
            </p:cNvPr>
            <p:cNvSpPr txBox="1"/>
            <p:nvPr/>
          </p:nvSpPr>
          <p:spPr>
            <a:xfrm>
              <a:off x="6751245" y="5165377"/>
              <a:ext cx="1058090" cy="461665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rPr>
                <a:t>Tiết </a:t>
              </a: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rPr>
                <a:t>2</a:t>
              </a:r>
              <a:endPara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9" y="17784"/>
            <a:ext cx="1726214" cy="11924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2165924" y="389729"/>
            <a:ext cx="165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EC8E38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3803" y="1210234"/>
            <a:ext cx="96148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5400" b="1" dirty="0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THỰC HÀNH </a:t>
            </a:r>
          </a:p>
          <a:p>
            <a:pPr lvl="0" algn="ctr">
              <a:defRPr/>
            </a:pPr>
            <a:r>
              <a:rPr lang="en-US" altLang="zh-CN" sz="5400" b="1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TRANG TRÍ LỚP HỌC</a:t>
            </a:r>
          </a:p>
          <a:p>
            <a:pPr lvl="0" algn="ctr">
              <a:defRPr/>
            </a:pPr>
            <a:r>
              <a:rPr lang="en-US" altLang="zh-CN" sz="5400" b="1" dirty="0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BẰNG CÁC HÌNH </a:t>
            </a:r>
            <a:r>
              <a:rPr lang="en-US" altLang="zh-CN" sz="5400" b="1" dirty="0" err="1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HÌNH</a:t>
            </a:r>
            <a:r>
              <a:rPr lang="en-US" altLang="zh-CN" sz="5400" b="1" dirty="0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HỌC</a:t>
            </a:r>
            <a:endParaRPr kumimoji="0" lang="en-US" altLang="zh-CN" sz="5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36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9508" y="593080"/>
            <a:ext cx="9953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600" b="1" dirty="0">
                <a:solidFill>
                  <a:srgbClr val="FF0000"/>
                </a:solidFill>
                <a:latin typeface="Ravie" panose="04040805050809020602" pitchFamily="82" charset="0"/>
                <a:ea typeface="Roboto Black" panose="02000000000000000000" pitchFamily="2" charset="0"/>
              </a:rPr>
              <a:t>2. </a:t>
            </a:r>
            <a:r>
              <a:rPr lang="vi-VN" altLang="zh-CN" sz="36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LÀM SẢN PHẨM TRANG TRÍ LỚP HỌC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08414C-3380-4DC7-8CCA-8CBB41777D47}"/>
              </a:ext>
            </a:extLst>
          </p:cNvPr>
          <p:cNvSpPr txBox="1"/>
          <p:nvPr/>
        </p:nvSpPr>
        <p:spPr>
          <a:xfrm>
            <a:off x="1679428" y="1609191"/>
            <a:ext cx="9003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Bước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1: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Lựa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chọn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dụng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cụ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liệu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322EBE-AD26-44AB-9716-801BDA1EB5E4}"/>
              </a:ext>
            </a:extLst>
          </p:cNvPr>
          <p:cNvSpPr txBox="1"/>
          <p:nvPr/>
        </p:nvSpPr>
        <p:spPr>
          <a:xfrm>
            <a:off x="1679428" y="2782669"/>
            <a:ext cx="9003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Bước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2: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phẩm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3015DC-6613-43C6-BC5C-ED66FFC30B0A}"/>
              </a:ext>
            </a:extLst>
          </p:cNvPr>
          <p:cNvSpPr txBox="1"/>
          <p:nvPr/>
        </p:nvSpPr>
        <p:spPr>
          <a:xfrm>
            <a:off x="1679428" y="3950831"/>
            <a:ext cx="9003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Bước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3: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Kiểm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tra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điều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chỉnh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phẩm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71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F0B38A0-9C2A-CC9E-621D-1963F69D0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464" y="2505928"/>
            <a:ext cx="2019238" cy="94310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3FA7AD-DE74-FA1D-AB8E-2F9C196B8D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5976730" y="3774445"/>
            <a:ext cx="3251220" cy="779959"/>
          </a:xfrm>
          <a:prstGeom prst="rect">
            <a:avLst/>
          </a:prstGeom>
          <a:ln>
            <a:solidFill>
              <a:srgbClr val="3333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AAC4A3A-4601-67D9-6062-241328F083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7910" y="2641259"/>
            <a:ext cx="1976268" cy="20365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6534BBA-CA89-82EC-588D-F91E3A4B96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97" y="2149753"/>
            <a:ext cx="2979080" cy="28135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13989" y="2343657"/>
            <a:ext cx="2605339" cy="22107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4AC8B79-819D-4C7A-B3BA-F9AD2FA2E092}"/>
              </a:ext>
            </a:extLst>
          </p:cNvPr>
          <p:cNvSpPr txBox="1"/>
          <p:nvPr/>
        </p:nvSpPr>
        <p:spPr>
          <a:xfrm>
            <a:off x="690600" y="492988"/>
            <a:ext cx="9003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Bước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1: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Lựa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chọn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dụng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cụ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liệu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77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543091" y="686617"/>
            <a:ext cx="243855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Gợi ý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7" name="Hexagon 6"/>
          <p:cNvSpPr/>
          <p:nvPr/>
        </p:nvSpPr>
        <p:spPr>
          <a:xfrm>
            <a:off x="417819" y="1341590"/>
            <a:ext cx="1035148" cy="925512"/>
          </a:xfrm>
          <a:custGeom>
            <a:avLst/>
            <a:gdLst>
              <a:gd name="connsiteX0" fmla="*/ 0 w 1341954"/>
              <a:gd name="connsiteY0" fmla="*/ 530201 h 1060402"/>
              <a:gd name="connsiteX1" fmla="*/ 265101 w 1341954"/>
              <a:gd name="connsiteY1" fmla="*/ 0 h 1060402"/>
              <a:gd name="connsiteX2" fmla="*/ 1076854 w 1341954"/>
              <a:gd name="connsiteY2" fmla="*/ 0 h 1060402"/>
              <a:gd name="connsiteX3" fmla="*/ 1341954 w 1341954"/>
              <a:gd name="connsiteY3" fmla="*/ 530201 h 1060402"/>
              <a:gd name="connsiteX4" fmla="*/ 1076854 w 1341954"/>
              <a:gd name="connsiteY4" fmla="*/ 1060402 h 1060402"/>
              <a:gd name="connsiteX5" fmla="*/ 265101 w 1341954"/>
              <a:gd name="connsiteY5" fmla="*/ 1060402 h 1060402"/>
              <a:gd name="connsiteX6" fmla="*/ 0 w 1341954"/>
              <a:gd name="connsiteY6" fmla="*/ 530201 h 1060402"/>
              <a:gd name="connsiteX0" fmla="*/ 0 w 1341954"/>
              <a:gd name="connsiteY0" fmla="*/ 530201 h 1060402"/>
              <a:gd name="connsiteX1" fmla="*/ 265101 w 1341954"/>
              <a:gd name="connsiteY1" fmla="*/ 0 h 1060402"/>
              <a:gd name="connsiteX2" fmla="*/ 1076854 w 1341954"/>
              <a:gd name="connsiteY2" fmla="*/ 0 h 1060402"/>
              <a:gd name="connsiteX3" fmla="*/ 1341954 w 1341954"/>
              <a:gd name="connsiteY3" fmla="*/ 530201 h 1060402"/>
              <a:gd name="connsiteX4" fmla="*/ 1076854 w 1341954"/>
              <a:gd name="connsiteY4" fmla="*/ 1060402 h 1060402"/>
              <a:gd name="connsiteX5" fmla="*/ 265101 w 1341954"/>
              <a:gd name="connsiteY5" fmla="*/ 1060402 h 1060402"/>
              <a:gd name="connsiteX6" fmla="*/ 0 w 1341954"/>
              <a:gd name="connsiteY6" fmla="*/ 530201 h 1060402"/>
              <a:gd name="connsiteX0" fmla="*/ 0 w 1341954"/>
              <a:gd name="connsiteY0" fmla="*/ 530201 h 1126677"/>
              <a:gd name="connsiteX1" fmla="*/ 265101 w 1341954"/>
              <a:gd name="connsiteY1" fmla="*/ 0 h 1126677"/>
              <a:gd name="connsiteX2" fmla="*/ 1076854 w 1341954"/>
              <a:gd name="connsiteY2" fmla="*/ 0 h 1126677"/>
              <a:gd name="connsiteX3" fmla="*/ 1341954 w 1341954"/>
              <a:gd name="connsiteY3" fmla="*/ 530201 h 1126677"/>
              <a:gd name="connsiteX4" fmla="*/ 1076854 w 1341954"/>
              <a:gd name="connsiteY4" fmla="*/ 1060402 h 1126677"/>
              <a:gd name="connsiteX5" fmla="*/ 265101 w 1341954"/>
              <a:gd name="connsiteY5" fmla="*/ 1060402 h 1126677"/>
              <a:gd name="connsiteX6" fmla="*/ 0 w 1341954"/>
              <a:gd name="connsiteY6" fmla="*/ 530201 h 1126677"/>
              <a:gd name="connsiteX0" fmla="*/ 0 w 1341954"/>
              <a:gd name="connsiteY0" fmla="*/ 530201 h 1126677"/>
              <a:gd name="connsiteX1" fmla="*/ 265101 w 1341954"/>
              <a:gd name="connsiteY1" fmla="*/ 0 h 1126677"/>
              <a:gd name="connsiteX2" fmla="*/ 1076854 w 1341954"/>
              <a:gd name="connsiteY2" fmla="*/ 0 h 1126677"/>
              <a:gd name="connsiteX3" fmla="*/ 1341954 w 1341954"/>
              <a:gd name="connsiteY3" fmla="*/ 530201 h 1126677"/>
              <a:gd name="connsiteX4" fmla="*/ 1076854 w 1341954"/>
              <a:gd name="connsiteY4" fmla="*/ 1060402 h 1126677"/>
              <a:gd name="connsiteX5" fmla="*/ 265101 w 1341954"/>
              <a:gd name="connsiteY5" fmla="*/ 1060402 h 1126677"/>
              <a:gd name="connsiteX6" fmla="*/ 0 w 1341954"/>
              <a:gd name="connsiteY6" fmla="*/ 530201 h 1126677"/>
              <a:gd name="connsiteX0" fmla="*/ 0 w 1341954"/>
              <a:gd name="connsiteY0" fmla="*/ 596476 h 1192952"/>
              <a:gd name="connsiteX1" fmla="*/ 265101 w 1341954"/>
              <a:gd name="connsiteY1" fmla="*/ 66275 h 1192952"/>
              <a:gd name="connsiteX2" fmla="*/ 1076854 w 1341954"/>
              <a:gd name="connsiteY2" fmla="*/ 66275 h 1192952"/>
              <a:gd name="connsiteX3" fmla="*/ 1341954 w 1341954"/>
              <a:gd name="connsiteY3" fmla="*/ 596476 h 1192952"/>
              <a:gd name="connsiteX4" fmla="*/ 1076854 w 1341954"/>
              <a:gd name="connsiteY4" fmla="*/ 1126677 h 1192952"/>
              <a:gd name="connsiteX5" fmla="*/ 265101 w 1341954"/>
              <a:gd name="connsiteY5" fmla="*/ 1126677 h 1192952"/>
              <a:gd name="connsiteX6" fmla="*/ 0 w 1341954"/>
              <a:gd name="connsiteY6" fmla="*/ 596476 h 119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1954" h="1192952">
                <a:moveTo>
                  <a:pt x="0" y="596476"/>
                </a:moveTo>
                <a:lnTo>
                  <a:pt x="265101" y="66275"/>
                </a:lnTo>
                <a:cubicBezTo>
                  <a:pt x="444577" y="-22092"/>
                  <a:pt x="897379" y="-22092"/>
                  <a:pt x="1076854" y="66275"/>
                </a:cubicBezTo>
                <a:cubicBezTo>
                  <a:pt x="1256329" y="154642"/>
                  <a:pt x="1341954" y="419742"/>
                  <a:pt x="1341954" y="596476"/>
                </a:cubicBezTo>
                <a:lnTo>
                  <a:pt x="1076854" y="1126677"/>
                </a:lnTo>
                <a:cubicBezTo>
                  <a:pt x="897379" y="1215044"/>
                  <a:pt x="444577" y="1215044"/>
                  <a:pt x="265101" y="1126677"/>
                </a:cubicBezTo>
                <a:cubicBezTo>
                  <a:pt x="85625" y="1038310"/>
                  <a:pt x="0" y="773210"/>
                  <a:pt x="0" y="596476"/>
                </a:cubicBezTo>
                <a:close/>
              </a:path>
            </a:pathLst>
          </a:custGeom>
          <a:solidFill>
            <a:srgbClr val="CADE7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557566" y="1656421"/>
            <a:ext cx="213324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Tạo hình tròn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56695" y="2234112"/>
            <a:ext cx="3452308" cy="4349900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012275" y="2394128"/>
            <a:ext cx="3636389" cy="3845786"/>
          </a:xfrm>
          <a:prstGeom prst="roundRect">
            <a:avLst>
              <a:gd name="adj" fmla="val 29694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A47F2E-8378-4325-ADCD-6B725DE043EB}"/>
              </a:ext>
            </a:extLst>
          </p:cNvPr>
          <p:cNvSpPr txBox="1"/>
          <p:nvPr/>
        </p:nvSpPr>
        <p:spPr>
          <a:xfrm>
            <a:off x="1987772" y="234930"/>
            <a:ext cx="9003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Bước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2: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phẩm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66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/>
          <p:cNvSpPr/>
          <p:nvPr/>
        </p:nvSpPr>
        <p:spPr>
          <a:xfrm>
            <a:off x="392662" y="388856"/>
            <a:ext cx="1035148" cy="925512"/>
          </a:xfrm>
          <a:custGeom>
            <a:avLst/>
            <a:gdLst>
              <a:gd name="connsiteX0" fmla="*/ 0 w 1341954"/>
              <a:gd name="connsiteY0" fmla="*/ 530201 h 1060402"/>
              <a:gd name="connsiteX1" fmla="*/ 265101 w 1341954"/>
              <a:gd name="connsiteY1" fmla="*/ 0 h 1060402"/>
              <a:gd name="connsiteX2" fmla="*/ 1076854 w 1341954"/>
              <a:gd name="connsiteY2" fmla="*/ 0 h 1060402"/>
              <a:gd name="connsiteX3" fmla="*/ 1341954 w 1341954"/>
              <a:gd name="connsiteY3" fmla="*/ 530201 h 1060402"/>
              <a:gd name="connsiteX4" fmla="*/ 1076854 w 1341954"/>
              <a:gd name="connsiteY4" fmla="*/ 1060402 h 1060402"/>
              <a:gd name="connsiteX5" fmla="*/ 265101 w 1341954"/>
              <a:gd name="connsiteY5" fmla="*/ 1060402 h 1060402"/>
              <a:gd name="connsiteX6" fmla="*/ 0 w 1341954"/>
              <a:gd name="connsiteY6" fmla="*/ 530201 h 1060402"/>
              <a:gd name="connsiteX0" fmla="*/ 0 w 1341954"/>
              <a:gd name="connsiteY0" fmla="*/ 530201 h 1060402"/>
              <a:gd name="connsiteX1" fmla="*/ 265101 w 1341954"/>
              <a:gd name="connsiteY1" fmla="*/ 0 h 1060402"/>
              <a:gd name="connsiteX2" fmla="*/ 1076854 w 1341954"/>
              <a:gd name="connsiteY2" fmla="*/ 0 h 1060402"/>
              <a:gd name="connsiteX3" fmla="*/ 1341954 w 1341954"/>
              <a:gd name="connsiteY3" fmla="*/ 530201 h 1060402"/>
              <a:gd name="connsiteX4" fmla="*/ 1076854 w 1341954"/>
              <a:gd name="connsiteY4" fmla="*/ 1060402 h 1060402"/>
              <a:gd name="connsiteX5" fmla="*/ 265101 w 1341954"/>
              <a:gd name="connsiteY5" fmla="*/ 1060402 h 1060402"/>
              <a:gd name="connsiteX6" fmla="*/ 0 w 1341954"/>
              <a:gd name="connsiteY6" fmla="*/ 530201 h 1060402"/>
              <a:gd name="connsiteX0" fmla="*/ 0 w 1341954"/>
              <a:gd name="connsiteY0" fmla="*/ 530201 h 1126677"/>
              <a:gd name="connsiteX1" fmla="*/ 265101 w 1341954"/>
              <a:gd name="connsiteY1" fmla="*/ 0 h 1126677"/>
              <a:gd name="connsiteX2" fmla="*/ 1076854 w 1341954"/>
              <a:gd name="connsiteY2" fmla="*/ 0 h 1126677"/>
              <a:gd name="connsiteX3" fmla="*/ 1341954 w 1341954"/>
              <a:gd name="connsiteY3" fmla="*/ 530201 h 1126677"/>
              <a:gd name="connsiteX4" fmla="*/ 1076854 w 1341954"/>
              <a:gd name="connsiteY4" fmla="*/ 1060402 h 1126677"/>
              <a:gd name="connsiteX5" fmla="*/ 265101 w 1341954"/>
              <a:gd name="connsiteY5" fmla="*/ 1060402 h 1126677"/>
              <a:gd name="connsiteX6" fmla="*/ 0 w 1341954"/>
              <a:gd name="connsiteY6" fmla="*/ 530201 h 1126677"/>
              <a:gd name="connsiteX0" fmla="*/ 0 w 1341954"/>
              <a:gd name="connsiteY0" fmla="*/ 530201 h 1126677"/>
              <a:gd name="connsiteX1" fmla="*/ 265101 w 1341954"/>
              <a:gd name="connsiteY1" fmla="*/ 0 h 1126677"/>
              <a:gd name="connsiteX2" fmla="*/ 1076854 w 1341954"/>
              <a:gd name="connsiteY2" fmla="*/ 0 h 1126677"/>
              <a:gd name="connsiteX3" fmla="*/ 1341954 w 1341954"/>
              <a:gd name="connsiteY3" fmla="*/ 530201 h 1126677"/>
              <a:gd name="connsiteX4" fmla="*/ 1076854 w 1341954"/>
              <a:gd name="connsiteY4" fmla="*/ 1060402 h 1126677"/>
              <a:gd name="connsiteX5" fmla="*/ 265101 w 1341954"/>
              <a:gd name="connsiteY5" fmla="*/ 1060402 h 1126677"/>
              <a:gd name="connsiteX6" fmla="*/ 0 w 1341954"/>
              <a:gd name="connsiteY6" fmla="*/ 530201 h 1126677"/>
              <a:gd name="connsiteX0" fmla="*/ 0 w 1341954"/>
              <a:gd name="connsiteY0" fmla="*/ 596476 h 1192952"/>
              <a:gd name="connsiteX1" fmla="*/ 265101 w 1341954"/>
              <a:gd name="connsiteY1" fmla="*/ 66275 h 1192952"/>
              <a:gd name="connsiteX2" fmla="*/ 1076854 w 1341954"/>
              <a:gd name="connsiteY2" fmla="*/ 66275 h 1192952"/>
              <a:gd name="connsiteX3" fmla="*/ 1341954 w 1341954"/>
              <a:gd name="connsiteY3" fmla="*/ 596476 h 1192952"/>
              <a:gd name="connsiteX4" fmla="*/ 1076854 w 1341954"/>
              <a:gd name="connsiteY4" fmla="*/ 1126677 h 1192952"/>
              <a:gd name="connsiteX5" fmla="*/ 265101 w 1341954"/>
              <a:gd name="connsiteY5" fmla="*/ 1126677 h 1192952"/>
              <a:gd name="connsiteX6" fmla="*/ 0 w 1341954"/>
              <a:gd name="connsiteY6" fmla="*/ 596476 h 119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1954" h="1192952">
                <a:moveTo>
                  <a:pt x="0" y="596476"/>
                </a:moveTo>
                <a:lnTo>
                  <a:pt x="265101" y="66275"/>
                </a:lnTo>
                <a:cubicBezTo>
                  <a:pt x="444577" y="-22092"/>
                  <a:pt x="897379" y="-22092"/>
                  <a:pt x="1076854" y="66275"/>
                </a:cubicBezTo>
                <a:cubicBezTo>
                  <a:pt x="1256329" y="154642"/>
                  <a:pt x="1341954" y="419742"/>
                  <a:pt x="1341954" y="596476"/>
                </a:cubicBezTo>
                <a:lnTo>
                  <a:pt x="1076854" y="1126677"/>
                </a:lnTo>
                <a:cubicBezTo>
                  <a:pt x="897379" y="1215044"/>
                  <a:pt x="444577" y="1215044"/>
                  <a:pt x="265101" y="1126677"/>
                </a:cubicBezTo>
                <a:cubicBezTo>
                  <a:pt x="85625" y="1038310"/>
                  <a:pt x="0" y="773210"/>
                  <a:pt x="0" y="596476"/>
                </a:cubicBezTo>
                <a:close/>
              </a:path>
            </a:pathLst>
          </a:custGeom>
          <a:solidFill>
            <a:srgbClr val="CADE7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545757" y="666946"/>
            <a:ext cx="299427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Phác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thảo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biển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lớp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758" y="1441682"/>
            <a:ext cx="3838569" cy="45152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Hexagon 6">
            <a:extLst>
              <a:ext uri="{FF2B5EF4-FFF2-40B4-BE49-F238E27FC236}">
                <a16:creationId xmlns:a16="http://schemas.microsoft.com/office/drawing/2014/main" id="{5F67FEBF-BE3E-4E9C-BD31-F9B2B76AE381}"/>
              </a:ext>
            </a:extLst>
          </p:cNvPr>
          <p:cNvSpPr/>
          <p:nvPr/>
        </p:nvSpPr>
        <p:spPr>
          <a:xfrm>
            <a:off x="5507953" y="354303"/>
            <a:ext cx="1035148" cy="925512"/>
          </a:xfrm>
          <a:custGeom>
            <a:avLst/>
            <a:gdLst>
              <a:gd name="connsiteX0" fmla="*/ 0 w 1341954"/>
              <a:gd name="connsiteY0" fmla="*/ 530201 h 1060402"/>
              <a:gd name="connsiteX1" fmla="*/ 265101 w 1341954"/>
              <a:gd name="connsiteY1" fmla="*/ 0 h 1060402"/>
              <a:gd name="connsiteX2" fmla="*/ 1076854 w 1341954"/>
              <a:gd name="connsiteY2" fmla="*/ 0 h 1060402"/>
              <a:gd name="connsiteX3" fmla="*/ 1341954 w 1341954"/>
              <a:gd name="connsiteY3" fmla="*/ 530201 h 1060402"/>
              <a:gd name="connsiteX4" fmla="*/ 1076854 w 1341954"/>
              <a:gd name="connsiteY4" fmla="*/ 1060402 h 1060402"/>
              <a:gd name="connsiteX5" fmla="*/ 265101 w 1341954"/>
              <a:gd name="connsiteY5" fmla="*/ 1060402 h 1060402"/>
              <a:gd name="connsiteX6" fmla="*/ 0 w 1341954"/>
              <a:gd name="connsiteY6" fmla="*/ 530201 h 1060402"/>
              <a:gd name="connsiteX0" fmla="*/ 0 w 1341954"/>
              <a:gd name="connsiteY0" fmla="*/ 530201 h 1060402"/>
              <a:gd name="connsiteX1" fmla="*/ 265101 w 1341954"/>
              <a:gd name="connsiteY1" fmla="*/ 0 h 1060402"/>
              <a:gd name="connsiteX2" fmla="*/ 1076854 w 1341954"/>
              <a:gd name="connsiteY2" fmla="*/ 0 h 1060402"/>
              <a:gd name="connsiteX3" fmla="*/ 1341954 w 1341954"/>
              <a:gd name="connsiteY3" fmla="*/ 530201 h 1060402"/>
              <a:gd name="connsiteX4" fmla="*/ 1076854 w 1341954"/>
              <a:gd name="connsiteY4" fmla="*/ 1060402 h 1060402"/>
              <a:gd name="connsiteX5" fmla="*/ 265101 w 1341954"/>
              <a:gd name="connsiteY5" fmla="*/ 1060402 h 1060402"/>
              <a:gd name="connsiteX6" fmla="*/ 0 w 1341954"/>
              <a:gd name="connsiteY6" fmla="*/ 530201 h 1060402"/>
              <a:gd name="connsiteX0" fmla="*/ 0 w 1341954"/>
              <a:gd name="connsiteY0" fmla="*/ 530201 h 1126677"/>
              <a:gd name="connsiteX1" fmla="*/ 265101 w 1341954"/>
              <a:gd name="connsiteY1" fmla="*/ 0 h 1126677"/>
              <a:gd name="connsiteX2" fmla="*/ 1076854 w 1341954"/>
              <a:gd name="connsiteY2" fmla="*/ 0 h 1126677"/>
              <a:gd name="connsiteX3" fmla="*/ 1341954 w 1341954"/>
              <a:gd name="connsiteY3" fmla="*/ 530201 h 1126677"/>
              <a:gd name="connsiteX4" fmla="*/ 1076854 w 1341954"/>
              <a:gd name="connsiteY4" fmla="*/ 1060402 h 1126677"/>
              <a:gd name="connsiteX5" fmla="*/ 265101 w 1341954"/>
              <a:gd name="connsiteY5" fmla="*/ 1060402 h 1126677"/>
              <a:gd name="connsiteX6" fmla="*/ 0 w 1341954"/>
              <a:gd name="connsiteY6" fmla="*/ 530201 h 1126677"/>
              <a:gd name="connsiteX0" fmla="*/ 0 w 1341954"/>
              <a:gd name="connsiteY0" fmla="*/ 530201 h 1126677"/>
              <a:gd name="connsiteX1" fmla="*/ 265101 w 1341954"/>
              <a:gd name="connsiteY1" fmla="*/ 0 h 1126677"/>
              <a:gd name="connsiteX2" fmla="*/ 1076854 w 1341954"/>
              <a:gd name="connsiteY2" fmla="*/ 0 h 1126677"/>
              <a:gd name="connsiteX3" fmla="*/ 1341954 w 1341954"/>
              <a:gd name="connsiteY3" fmla="*/ 530201 h 1126677"/>
              <a:gd name="connsiteX4" fmla="*/ 1076854 w 1341954"/>
              <a:gd name="connsiteY4" fmla="*/ 1060402 h 1126677"/>
              <a:gd name="connsiteX5" fmla="*/ 265101 w 1341954"/>
              <a:gd name="connsiteY5" fmla="*/ 1060402 h 1126677"/>
              <a:gd name="connsiteX6" fmla="*/ 0 w 1341954"/>
              <a:gd name="connsiteY6" fmla="*/ 530201 h 1126677"/>
              <a:gd name="connsiteX0" fmla="*/ 0 w 1341954"/>
              <a:gd name="connsiteY0" fmla="*/ 596476 h 1192952"/>
              <a:gd name="connsiteX1" fmla="*/ 265101 w 1341954"/>
              <a:gd name="connsiteY1" fmla="*/ 66275 h 1192952"/>
              <a:gd name="connsiteX2" fmla="*/ 1076854 w 1341954"/>
              <a:gd name="connsiteY2" fmla="*/ 66275 h 1192952"/>
              <a:gd name="connsiteX3" fmla="*/ 1341954 w 1341954"/>
              <a:gd name="connsiteY3" fmla="*/ 596476 h 1192952"/>
              <a:gd name="connsiteX4" fmla="*/ 1076854 w 1341954"/>
              <a:gd name="connsiteY4" fmla="*/ 1126677 h 1192952"/>
              <a:gd name="connsiteX5" fmla="*/ 265101 w 1341954"/>
              <a:gd name="connsiteY5" fmla="*/ 1126677 h 1192952"/>
              <a:gd name="connsiteX6" fmla="*/ 0 w 1341954"/>
              <a:gd name="connsiteY6" fmla="*/ 596476 h 119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1954" h="1192952">
                <a:moveTo>
                  <a:pt x="0" y="596476"/>
                </a:moveTo>
                <a:lnTo>
                  <a:pt x="265101" y="66275"/>
                </a:lnTo>
                <a:cubicBezTo>
                  <a:pt x="444577" y="-22092"/>
                  <a:pt x="897379" y="-22092"/>
                  <a:pt x="1076854" y="66275"/>
                </a:cubicBezTo>
                <a:cubicBezTo>
                  <a:pt x="1256329" y="154642"/>
                  <a:pt x="1341954" y="419742"/>
                  <a:pt x="1341954" y="596476"/>
                </a:cubicBezTo>
                <a:lnTo>
                  <a:pt x="1076854" y="1126677"/>
                </a:lnTo>
                <a:cubicBezTo>
                  <a:pt x="897379" y="1215044"/>
                  <a:pt x="444577" y="1215044"/>
                  <a:pt x="265101" y="1126677"/>
                </a:cubicBezTo>
                <a:cubicBezTo>
                  <a:pt x="85625" y="1038310"/>
                  <a:pt x="0" y="773210"/>
                  <a:pt x="0" y="596476"/>
                </a:cubicBezTo>
                <a:close/>
              </a:path>
            </a:pathLst>
          </a:custGeom>
          <a:solidFill>
            <a:srgbClr val="CADE7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A3CE02-55E5-4834-AE3A-9D7917AB36AB}"/>
              </a:ext>
            </a:extLst>
          </p:cNvPr>
          <p:cNvSpPr txBox="1"/>
          <p:nvPr/>
        </p:nvSpPr>
        <p:spPr>
          <a:xfrm>
            <a:off x="6697971" y="721979"/>
            <a:ext cx="335386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Trang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hoàn</a:t>
            </a:r>
            <a:r>
              <a:rPr lang="en-US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948710-1D1E-45D5-81F2-281B553CE6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46678" y="1140273"/>
            <a:ext cx="3838569" cy="5118091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208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18" y="167725"/>
            <a:ext cx="3629713" cy="43723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31681" y="4945378"/>
            <a:ext cx="11206914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4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4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4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4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lang="en-US" sz="4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B824EFD-F31F-4A78-A693-8F7D8D6EA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871" y="227401"/>
            <a:ext cx="3821169" cy="42530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519D7DF9-1538-4479-A3E6-83AD0DA0D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567" y="263416"/>
            <a:ext cx="3831142" cy="42530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6376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8" y="424910"/>
            <a:ext cx="3774559" cy="4724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938483" y="5467495"/>
            <a:ext cx="654858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4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vạch</a:t>
            </a:r>
            <a:r>
              <a:rPr lang="en-US" sz="4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4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endParaRPr lang="en-US" sz="4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5DF453E9-8C4A-4C2A-9A68-04FFAB756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270" y="424910"/>
            <a:ext cx="3873373" cy="4724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6392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11250" r="10526" b="2556"/>
          <a:stretch/>
        </p:blipFill>
        <p:spPr>
          <a:xfrm>
            <a:off x="7080663" y="1492206"/>
            <a:ext cx="4819143" cy="47021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838F6B9-B5D3-494D-8C20-C069B714B543}"/>
              </a:ext>
            </a:extLst>
          </p:cNvPr>
          <p:cNvSpPr txBox="1"/>
          <p:nvPr/>
        </p:nvSpPr>
        <p:spPr>
          <a:xfrm>
            <a:off x="1435109" y="435191"/>
            <a:ext cx="9003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Bước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3: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Kiểm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tra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điều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chỉnh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phẩm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C6E948-4724-4CC3-8FAC-471BA972C650}"/>
              </a:ext>
            </a:extLst>
          </p:cNvPr>
          <p:cNvSpPr/>
          <p:nvPr/>
        </p:nvSpPr>
        <p:spPr>
          <a:xfrm>
            <a:off x="383604" y="1492207"/>
            <a:ext cx="6443189" cy="4702111"/>
          </a:xfrm>
          <a:prstGeom prst="rect">
            <a:avLst/>
          </a:prstGeom>
          <a:solidFill>
            <a:srgbClr val="CADE7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E86B93-81F5-42B7-8748-1407F549BF34}"/>
              </a:ext>
            </a:extLst>
          </p:cNvPr>
          <p:cNvSpPr txBox="1"/>
          <p:nvPr/>
        </p:nvSpPr>
        <p:spPr>
          <a:xfrm>
            <a:off x="292193" y="1812624"/>
            <a:ext cx="3579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 </a:t>
            </a:r>
            <a:r>
              <a:rPr lang="vi-VN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Được tạo bởi</a:t>
            </a:r>
            <a:r>
              <a:rPr lang="en-US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22457CD-B5D3-474D-9219-254888A8C7FB}"/>
              </a:ext>
            </a:extLst>
          </p:cNvPr>
          <p:cNvSpPr txBox="1"/>
          <p:nvPr/>
        </p:nvSpPr>
        <p:spPr>
          <a:xfrm>
            <a:off x="565978" y="4352490"/>
            <a:ext cx="63456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 </a:t>
            </a:r>
            <a:r>
              <a:rPr lang="vi-VN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Trang trí đẹp, sáng tạo,</a:t>
            </a:r>
          </a:p>
          <a:p>
            <a:pPr lvl="0">
              <a:defRPr/>
            </a:pPr>
            <a:r>
              <a:rPr lang="vi-VN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chắc chắn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99939C5-EF3F-4B53-8368-D30A6EB1A595}"/>
              </a:ext>
            </a:extLst>
          </p:cNvPr>
          <p:cNvSpPr/>
          <p:nvPr/>
        </p:nvSpPr>
        <p:spPr>
          <a:xfrm>
            <a:off x="3565765" y="2543529"/>
            <a:ext cx="1315608" cy="923678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4749CB8-9FE4-4353-A1C7-6988C6C44DCC}"/>
              </a:ext>
            </a:extLst>
          </p:cNvPr>
          <p:cNvSpPr/>
          <p:nvPr/>
        </p:nvSpPr>
        <p:spPr>
          <a:xfrm>
            <a:off x="786665" y="2685966"/>
            <a:ext cx="850823" cy="80515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45A1ED0-3074-4F80-892F-91EA2671BBC2}"/>
              </a:ext>
            </a:extLst>
          </p:cNvPr>
          <p:cNvSpPr/>
          <p:nvPr/>
        </p:nvSpPr>
        <p:spPr>
          <a:xfrm>
            <a:off x="2194786" y="2578458"/>
            <a:ext cx="951777" cy="88874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6E47C53-3617-4A21-8F32-972E283747D7}"/>
              </a:ext>
            </a:extLst>
          </p:cNvPr>
          <p:cNvSpPr/>
          <p:nvPr/>
        </p:nvSpPr>
        <p:spPr>
          <a:xfrm>
            <a:off x="5300575" y="2685966"/>
            <a:ext cx="1182387" cy="73308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541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0208" y="624611"/>
            <a:ext cx="1086064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4100" b="1" dirty="0">
                <a:solidFill>
                  <a:srgbClr val="FF0000"/>
                </a:solidFill>
                <a:latin typeface="Ravie" panose="04040805050809020602" pitchFamily="82" charset="0"/>
                <a:ea typeface="Roboto Black" panose="02000000000000000000" pitchFamily="2" charset="0"/>
              </a:rPr>
              <a:t>2. </a:t>
            </a:r>
            <a:r>
              <a:rPr lang="vi-VN" altLang="zh-CN" sz="41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LÀM SẢN PHẨM TRANG TRÍ LỚP HỌC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08414C-3380-4DC7-8CCA-8CBB41777D47}"/>
              </a:ext>
            </a:extLst>
          </p:cNvPr>
          <p:cNvSpPr txBox="1"/>
          <p:nvPr/>
        </p:nvSpPr>
        <p:spPr>
          <a:xfrm>
            <a:off x="1679428" y="1609191"/>
            <a:ext cx="9003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Bước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1: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Lựa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chọn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dụng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cụ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liệu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322EBE-AD26-44AB-9716-801BDA1EB5E4}"/>
              </a:ext>
            </a:extLst>
          </p:cNvPr>
          <p:cNvSpPr txBox="1"/>
          <p:nvPr/>
        </p:nvSpPr>
        <p:spPr>
          <a:xfrm>
            <a:off x="1679428" y="2782669"/>
            <a:ext cx="9003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Bước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2: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phẩm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3015DC-6613-43C6-BC5C-ED66FFC30B0A}"/>
              </a:ext>
            </a:extLst>
          </p:cNvPr>
          <p:cNvSpPr txBox="1"/>
          <p:nvPr/>
        </p:nvSpPr>
        <p:spPr>
          <a:xfrm>
            <a:off x="1679428" y="3950831"/>
            <a:ext cx="9003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Bước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3: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Kiểm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tra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điều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chỉnh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altLang="zh-CN" sz="36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phẩm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" name="The Whistler's Song">
            <a:hlinkClick r:id="" action="ppaction://media"/>
            <a:extLst>
              <a:ext uri="{FF2B5EF4-FFF2-40B4-BE49-F238E27FC236}">
                <a16:creationId xmlns:a16="http://schemas.microsoft.com/office/drawing/2014/main" id="{7F71758A-12A5-4571-A2B4-38980D4566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70856" y="579887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8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7347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2DECFE-E0E8-4412-88A9-E09B7236A8D7}"/>
              </a:ext>
            </a:extLst>
          </p:cNvPr>
          <p:cNvSpPr txBox="1"/>
          <p:nvPr/>
        </p:nvSpPr>
        <p:spPr>
          <a:xfrm>
            <a:off x="2070507" y="1672958"/>
            <a:ext cx="880740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5500" b="1" dirty="0">
                <a:solidFill>
                  <a:srgbClr val="FF0000"/>
                </a:solidFill>
                <a:latin typeface="Ravie" panose="04040805050809020602" pitchFamily="82" charset="0"/>
                <a:ea typeface="Roboto Black" panose="02000000000000000000" pitchFamily="2" charset="0"/>
              </a:rPr>
              <a:t>3. </a:t>
            </a:r>
            <a:r>
              <a:rPr lang="vi-VN" altLang="zh-CN" sz="55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TRANG TRÍ LỚP HỌC </a:t>
            </a:r>
          </a:p>
        </p:txBody>
      </p:sp>
    </p:spTree>
    <p:extLst>
      <p:ext uri="{BB962C8B-B14F-4D97-AF65-F5344CB8AC3E}">
        <p14:creationId xmlns:p14="http://schemas.microsoft.com/office/powerpoint/2010/main" val="160925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87133" y="412263"/>
            <a:ext cx="5625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ĐÁNH GIÁ SẢN PHẨM</a:t>
            </a:r>
            <a:endParaRPr kumimoji="0" lang="vi-VN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67D649-A64B-4DFE-BD76-A67E5ECD9C0C}"/>
              </a:ext>
            </a:extLst>
          </p:cNvPr>
          <p:cNvSpPr/>
          <p:nvPr/>
        </p:nvSpPr>
        <p:spPr>
          <a:xfrm>
            <a:off x="954157" y="1285462"/>
            <a:ext cx="10217425" cy="5120520"/>
          </a:xfrm>
          <a:prstGeom prst="rect">
            <a:avLst/>
          </a:prstGeom>
          <a:solidFill>
            <a:srgbClr val="CADE7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0B78B3-CEB5-4072-8F7F-76CA8F317A57}"/>
              </a:ext>
            </a:extLst>
          </p:cNvPr>
          <p:cNvSpPr txBox="1"/>
          <p:nvPr/>
        </p:nvSpPr>
        <p:spPr>
          <a:xfrm>
            <a:off x="309560" y="1570105"/>
            <a:ext cx="5013136" cy="654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 </a:t>
            </a:r>
            <a:r>
              <a:rPr lang="vi-VN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Được tạo bởi</a:t>
            </a:r>
            <a:r>
              <a:rPr lang="en-US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DEFC40-56DB-44D3-86F9-F6C9E728CC7C}"/>
              </a:ext>
            </a:extLst>
          </p:cNvPr>
          <p:cNvSpPr txBox="1"/>
          <p:nvPr/>
        </p:nvSpPr>
        <p:spPr>
          <a:xfrm>
            <a:off x="1046922" y="4532631"/>
            <a:ext cx="10031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 </a:t>
            </a:r>
            <a:r>
              <a:rPr lang="vi-VN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Trang trí đẹp, sáng tạo,</a:t>
            </a:r>
            <a:r>
              <a:rPr lang="en-US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chắc chắn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7651D829-FAB4-4D52-826D-40B37820984A}"/>
              </a:ext>
            </a:extLst>
          </p:cNvPr>
          <p:cNvSpPr/>
          <p:nvPr/>
        </p:nvSpPr>
        <p:spPr>
          <a:xfrm>
            <a:off x="5825309" y="2476045"/>
            <a:ext cx="2278509" cy="1189169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C62261-DF16-412C-9AC8-99E265216780}"/>
              </a:ext>
            </a:extLst>
          </p:cNvPr>
          <p:cNvSpPr/>
          <p:nvPr/>
        </p:nvSpPr>
        <p:spPr>
          <a:xfrm>
            <a:off x="1643270" y="2476047"/>
            <a:ext cx="1352997" cy="127532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63C8DE0-16B8-4287-B518-D07489531F80}"/>
              </a:ext>
            </a:extLst>
          </p:cNvPr>
          <p:cNvSpPr/>
          <p:nvPr/>
        </p:nvSpPr>
        <p:spPr>
          <a:xfrm>
            <a:off x="3554964" y="2325369"/>
            <a:ext cx="1617642" cy="142599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F4EC4BF-0E31-4705-B736-9DDA75AB65B2}"/>
              </a:ext>
            </a:extLst>
          </p:cNvPr>
          <p:cNvSpPr/>
          <p:nvPr/>
        </p:nvSpPr>
        <p:spPr>
          <a:xfrm>
            <a:off x="8748415" y="2623931"/>
            <a:ext cx="2025602" cy="106117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87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538437" y="393661"/>
            <a:ext cx="10868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48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YÊU CẦU CẦN ĐẠT</a:t>
            </a:r>
            <a:endParaRPr kumimoji="0" lang="vi-VN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D84A50-337B-4491-BF90-50AEFFC929EC}"/>
              </a:ext>
            </a:extLst>
          </p:cNvPr>
          <p:cNvSpPr txBox="1"/>
          <p:nvPr/>
        </p:nvSpPr>
        <p:spPr>
          <a:xfrm>
            <a:off x="462454" y="1386885"/>
            <a:ext cx="11645462" cy="4028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9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sử dụng các vật liệu phối hợp một số kĩ năng: vẽ, cắt, dán, tạo hình... để làm sản phẩm.</a:t>
            </a:r>
            <a:endParaRPr lang="en-US" sz="29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ự tin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h</a:t>
            </a:r>
            <a:r>
              <a:rPr lang="vi-VN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ợp tác với bạn để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sản phẩm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</a:t>
            </a:r>
            <a:r>
              <a:rPr lang="vi-VN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ình thành và phát triển năng lực 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9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51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408" y="3807881"/>
            <a:ext cx="1315971" cy="21561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1331537" y="1709500"/>
            <a:ext cx="823935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TRÂN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 TRỌNG CẢM ƠN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CÁC THẦY CÔ VÀ CÁC 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2" y="227513"/>
            <a:ext cx="1417791" cy="97939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pSp>
        <p:nvGrpSpPr>
          <p:cNvPr id="7" name="Group 6"/>
          <p:cNvGrpSpPr/>
          <p:nvPr/>
        </p:nvGrpSpPr>
        <p:grpSpPr>
          <a:xfrm>
            <a:off x="7768009" y="227513"/>
            <a:ext cx="1841407" cy="1594957"/>
            <a:chOff x="62181" y="3966785"/>
            <a:chExt cx="2508890" cy="2173105"/>
          </a:xfrm>
        </p:grpSpPr>
        <p:sp>
          <p:nvSpPr>
            <p:cNvPr id="8" name="Rectangle 7"/>
            <p:cNvSpPr/>
            <p:nvPr/>
          </p:nvSpPr>
          <p:spPr>
            <a:xfrm>
              <a:off x="62181" y="3966785"/>
              <a:ext cx="2508890" cy="2173105"/>
            </a:xfrm>
            <a:prstGeom prst="rect">
              <a:avLst/>
            </a:prstGeom>
            <a:solidFill>
              <a:srgbClr val="FD7A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847702" y="4581201"/>
              <a:ext cx="866642" cy="385444"/>
              <a:chOff x="3132630" y="3429000"/>
              <a:chExt cx="866642" cy="385444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3132630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3613828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3163157" y="3473246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3644355" y="3459527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Oval 9"/>
            <p:cNvSpPr/>
            <p:nvPr/>
          </p:nvSpPr>
          <p:spPr>
            <a:xfrm>
              <a:off x="770101" y="5037788"/>
              <a:ext cx="155202" cy="155202"/>
            </a:xfrm>
            <a:prstGeom prst="ellipse">
              <a:avLst/>
            </a:prstGeom>
            <a:solidFill>
              <a:srgbClr val="9B7E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1624117" y="5037788"/>
              <a:ext cx="155202" cy="155202"/>
            </a:xfrm>
            <a:prstGeom prst="ellipse">
              <a:avLst/>
            </a:prstGeom>
            <a:solidFill>
              <a:srgbClr val="9B7E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Block Arc 11"/>
            <p:cNvSpPr/>
            <p:nvPr/>
          </p:nvSpPr>
          <p:spPr>
            <a:xfrm rot="9944640">
              <a:off x="1169202" y="4995277"/>
              <a:ext cx="218097" cy="228078"/>
            </a:xfrm>
            <a:prstGeom prst="blockArc">
              <a:avLst>
                <a:gd name="adj1" fmla="val 10800000"/>
                <a:gd name="adj2" fmla="val 1428488"/>
                <a:gd name="adj3" fmla="val 12837"/>
              </a:avLst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242587" y="2003870"/>
            <a:ext cx="2222647" cy="1498451"/>
            <a:chOff x="4723933" y="4370078"/>
            <a:chExt cx="2729568" cy="1931519"/>
          </a:xfrm>
        </p:grpSpPr>
        <p:sp>
          <p:nvSpPr>
            <p:cNvPr id="18" name="Isosceles Triangle 17"/>
            <p:cNvSpPr/>
            <p:nvPr/>
          </p:nvSpPr>
          <p:spPr>
            <a:xfrm>
              <a:off x="4723933" y="4370078"/>
              <a:ext cx="2729568" cy="1931519"/>
            </a:xfrm>
            <a:prstGeom prst="triangle">
              <a:avLst/>
            </a:prstGeom>
            <a:solidFill>
              <a:srgbClr val="31BE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5782898" y="5321284"/>
              <a:ext cx="885349" cy="385444"/>
              <a:chOff x="3113923" y="3429000"/>
              <a:chExt cx="885349" cy="385444"/>
            </a:xfrm>
          </p:grpSpPr>
          <p:sp>
            <p:nvSpPr>
              <p:cNvPr id="24" name="Oval 23"/>
              <p:cNvSpPr/>
              <p:nvPr/>
            </p:nvSpPr>
            <p:spPr>
              <a:xfrm>
                <a:off x="3132630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3613828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3113923" y="3459527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582900" y="3477572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Oval 19"/>
            <p:cNvSpPr/>
            <p:nvPr/>
          </p:nvSpPr>
          <p:spPr>
            <a:xfrm>
              <a:off x="5736630" y="5789639"/>
              <a:ext cx="155202" cy="155202"/>
            </a:xfrm>
            <a:prstGeom prst="ellipse">
              <a:avLst/>
            </a:prstGeom>
            <a:solidFill>
              <a:srgbClr val="FC4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6590646" y="5789639"/>
              <a:ext cx="155202" cy="155202"/>
            </a:xfrm>
            <a:prstGeom prst="ellipse">
              <a:avLst/>
            </a:prstGeom>
            <a:solidFill>
              <a:srgbClr val="FC4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Chord 21"/>
            <p:cNvSpPr/>
            <p:nvPr/>
          </p:nvSpPr>
          <p:spPr>
            <a:xfrm rot="16200000">
              <a:off x="6057363" y="5789009"/>
              <a:ext cx="304549" cy="304549"/>
            </a:xfrm>
            <a:prstGeom prst="chord">
              <a:avLst/>
            </a:prstGeom>
            <a:solidFill>
              <a:srgbClr val="FC4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 rot="2266387" flipV="1">
              <a:off x="6102719" y="5785808"/>
              <a:ext cx="203389" cy="303352"/>
            </a:xfrm>
            <a:custGeom>
              <a:avLst/>
              <a:gdLst>
                <a:gd name="connsiteX0" fmla="*/ 139521 w 203389"/>
                <a:gd name="connsiteY0" fmla="*/ 303352 h 303352"/>
                <a:gd name="connsiteX1" fmla="*/ 187636 w 203389"/>
                <a:gd name="connsiteY1" fmla="*/ 288911 h 303352"/>
                <a:gd name="connsiteX2" fmla="*/ 203389 w 203389"/>
                <a:gd name="connsiteY2" fmla="*/ 277681 h 303352"/>
                <a:gd name="connsiteX3" fmla="*/ 195212 w 203389"/>
                <a:gd name="connsiteY3" fmla="*/ 274620 h 303352"/>
                <a:gd name="connsiteX4" fmla="*/ 124263 w 203389"/>
                <a:gd name="connsiteY4" fmla="*/ 103334 h 303352"/>
                <a:gd name="connsiteX5" fmla="*/ 178651 w 203389"/>
                <a:gd name="connsiteY5" fmla="*/ 21938 h 303352"/>
                <a:gd name="connsiteX6" fmla="*/ 187611 w 203389"/>
                <a:gd name="connsiteY6" fmla="*/ 17122 h 303352"/>
                <a:gd name="connsiteX7" fmla="*/ 179307 w 203389"/>
                <a:gd name="connsiteY7" fmla="*/ 11882 h 303352"/>
                <a:gd name="connsiteX8" fmla="*/ 0 w 203389"/>
                <a:gd name="connsiteY8" fmla="*/ 59012 h 303352"/>
                <a:gd name="connsiteX9" fmla="*/ 139521 w 203389"/>
                <a:gd name="connsiteY9" fmla="*/ 303352 h 30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389" h="303352">
                  <a:moveTo>
                    <a:pt x="139521" y="303352"/>
                  </a:moveTo>
                  <a:cubicBezTo>
                    <a:pt x="156614" y="301185"/>
                    <a:pt x="172810" y="296214"/>
                    <a:pt x="187636" y="288911"/>
                  </a:cubicBezTo>
                  <a:lnTo>
                    <a:pt x="203389" y="277681"/>
                  </a:lnTo>
                  <a:lnTo>
                    <a:pt x="195212" y="274620"/>
                  </a:lnTo>
                  <a:cubicBezTo>
                    <a:pt x="135526" y="240160"/>
                    <a:pt x="106425" y="169907"/>
                    <a:pt x="124263" y="103334"/>
                  </a:cubicBezTo>
                  <a:cubicBezTo>
                    <a:pt x="133182" y="70048"/>
                    <a:pt x="152724" y="41832"/>
                    <a:pt x="178651" y="21938"/>
                  </a:cubicBezTo>
                  <a:lnTo>
                    <a:pt x="187611" y="17122"/>
                  </a:lnTo>
                  <a:lnTo>
                    <a:pt x="179307" y="11882"/>
                  </a:lnTo>
                  <a:cubicBezTo>
                    <a:pt x="115759" y="-14796"/>
                    <a:pt x="42216" y="4535"/>
                    <a:pt x="0" y="59012"/>
                  </a:cubicBezTo>
                  <a:lnTo>
                    <a:pt x="139521" y="303352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870263" y="5108588"/>
            <a:ext cx="1633172" cy="1523944"/>
            <a:chOff x="8172113" y="4257312"/>
            <a:chExt cx="1746290" cy="1578496"/>
          </a:xfrm>
        </p:grpSpPr>
        <p:sp>
          <p:nvSpPr>
            <p:cNvPr id="29" name="Oval 28"/>
            <p:cNvSpPr/>
            <p:nvPr/>
          </p:nvSpPr>
          <p:spPr>
            <a:xfrm>
              <a:off x="8172113" y="4257312"/>
              <a:ext cx="1746290" cy="1578496"/>
            </a:xfrm>
            <a:prstGeom prst="ellipse">
              <a:avLst/>
            </a:prstGeom>
            <a:pattFill prst="pct90">
              <a:fgClr>
                <a:srgbClr val="9A7DD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8407629" y="4982610"/>
              <a:ext cx="155202" cy="155202"/>
            </a:xfrm>
            <a:prstGeom prst="ellipse">
              <a:avLst/>
            </a:prstGeom>
            <a:solidFill>
              <a:srgbClr val="F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9261645" y="4982610"/>
              <a:ext cx="155202" cy="155202"/>
            </a:xfrm>
            <a:prstGeom prst="ellipse">
              <a:avLst/>
            </a:prstGeom>
            <a:solidFill>
              <a:srgbClr val="F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Block Arc 31"/>
            <p:cNvSpPr/>
            <p:nvPr/>
          </p:nvSpPr>
          <p:spPr>
            <a:xfrm rot="9944640">
              <a:off x="8778830" y="4941655"/>
              <a:ext cx="205858" cy="224967"/>
            </a:xfrm>
            <a:prstGeom prst="blockArc">
              <a:avLst>
                <a:gd name="adj1" fmla="val 10800000"/>
                <a:gd name="adj2" fmla="val 1428488"/>
                <a:gd name="adj3" fmla="val 12837"/>
              </a:avLst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8425157" y="4500065"/>
              <a:ext cx="866642" cy="385444"/>
              <a:chOff x="3132630" y="3429000"/>
              <a:chExt cx="866642" cy="385444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3132630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3613828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3163157" y="3473246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3644355" y="3459527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" name="Little Girl Beat">
            <a:hlinkClick r:id="" action="ppaction://media"/>
            <a:extLst>
              <a:ext uri="{FF2B5EF4-FFF2-40B4-BE49-F238E27FC236}">
                <a16:creationId xmlns:a16="http://schemas.microsoft.com/office/drawing/2014/main" id="{720B4F7A-E46C-4B16-AC22-4E21C384F2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5137" y="622408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77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indefinite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7.29167E-6 3.7037E-7 L -0.19636 0.07639 L -0.43659 -0.08681 L -0.26381 -0.31459 L -0.4862 -0.57685 L -0.23764 -0.85996 L 0.04804 -0.45533 L 0.12812 -0.88079 L 0.49817 -0.65023 L 0.44505 -0.18866 L 0.12643 0.10648 L 0.12643 0.10648 " pathEditMode="relative" ptsTypes="AAAAAAAAAAAA">
                                      <p:cBhvr>
                                        <p:cTn id="28" dur="1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repeatCount="indefinite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9011 0.02176 L -0.06146 0.48171 L -0.20977 0.19398 L -0.43724 0.10393 L -0.64115 0.49074 L -0.85938 0.06805 L -0.6918 -0.21945 L -0.6875 -0.4831 L -0.52995 -0.12662 L -0.40612 -0.4787 L -0.37917 0.0456 L -0.1862 -0.10116 L -0.14154 -0.48033 L 0.07682 -0.12963 " pathEditMode="relative" rAng="0" ptsTypes="AAAAAAAAAAAAAA">
                                      <p:cBhvr>
                                        <p:cTn id="30" dur="1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17" y="-180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568 0.03773 L -0.39323 -0.04445 L -0.54323 0.18912 L -0.62409 0.40324 L -0.32331 0.20555 L -0.40091 0.59652 L -0.18346 0.47523 L 0.01706 0.81088 L 0.19661 0.41689 L 0.04401 0.12314 " pathEditMode="relative" ptsTypes="AAAAAAAAAA">
                                      <p:cBhvr>
                                        <p:cTn id="32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67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408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1058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88794" y="148310"/>
            <a:ext cx="6703787" cy="1314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vi-VN" altLang="zh-CN" sz="3200" b="1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TRÒ CHƠI </a:t>
            </a:r>
            <a:endParaRPr lang="en-US" altLang="zh-CN" sz="3200" b="1" dirty="0">
              <a:solidFill>
                <a:srgbClr val="0000FF"/>
              </a:solidFill>
              <a:latin typeface="Ravie" panose="04040805050809020602" pitchFamily="82" charset="0"/>
              <a:ea typeface="Roboto" panose="02000000000000000000" pitchFamily="2" charset="0"/>
            </a:endParaRPr>
          </a:p>
          <a:p>
            <a:pPr lvl="0" algn="ctr">
              <a:lnSpc>
                <a:spcPct val="130000"/>
              </a:lnSpc>
              <a:defRPr/>
            </a:pPr>
            <a:r>
              <a:rPr lang="vi-VN" altLang="zh-CN" sz="32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</a:t>
            </a:r>
            <a:r>
              <a:rPr lang="en-US" altLang="zh-CN" sz="3200" b="1" dirty="0">
                <a:solidFill>
                  <a:srgbClr val="FF0000"/>
                </a:solidFill>
                <a:latin typeface="Ravie" panose="04040805050809020602" pitchFamily="82" charset="0"/>
                <a:ea typeface="Roboto" panose="02000000000000000000" pitchFamily="2" charset="0"/>
              </a:rPr>
              <a:t>TỚ TÊN LÀ GÌ?”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avie" panose="04040805050809020602" pitchFamily="82" charset="0"/>
              <a:ea typeface="Roboto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76979"/>
            <a:ext cx="1417791" cy="979395"/>
          </a:xfrm>
          <a:prstGeom prst="rect">
            <a:avLst/>
          </a:prstGeom>
        </p:spPr>
      </p:pic>
      <p:sp>
        <p:nvSpPr>
          <p:cNvPr id="4" name="AutoShape 4" descr="Hình ảnh Người Phụ Nữ Mặc Vest Cầm Tờ Giấy Trắng Trong Tay PNG , Áo Khoác  Lỏng, Sắp Xếp, Bệnh đa Xơ Cứng PNG trong suốt và Vector để tải xuố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3554989" y="1970789"/>
            <a:ext cx="4062340" cy="3748293"/>
            <a:chOff x="62181" y="3966785"/>
            <a:chExt cx="2508890" cy="2173105"/>
          </a:xfrm>
        </p:grpSpPr>
        <p:sp>
          <p:nvSpPr>
            <p:cNvPr id="23" name="Rectangle 22"/>
            <p:cNvSpPr/>
            <p:nvPr/>
          </p:nvSpPr>
          <p:spPr>
            <a:xfrm>
              <a:off x="62181" y="3966785"/>
              <a:ext cx="2508890" cy="2173105"/>
            </a:xfrm>
            <a:prstGeom prst="rect">
              <a:avLst/>
            </a:prstGeom>
            <a:solidFill>
              <a:srgbClr val="FD7A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847702" y="4581201"/>
              <a:ext cx="866642" cy="385444"/>
              <a:chOff x="3132630" y="3429000"/>
              <a:chExt cx="866642" cy="385444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3132630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3613828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3163157" y="3473246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3644355" y="3459527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Oval 25"/>
            <p:cNvSpPr/>
            <p:nvPr/>
          </p:nvSpPr>
          <p:spPr>
            <a:xfrm>
              <a:off x="770101" y="5037788"/>
              <a:ext cx="155202" cy="155202"/>
            </a:xfrm>
            <a:prstGeom prst="ellipse">
              <a:avLst/>
            </a:prstGeom>
            <a:solidFill>
              <a:srgbClr val="9B7E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1624117" y="5037788"/>
              <a:ext cx="155202" cy="155202"/>
            </a:xfrm>
            <a:prstGeom prst="ellipse">
              <a:avLst/>
            </a:prstGeom>
            <a:solidFill>
              <a:srgbClr val="9B7E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Block Arc 27"/>
            <p:cNvSpPr/>
            <p:nvPr/>
          </p:nvSpPr>
          <p:spPr>
            <a:xfrm rot="9944640">
              <a:off x="1169202" y="4995277"/>
              <a:ext cx="218097" cy="228078"/>
            </a:xfrm>
            <a:prstGeom prst="blockArc">
              <a:avLst>
                <a:gd name="adj1" fmla="val 10800000"/>
                <a:gd name="adj2" fmla="val 1428488"/>
                <a:gd name="adj3" fmla="val 12837"/>
              </a:avLst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895770" y="1780171"/>
            <a:ext cx="5226746" cy="3748293"/>
            <a:chOff x="4723933" y="4370078"/>
            <a:chExt cx="2729568" cy="1931519"/>
          </a:xfrm>
        </p:grpSpPr>
        <p:sp>
          <p:nvSpPr>
            <p:cNvPr id="34" name="Isosceles Triangle 33"/>
            <p:cNvSpPr/>
            <p:nvPr/>
          </p:nvSpPr>
          <p:spPr>
            <a:xfrm>
              <a:off x="4723933" y="4370078"/>
              <a:ext cx="2729568" cy="1931519"/>
            </a:xfrm>
            <a:prstGeom prst="triangle">
              <a:avLst/>
            </a:prstGeom>
            <a:solidFill>
              <a:srgbClr val="31BE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5782898" y="5321284"/>
              <a:ext cx="885349" cy="385444"/>
              <a:chOff x="3113923" y="3429000"/>
              <a:chExt cx="885349" cy="385444"/>
            </a:xfrm>
          </p:grpSpPr>
          <p:sp>
            <p:nvSpPr>
              <p:cNvPr id="40" name="Oval 39"/>
              <p:cNvSpPr/>
              <p:nvPr/>
            </p:nvSpPr>
            <p:spPr>
              <a:xfrm>
                <a:off x="3132630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3613828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3113923" y="3459527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3582900" y="3477572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Oval 35"/>
            <p:cNvSpPr/>
            <p:nvPr/>
          </p:nvSpPr>
          <p:spPr>
            <a:xfrm>
              <a:off x="5736630" y="5789639"/>
              <a:ext cx="155202" cy="155202"/>
            </a:xfrm>
            <a:prstGeom prst="ellipse">
              <a:avLst/>
            </a:prstGeom>
            <a:solidFill>
              <a:srgbClr val="FC4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6590646" y="5789639"/>
              <a:ext cx="155202" cy="155202"/>
            </a:xfrm>
            <a:prstGeom prst="ellipse">
              <a:avLst/>
            </a:prstGeom>
            <a:solidFill>
              <a:srgbClr val="FC4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Chord 37"/>
            <p:cNvSpPr/>
            <p:nvPr/>
          </p:nvSpPr>
          <p:spPr>
            <a:xfrm rot="16200000">
              <a:off x="6057363" y="5789009"/>
              <a:ext cx="304549" cy="304549"/>
            </a:xfrm>
            <a:prstGeom prst="chord">
              <a:avLst/>
            </a:prstGeom>
            <a:solidFill>
              <a:srgbClr val="FC4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 rot="2266387" flipV="1">
              <a:off x="6102719" y="5785808"/>
              <a:ext cx="203389" cy="303352"/>
            </a:xfrm>
            <a:custGeom>
              <a:avLst/>
              <a:gdLst>
                <a:gd name="connsiteX0" fmla="*/ 139521 w 203389"/>
                <a:gd name="connsiteY0" fmla="*/ 303352 h 303352"/>
                <a:gd name="connsiteX1" fmla="*/ 187636 w 203389"/>
                <a:gd name="connsiteY1" fmla="*/ 288911 h 303352"/>
                <a:gd name="connsiteX2" fmla="*/ 203389 w 203389"/>
                <a:gd name="connsiteY2" fmla="*/ 277681 h 303352"/>
                <a:gd name="connsiteX3" fmla="*/ 195212 w 203389"/>
                <a:gd name="connsiteY3" fmla="*/ 274620 h 303352"/>
                <a:gd name="connsiteX4" fmla="*/ 124263 w 203389"/>
                <a:gd name="connsiteY4" fmla="*/ 103334 h 303352"/>
                <a:gd name="connsiteX5" fmla="*/ 178651 w 203389"/>
                <a:gd name="connsiteY5" fmla="*/ 21938 h 303352"/>
                <a:gd name="connsiteX6" fmla="*/ 187611 w 203389"/>
                <a:gd name="connsiteY6" fmla="*/ 17122 h 303352"/>
                <a:gd name="connsiteX7" fmla="*/ 179307 w 203389"/>
                <a:gd name="connsiteY7" fmla="*/ 11882 h 303352"/>
                <a:gd name="connsiteX8" fmla="*/ 0 w 203389"/>
                <a:gd name="connsiteY8" fmla="*/ 59012 h 303352"/>
                <a:gd name="connsiteX9" fmla="*/ 139521 w 203389"/>
                <a:gd name="connsiteY9" fmla="*/ 303352 h 30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389" h="303352">
                  <a:moveTo>
                    <a:pt x="139521" y="303352"/>
                  </a:moveTo>
                  <a:cubicBezTo>
                    <a:pt x="156614" y="301185"/>
                    <a:pt x="172810" y="296214"/>
                    <a:pt x="187636" y="288911"/>
                  </a:cubicBezTo>
                  <a:lnTo>
                    <a:pt x="203389" y="277681"/>
                  </a:lnTo>
                  <a:lnTo>
                    <a:pt x="195212" y="274620"/>
                  </a:lnTo>
                  <a:cubicBezTo>
                    <a:pt x="135526" y="240160"/>
                    <a:pt x="106425" y="169907"/>
                    <a:pt x="124263" y="103334"/>
                  </a:cubicBezTo>
                  <a:cubicBezTo>
                    <a:pt x="133182" y="70048"/>
                    <a:pt x="152724" y="41832"/>
                    <a:pt x="178651" y="21938"/>
                  </a:cubicBezTo>
                  <a:lnTo>
                    <a:pt x="187611" y="17122"/>
                  </a:lnTo>
                  <a:lnTo>
                    <a:pt x="179307" y="11882"/>
                  </a:lnTo>
                  <a:cubicBezTo>
                    <a:pt x="115759" y="-14796"/>
                    <a:pt x="42216" y="4535"/>
                    <a:pt x="0" y="59012"/>
                  </a:cubicBezTo>
                  <a:lnTo>
                    <a:pt x="139521" y="303352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808015" y="2036533"/>
            <a:ext cx="3874210" cy="3935702"/>
            <a:chOff x="8172113" y="4257312"/>
            <a:chExt cx="1746290" cy="1578496"/>
          </a:xfrm>
        </p:grpSpPr>
        <p:sp>
          <p:nvSpPr>
            <p:cNvPr id="45" name="Oval 44"/>
            <p:cNvSpPr/>
            <p:nvPr/>
          </p:nvSpPr>
          <p:spPr>
            <a:xfrm>
              <a:off x="8172113" y="4257312"/>
              <a:ext cx="1746290" cy="1578496"/>
            </a:xfrm>
            <a:prstGeom prst="ellipse">
              <a:avLst/>
            </a:prstGeom>
            <a:pattFill prst="pct90">
              <a:fgClr>
                <a:srgbClr val="9A7DD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8407629" y="4982610"/>
              <a:ext cx="155202" cy="155202"/>
            </a:xfrm>
            <a:prstGeom prst="ellipse">
              <a:avLst/>
            </a:prstGeom>
            <a:solidFill>
              <a:srgbClr val="F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9261645" y="4982610"/>
              <a:ext cx="155202" cy="155202"/>
            </a:xfrm>
            <a:prstGeom prst="ellipse">
              <a:avLst/>
            </a:prstGeom>
            <a:solidFill>
              <a:srgbClr val="F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Block Arc 47"/>
            <p:cNvSpPr/>
            <p:nvPr/>
          </p:nvSpPr>
          <p:spPr>
            <a:xfrm rot="9944640">
              <a:off x="8778830" y="4941655"/>
              <a:ext cx="205858" cy="224967"/>
            </a:xfrm>
            <a:prstGeom prst="blockArc">
              <a:avLst>
                <a:gd name="adj1" fmla="val 10800000"/>
                <a:gd name="adj2" fmla="val 1428488"/>
                <a:gd name="adj3" fmla="val 12837"/>
              </a:avLst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8425157" y="4500065"/>
              <a:ext cx="866642" cy="385444"/>
              <a:chOff x="3132630" y="3429000"/>
              <a:chExt cx="866642" cy="385444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3132630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3613828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3163157" y="3473246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3644355" y="3459527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AFA6488-7777-40CE-A36E-F70419A04F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2217" y="1599314"/>
            <a:ext cx="3516943" cy="476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04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76979"/>
            <a:ext cx="1417791" cy="979395"/>
          </a:xfrm>
          <a:prstGeom prst="rect">
            <a:avLst/>
          </a:prstGeom>
        </p:spPr>
      </p:pic>
      <p:sp>
        <p:nvSpPr>
          <p:cNvPr id="4" name="AutoShape 4" descr="Hình ảnh Người Phụ Nữ Mặc Vest Cầm Tờ Giấy Trắng Trong Tay PNG , Áo Khoác  Lỏng, Sắp Xếp, Bệnh đa Xơ Cứng PNG trong suốt và Vector để tải xuố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74F61C-4566-4510-AEE4-21249BCA7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7868" y1="49462" x2="25074" y2="52210"/>
                        <a14:foregroundMark x1="67522" y1="49223" x2="71273" y2="45998"/>
                        <a14:foregroundMark x1="54195" y1="81720" x2="57651" y2="84946"/>
                        <a14:foregroundMark x1="37117" y1="82915" x2="34156" y2="86141"/>
                        <a14:foregroundMark x1="66436" y1="71326" x2="66140" y2="76105"/>
                        <a14:foregroundMark x1="75222" y1="75149" x2="76802" y2="81362"/>
                        <a14:foregroundMark x1="74432" y1="74313" x2="69694" y2="76105"/>
                        <a14:foregroundMark x1="69891" y1="77539" x2="70681" y2="80167"/>
                        <a14:foregroundMark x1="76012" y1="82318" x2="71767" y2="84110"/>
                        <a14:foregroundMark x1="66140" y1="80167" x2="68806" y2="84110"/>
                        <a14:foregroundMark x1="68806" y1="84110" x2="70681" y2="84349"/>
                        <a14:foregroundMark x1="65647" y1="76941" x2="67029" y2="81123"/>
                        <a14:foregroundMark x1="66140" y1="78136" x2="64857" y2="74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160" y="-241998"/>
            <a:ext cx="7695477" cy="69511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366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3032C9-4F95-4427-B550-8EFDA35E4D07}"/>
              </a:ext>
            </a:extLst>
          </p:cNvPr>
          <p:cNvSpPr txBox="1"/>
          <p:nvPr/>
        </p:nvSpPr>
        <p:spPr>
          <a:xfrm>
            <a:off x="895325" y="1019369"/>
            <a:ext cx="1129667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3500" b="1" dirty="0">
                <a:solidFill>
                  <a:srgbClr val="FF0000"/>
                </a:solidFill>
                <a:latin typeface="Ravie" panose="04040805050809020602" pitchFamily="82" charset="0"/>
                <a:ea typeface="Roboto" panose="02000000000000000000" pitchFamily="2" charset="0"/>
              </a:rPr>
              <a:t>1. </a:t>
            </a:r>
            <a:r>
              <a:rPr lang="vi-VN" altLang="zh-CN" sz="35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ĐỀ XUẤT Ý TƯỞNG VÀ CÁCH LÀM SẢN PHẨM</a:t>
            </a:r>
            <a:r>
              <a:rPr lang="en-US" altLang="zh-CN" sz="3500" b="1" dirty="0">
                <a:solidFill>
                  <a:srgbClr val="FF0000"/>
                </a:solidFill>
                <a:latin typeface="Ravie" panose="04040805050809020602" pitchFamily="82" charset="0"/>
                <a:ea typeface="Roboto" panose="02000000000000000000" pitchFamily="2" charset="0"/>
              </a:rPr>
              <a:t> </a:t>
            </a:r>
            <a:r>
              <a:rPr lang="vi-VN" altLang="zh-CN" sz="35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TRANG TRÍ LỚP </a:t>
            </a:r>
            <a:r>
              <a:rPr lang="en-US" altLang="zh-CN" sz="35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HỌC BẰNG CÁC HÌNH </a:t>
            </a:r>
            <a:r>
              <a:rPr lang="en-US" altLang="zh-CN" sz="3500" b="1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HÌNH</a:t>
            </a:r>
            <a:r>
              <a:rPr lang="en-US" altLang="zh-CN" sz="35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HỌC</a:t>
            </a:r>
            <a:endParaRPr kumimoji="0" lang="vi-VN" altLang="zh-CN" sz="3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31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112471" y="1492207"/>
            <a:ext cx="6443189" cy="4702111"/>
          </a:xfrm>
          <a:prstGeom prst="rect">
            <a:avLst/>
          </a:prstGeom>
          <a:solidFill>
            <a:srgbClr val="CADE7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50298F-436E-3C34-55F8-7C8982CABA69}"/>
              </a:ext>
            </a:extLst>
          </p:cNvPr>
          <p:cNvSpPr txBox="1"/>
          <p:nvPr/>
        </p:nvSpPr>
        <p:spPr>
          <a:xfrm>
            <a:off x="1515532" y="592442"/>
            <a:ext cx="5258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TIÊU CHÍ SẢN PHẨM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1060" y="1812624"/>
            <a:ext cx="3579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 </a:t>
            </a:r>
            <a:r>
              <a:rPr lang="vi-VN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Được tạo bởi</a:t>
            </a:r>
            <a:r>
              <a:rPr lang="en-US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94845" y="4352490"/>
            <a:ext cx="63456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 </a:t>
            </a:r>
            <a:r>
              <a:rPr lang="vi-VN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Trang trí đẹp, sáng tạo,</a:t>
            </a:r>
          </a:p>
          <a:p>
            <a:pPr lvl="0">
              <a:defRPr/>
            </a:pPr>
            <a:r>
              <a:rPr lang="vi-VN" altLang="zh-CN" sz="3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chắc chắn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6C58D8A0-2BEA-4AC0-B1A4-6032EC972C11}"/>
              </a:ext>
            </a:extLst>
          </p:cNvPr>
          <p:cNvSpPr/>
          <p:nvPr/>
        </p:nvSpPr>
        <p:spPr>
          <a:xfrm>
            <a:off x="4294632" y="2543529"/>
            <a:ext cx="1315608" cy="923678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C69F98-8B6F-4244-8037-C86E830B6813}"/>
              </a:ext>
            </a:extLst>
          </p:cNvPr>
          <p:cNvSpPr/>
          <p:nvPr/>
        </p:nvSpPr>
        <p:spPr>
          <a:xfrm>
            <a:off x="1515532" y="2685966"/>
            <a:ext cx="850823" cy="80515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EB8A48B-EF6A-438E-88C0-FAEF433357EE}"/>
              </a:ext>
            </a:extLst>
          </p:cNvPr>
          <p:cNvSpPr/>
          <p:nvPr/>
        </p:nvSpPr>
        <p:spPr>
          <a:xfrm>
            <a:off x="2923653" y="2578458"/>
            <a:ext cx="951777" cy="88874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11F0ADE-1885-447A-A0EA-E8EB680E78C1}"/>
              </a:ext>
            </a:extLst>
          </p:cNvPr>
          <p:cNvSpPr/>
          <p:nvPr/>
        </p:nvSpPr>
        <p:spPr>
          <a:xfrm>
            <a:off x="6029442" y="2685966"/>
            <a:ext cx="1182387" cy="73308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9BA47F-699B-4E65-B68D-5D38D6EA52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80" t="14114" r="17743" b="7760"/>
          <a:stretch/>
        </p:blipFill>
        <p:spPr>
          <a:xfrm>
            <a:off x="7449400" y="1492207"/>
            <a:ext cx="4782356" cy="470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1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" grpId="0"/>
      <p:bldP spid="14" grpId="0"/>
      <p:bldP spid="16" grpId="0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C42CD5-FD08-463C-982C-7503C52F39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9" t="45831" r="6370" b="10234"/>
          <a:stretch/>
        </p:blipFill>
        <p:spPr>
          <a:xfrm>
            <a:off x="254111" y="112643"/>
            <a:ext cx="5983876" cy="3316357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DC5EFF-DA57-418D-8FCB-04D9A1468F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73" b="89968" l="9956" r="91704">
                        <a14:foregroundMark x1="32965" y1="43471" x2="34624" y2="44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61" t="34029" r="5087" b="15308"/>
          <a:stretch/>
        </p:blipFill>
        <p:spPr>
          <a:xfrm flipH="1">
            <a:off x="1382689" y="3650256"/>
            <a:ext cx="3242318" cy="2868593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C566B1-61E6-4FDB-98B4-2ECD6607CF8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11250" r="10526" b="2556"/>
          <a:stretch/>
        </p:blipFill>
        <p:spPr>
          <a:xfrm>
            <a:off x="6493565" y="2107272"/>
            <a:ext cx="5327376" cy="38148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703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D9BA47-55EC-496A-94AB-1FCBB2FE7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670" y="1302315"/>
            <a:ext cx="5925095" cy="46660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F3870D-1144-406A-B408-75F7DA415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5512" y="2395786"/>
            <a:ext cx="5642705" cy="35725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6D51BF-BB72-4A94-A5C8-CF797F830D96}"/>
              </a:ext>
            </a:extLst>
          </p:cNvPr>
          <p:cNvSpPr txBox="1"/>
          <p:nvPr/>
        </p:nvSpPr>
        <p:spPr>
          <a:xfrm>
            <a:off x="2193234" y="269846"/>
            <a:ext cx="7991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3600" b="1" dirty="0">
                <a:solidFill>
                  <a:srgbClr val="3333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Ý TƯỞNG VÀ </a:t>
            </a:r>
            <a:r>
              <a:rPr lang="vi-VN" altLang="zh-CN" sz="3600" b="1" dirty="0">
                <a:solidFill>
                  <a:srgbClr val="3333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CÁCH LÀM SẢN PHẨM</a:t>
            </a:r>
            <a:endParaRPr kumimoji="0" lang="vi-VN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476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OI DONG">
            <a:hlinkClick r:id="" action="ppaction://media"/>
            <a:extLst>
              <a:ext uri="{FF2B5EF4-FFF2-40B4-BE49-F238E27FC236}">
                <a16:creationId xmlns:a16="http://schemas.microsoft.com/office/drawing/2014/main" id="{8A09094D-5848-45E2-AD41-A958E6ABE6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54" y="1"/>
            <a:ext cx="12192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99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653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DBB23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5136</TotalTime>
  <Words>830</Words>
  <Application>Microsoft Office PowerPoint</Application>
  <PresentationFormat>Widescreen</PresentationFormat>
  <Paragraphs>84</Paragraphs>
  <Slides>21</Slides>
  <Notes>19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Calibri</vt:lpstr>
      <vt:lpstr>Arial</vt:lpstr>
      <vt:lpstr>Times New Roman</vt:lpstr>
      <vt:lpstr>Ravie</vt:lpstr>
      <vt:lpstr>Roboto Black</vt:lpstr>
      <vt:lpstr>Roboto</vt:lpstr>
      <vt:lpstr>Calibri Light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412</cp:revision>
  <dcterms:created xsi:type="dcterms:W3CDTF">2023-04-01T23:44:56Z</dcterms:created>
  <dcterms:modified xsi:type="dcterms:W3CDTF">2023-10-30T00:52:58Z</dcterms:modified>
</cp:coreProperties>
</file>