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9"/>
  </p:notesMasterIdLst>
  <p:sldIdLst>
    <p:sldId id="270" r:id="rId6"/>
    <p:sldId id="291" r:id="rId7"/>
    <p:sldId id="1496" r:id="rId8"/>
    <p:sldId id="1497" r:id="rId9"/>
    <p:sldId id="1498" r:id="rId10"/>
    <p:sldId id="1499" r:id="rId11"/>
    <p:sldId id="1500" r:id="rId12"/>
    <p:sldId id="310" r:id="rId13"/>
    <p:sldId id="1501" r:id="rId14"/>
    <p:sldId id="1502" r:id="rId15"/>
    <p:sldId id="312" r:id="rId16"/>
    <p:sldId id="290" r:id="rId17"/>
    <p:sldId id="313" r:id="rId18"/>
    <p:sldId id="314" r:id="rId19"/>
    <p:sldId id="1503" r:id="rId20"/>
    <p:sldId id="1504" r:id="rId21"/>
    <p:sldId id="317" r:id="rId22"/>
    <p:sldId id="318" r:id="rId23"/>
    <p:sldId id="319" r:id="rId24"/>
    <p:sldId id="320" r:id="rId25"/>
    <p:sldId id="321" r:id="rId26"/>
    <p:sldId id="301" r:id="rId27"/>
    <p:sldId id="2690" r:id="rId28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FDBF68-F79F-47AC-8855-EF14A2E80A12}">
          <p14:sldIdLst>
            <p14:sldId id="270"/>
            <p14:sldId id="291"/>
            <p14:sldId id="1496"/>
            <p14:sldId id="1497"/>
            <p14:sldId id="1498"/>
            <p14:sldId id="1499"/>
            <p14:sldId id="1500"/>
            <p14:sldId id="310"/>
            <p14:sldId id="1501"/>
            <p14:sldId id="1502"/>
            <p14:sldId id="312"/>
            <p14:sldId id="290"/>
            <p14:sldId id="313"/>
            <p14:sldId id="314"/>
            <p14:sldId id="1503"/>
            <p14:sldId id="1504"/>
          </p14:sldIdLst>
        </p14:section>
        <p14:section name="Untitled Section" id="{D57258EA-FEF7-4B32-A45A-656DA101D383}">
          <p14:sldIdLst>
            <p14:sldId id="317"/>
            <p14:sldId id="318"/>
            <p14:sldId id="319"/>
            <p14:sldId id="320"/>
            <p14:sldId id="321"/>
            <p14:sldId id="301"/>
            <p14:sldId id="2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Microsof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FE22"/>
    <a:srgbClr val="EBCCBF"/>
    <a:srgbClr val="EBB621"/>
    <a:srgbClr val="7AAA1A"/>
    <a:srgbClr val="F4B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97336" autoAdjust="0"/>
  </p:normalViewPr>
  <p:slideViewPr>
    <p:cSldViewPr>
      <p:cViewPr varScale="1">
        <p:scale>
          <a:sx n="69" d="100"/>
          <a:sy n="69" d="100"/>
        </p:scale>
        <p:origin x="51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D53D6-F9AE-4A7A-8B4A-399D226E2AEB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254D0-D385-4390-9C21-B76E3A32A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63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062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55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710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81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463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14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985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342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107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521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DB70A-EDCD-4BF3-9A28-FF66F625ED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2号-阿开漫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2号-阿开漫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90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254D0-D385-4390-9C21-B76E3A32ADC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9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03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96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20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88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8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29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58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0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73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52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98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31507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4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8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47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3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8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5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0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84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97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4C7D8-E59D-4AD0-88BD-0DE279798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BD456E4-C5A1-4446-9F28-B2ABA47CE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71E84B-DCC5-479C-B7CD-4269B31A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05E5B4-A90B-4162-A9DA-278E7A0B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6FB36-540A-4D93-A579-DD1FA844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29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1D6DB-B48C-41AF-9EA0-1E598B0E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4FB70-B608-4CB1-8659-153E0B618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018095-DEAB-4C3D-B38C-F6B28E11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ACB7B2-1E20-4060-9AC8-8B101B20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CD810E-108E-422C-AA43-06CD870C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84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BFA3B1-C7C0-4201-9923-2B3BE125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0D525B-B321-46DA-99DB-0FAF2DA77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FDFAD-CE43-4E00-881C-2F19B73C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0C5CE9-8CC3-47B8-A47D-4B23E5BD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3E3D81-B975-4CC7-9C94-A2D1341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75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C19AB-6FE5-47F2-AFCD-400E3AE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96CBC-67AC-412A-9927-B93ACE2CD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DF03FA-96FC-4C12-A32F-F049A478F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F2DFD9-9410-4027-81B2-E2216FDC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9E7092-2070-4160-82FE-9F7E0CB1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C2229D-E284-47AB-B592-E64ACE3C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97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70141E-E57A-46FF-802C-CFCF0DD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EE1394-C1A7-4E18-8DA4-2671B40D8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D73A5B-E846-4193-BA8D-71AFE189B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EAD0191-4329-4F0C-8199-00B61A6B0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4C19F1-8A7F-4511-853D-2C68396D3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B38879-CDDE-460C-92B1-1701ACCE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0BB2402-4D0A-4A09-9500-2D11ECD3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3B04A97-AB7D-4767-88BD-4F9F1A59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0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F65EC-5BB7-4E69-A94E-D8D359A4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A2DF3A-1366-4A70-8E6B-E621A1095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8C1C0E-E9D9-40F1-AE5C-6DCF2051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5D2EB2-8368-465C-AF19-79DE3A33A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6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F7A4D2-5EEF-4C6F-A220-8446E7CF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A5FE026-004D-4AB0-BEAE-9CE433F2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0D8451-726C-49FD-9BDD-35C824A6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B40866-E60E-41A5-8EE4-05343952C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94CF5F-A81D-4049-9F06-0591C149D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FC853D-467A-47A3-A887-E562C548C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61D2B1-4BCC-4FCC-AAD0-C611D9FE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65F8E4-C432-4AD5-AA85-FE014242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E67D27-7907-4A04-AC01-F6EE3EDB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6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CFF5D5-D3EE-44CF-8A37-4F1EDDAF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B31554-FD50-4E35-BF07-FD5D51CE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188E01-ECD8-404C-BC9C-F41BFF49E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8239B8-61C2-40D0-8834-643832C7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8A9BD3-45FE-4F10-B7A7-90A1E25D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5C2842-BF70-4A12-BC18-86D5E082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95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1187C-AE60-4996-81DC-C7E25A05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EE01A5-8FE4-405B-A5E6-DA8EC0068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B16795-8776-415B-B3A6-67AFCBA6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469777-E33C-4FEB-895B-C0F2487B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CCB0CA-BD01-4E4E-85A0-E9BF46FB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44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F4D32A-C49E-4263-91B9-320176F30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38467F-EE46-4E58-BAC2-B29DF0D52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3E2255-0E1B-43FA-8807-065C43DC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6C5-9E25-4AA0-932E-9A15EDE19516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92251-66CF-4458-9062-1B4C492F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EE374F-76E2-46FD-8A5F-4F29D56B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EAD6-95AE-4900-910D-3A821990C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56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9B26-7758-4815-A233-B3EE2870D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9954E-DAEF-44BB-86D4-157843DF9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E6627-21CD-4AF1-B090-08DCE9D539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A8405-6288-45E3-9BBD-FBB6EE9C4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0778C-2A7E-489A-9B85-5FE1671A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150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30619-FFEC-4691-80AA-7CD21D60D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B4C91-86BE-44A9-9A0F-00077666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71EA0-8A6B-4FE0-B844-AF1DE230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D9760-0944-404D-853C-5AF176F2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515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A9354-1AC7-4BE6-89C5-817E7694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839A4-8DEF-4829-BCE3-8C258A6B1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150C0-C9DF-454B-8EDD-64A37A67E4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8E029-B683-49A1-8184-8931DD9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556BD-C4CC-43D2-A4FF-6B694276E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324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9EBD-3AC1-437F-8630-577A407B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598CC-A081-4E94-B2F7-FCEC6EB1B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06020-3C14-4F5A-ABCF-1AD38436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9BC77-84E9-4EF4-8EBF-D390126CD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C2EE4-1032-4F40-ADFD-7379D518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54F46-ED77-4F99-AEB3-25941E484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265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3C878-2638-4E1B-975C-2C5C389D8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A4D35-EC45-4F5B-836F-B7AA09C43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DA346-EAA8-44DD-B46A-438195010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1BA3A-B7AB-4BA4-9012-50F23100B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7C41E-B25F-4D5C-94F6-040E4BE21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E2FC7A-A800-4769-BDCB-2168DE9431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3CA90A-764A-4D96-A809-C6574224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F4925F-C752-4A25-B7B2-6AA15CD2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488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9E9C-C9F8-44F9-BDB2-99A0456B4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E97AD0-391D-47B2-9003-A790DE8B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FCB4CE-EEB0-49FB-8F29-97B6D6709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8F8C8-7C0F-42F6-AEFA-4C0206ED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294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FFEA9-2932-49CD-B40A-D024AE9BE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721C2-773E-4363-B40D-257C99D89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D6D11-B374-4CC7-9E85-2E785753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893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D6DD-3CA4-4AEF-B5D1-EC5542F1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0531F-945A-4E24-A192-FB1D03D05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51EC1-F31E-4075-9C2A-900F0D1C2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215E3-040B-4B9E-822B-EDD368D9BB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473FE-34EA-4D10-8064-43E1D11D9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DC996-05A9-43A4-9B69-DB901B10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752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3C566-5B16-4DF7-B538-7F189EDF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990B4-3298-43B7-B5B1-43247FD002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5563E-CD1B-4485-8DAB-8D0D9D2B6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C29B2-8E5D-4188-817A-CDB6814B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F37EE-8C9E-4A12-A3A6-4FB41A9BA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BCFE40-E967-412D-968D-4D81A573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32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22992-B4AF-4D47-A361-C5FFCD7D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A3B53E-5CD1-46E9-92A8-C95E63B2A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F0401-62DB-494F-9040-D1F49759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14D2-5946-478B-88BB-99706525D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0F842-9C07-4BA8-A9FB-8D61608AA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371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50A85E-CA65-451E-AB69-3F5C016345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3F587-2799-4FE0-AEFC-FDDE73D6D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0EDCC-C07A-4A50-BDF6-93F5FB3B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1659" y="1265366"/>
            <a:ext cx="607541" cy="365125"/>
          </a:xfrm>
          <a:prstGeom prst="rect">
            <a:avLst/>
          </a:prstGeom>
        </p:spPr>
        <p:txBody>
          <a:bodyPr/>
          <a:lstStyle/>
          <a:p>
            <a:fld id="{955F3F40-47BC-4153-9F8B-7675EC1CDA3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79CA1-407C-4234-B19D-2FD7E1697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FA319-02B3-4E9F-890C-D4E2116C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7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6D32-79A9-4E6E-9133-69F462CF5197}" type="datetimeFigureOut">
              <a:rPr lang="vi-VN" smtClean="0"/>
              <a:pPr/>
              <a:t>28/09/2023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57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1BEFF-E045-4AAA-871D-40D2AC4499C0}" type="datetimeFigureOut">
              <a:rPr lang="zh-CN" altLang="en-US" smtClean="0"/>
              <a:t>2023/9/28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C5047-983C-4D07-B211-D2E1A201E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67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2E7B89B-9A3F-4DD2-85AB-FE1B8D4B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41BDCA-78D4-4C6F-84D0-8C14A5330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D16C55-6B68-411C-B155-D5945764C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fld id="{39A3C6C5-9E25-4AA0-932E-9A15EDE19516}" type="datetimeFigureOut">
              <a:rPr lang="zh-CN" altLang="en-US" smtClean="0"/>
              <a:pPr/>
              <a:t>2023/9/28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7C3DA0-FC72-45F2-A13A-57F1D2D79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867D0C-2DF0-454C-BA3F-A563BA3B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2号-阿开漫画体" panose="00000500000000000000" pitchFamily="2" charset="-122"/>
                <a:ea typeface="字魂52号-阿开漫画体" panose="00000500000000000000" pitchFamily="2" charset="-122"/>
              </a:defRPr>
            </a:lvl1pPr>
          </a:lstStyle>
          <a:p>
            <a:fld id="{4888EAD6-95AE-4900-910D-3A821990CDF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585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:dissolve/>
      </p:transition>
    </mc:Choice>
    <mc:Fallback xmlns:a16="http://schemas.microsoft.com/office/drawing/2014/main" xmlns="">
      <p:transition spd="slow" advClick="0" advTm="1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2号-阿开漫画体" panose="00000500000000000000" pitchFamily="2" charset="-122"/>
          <a:ea typeface="字魂52号-阿开漫画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05C11-84B2-450D-91E9-E7530B3E9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B4C66-2FA1-424E-9052-AD3139FE4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077DB-D0FF-41E9-9E98-E76481E47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2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4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2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94678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8552" y="6051373"/>
            <a:ext cx="1309993" cy="17193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07327" y="5681436"/>
            <a:ext cx="1492462" cy="19449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5360" y="6253665"/>
            <a:ext cx="871061" cy="13610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0141" y="4475485"/>
            <a:ext cx="2605059" cy="201957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E5ED248-34DC-417F-9836-E71AC26148CF}"/>
              </a:ext>
            </a:extLst>
          </p:cNvPr>
          <p:cNvSpPr txBox="1"/>
          <p:nvPr/>
        </p:nvSpPr>
        <p:spPr>
          <a:xfrm>
            <a:off x="4908250" y="4151019"/>
            <a:ext cx="6944992" cy="585919"/>
          </a:xfrm>
          <a:prstGeom prst="rect">
            <a:avLst/>
          </a:prstGeom>
          <a:noFill/>
        </p:spPr>
        <p:txBody>
          <a:bodyPr wrap="square" lIns="92486" tIns="46286" rIns="92486" bIns="46286" rtlCol="0">
            <a:spAutoFit/>
          </a:bodyPr>
          <a:lstStyle/>
          <a:p>
            <a:pPr marL="0" marR="0" lvl="0" indent="0" algn="l" defTabSz="9670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rPr>
              <a:t>Giáo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rPr>
              <a:t>viên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rPr>
              <a:t>: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rPr>
              <a:t>PHÙ THỊ HUYỀN ANH</a:t>
            </a:r>
            <a:endParaRPr kumimoji="0" lang="en-US" sz="3200" b="1" i="0" u="none" strike="noStrike" kern="1200" cap="none" spc="0" normalizeH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B65F75-2D15-40FA-90BB-B98FF031B748}"/>
              </a:ext>
            </a:extLst>
          </p:cNvPr>
          <p:cNvSpPr txBox="1"/>
          <p:nvPr/>
        </p:nvSpPr>
        <p:spPr>
          <a:xfrm>
            <a:off x="1721570" y="270851"/>
            <a:ext cx="833426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iCiel Cadena" pitchFamily="2" charset="-93"/>
                <a:ea typeface="+mn-ea"/>
                <a:cs typeface="+mn-cs"/>
              </a:rPr>
              <a:t>CHỦ ĐỀ </a:t>
            </a:r>
            <a:r>
              <a:rPr kumimoji="0" lang="en-US" sz="6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THẾ GIỚI MĨ THUẬT </a:t>
            </a:r>
            <a:endParaRPr kumimoji="0" lang="vi-VN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640C96-7041-4091-A981-73E20C745FF7}"/>
              </a:ext>
            </a:extLst>
          </p:cNvPr>
          <p:cNvSpPr/>
          <p:nvPr/>
        </p:nvSpPr>
        <p:spPr>
          <a:xfrm>
            <a:off x="1633399" y="2372831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( </a:t>
            </a:r>
            <a:r>
              <a:rPr lang="en-US" sz="6000" b="1" dirty="0" err="1" smtClean="0">
                <a:solidFill>
                  <a:srgbClr val="FF0000"/>
                </a:solidFill>
              </a:rPr>
              <a:t>Tiết</a:t>
            </a:r>
            <a:r>
              <a:rPr lang="en-US" sz="6000" b="1" dirty="0" smtClean="0">
                <a:solidFill>
                  <a:srgbClr val="FF0000"/>
                </a:solidFill>
              </a:rPr>
              <a:t>  </a:t>
            </a:r>
            <a:r>
              <a:rPr lang="en-US" sz="6000" b="1" dirty="0">
                <a:solidFill>
                  <a:srgbClr val="FF0000"/>
                </a:solidFill>
              </a:rPr>
              <a:t>2 )  :  CHẤM </a:t>
            </a:r>
            <a:r>
              <a:rPr lang="en-US" sz="4400" i="1" cap="all" dirty="0">
                <a:ln w="9000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prstClr val="black">
                      <a:lumMod val="85000"/>
                      <a:lumOff val="15000"/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Ciel Pony" pitchFamily="2" charset="-93"/>
                <a:cs typeface="Times New Roman" pitchFamily="18" charset="0"/>
              </a:rPr>
              <a:t> </a:t>
            </a:r>
            <a:endParaRPr lang="vi-VN" sz="4400" i="1" cap="all" dirty="0">
              <a:ln w="9000" cmpd="sng">
                <a:solidFill>
                  <a:prstClr val="black">
                    <a:lumMod val="95000"/>
                    <a:lumOff val="5000"/>
                  </a:prst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prstClr val="black">
                    <a:lumMod val="85000"/>
                    <a:lumOff val="15000"/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iCiel Pony" pitchFamily="2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6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8475" y="5570767"/>
            <a:ext cx="12818077" cy="1141533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9941" y="5316711"/>
            <a:ext cx="12173527" cy="1489373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74" y="6189784"/>
            <a:ext cx="12206689" cy="66821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8" y="3515151"/>
            <a:ext cx="3491233" cy="3120403"/>
          </a:xfrm>
          <a:prstGeom prst="rect">
            <a:avLst/>
          </a:prstGeom>
        </p:spPr>
      </p:pic>
      <p:sp>
        <p:nvSpPr>
          <p:cNvPr id="39" name="任意多边形 38"/>
          <p:cNvSpPr/>
          <p:nvPr/>
        </p:nvSpPr>
        <p:spPr>
          <a:xfrm>
            <a:off x="5842736" y="6046872"/>
            <a:ext cx="637921" cy="639800"/>
          </a:xfrm>
          <a:custGeom>
            <a:avLst/>
            <a:gdLst>
              <a:gd name="connsiteX0" fmla="*/ 80886 w 717390"/>
              <a:gd name="connsiteY0" fmla="*/ 89167 h 719503"/>
              <a:gd name="connsiteX1" fmla="*/ 414519 w 717390"/>
              <a:gd name="connsiteY1" fmla="*/ 2670 h 719503"/>
              <a:gd name="connsiteX2" fmla="*/ 674011 w 717390"/>
              <a:gd name="connsiteY2" fmla="*/ 138594 h 719503"/>
              <a:gd name="connsiteX3" fmla="*/ 686367 w 717390"/>
              <a:gd name="connsiteY3" fmla="*/ 509297 h 719503"/>
              <a:gd name="connsiteX4" fmla="*/ 365092 w 717390"/>
              <a:gd name="connsiteY4" fmla="*/ 719362 h 719503"/>
              <a:gd name="connsiteX5" fmla="*/ 19103 w 717390"/>
              <a:gd name="connsiteY5" fmla="*/ 534011 h 719503"/>
              <a:gd name="connsiteX6" fmla="*/ 80886 w 717390"/>
              <a:gd name="connsiteY6" fmla="*/ 89167 h 71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390" h="719503">
                <a:moveTo>
                  <a:pt x="80886" y="89167"/>
                </a:moveTo>
                <a:cubicBezTo>
                  <a:pt x="146789" y="610"/>
                  <a:pt x="315665" y="-5568"/>
                  <a:pt x="414519" y="2670"/>
                </a:cubicBezTo>
                <a:cubicBezTo>
                  <a:pt x="513373" y="10908"/>
                  <a:pt x="628703" y="54156"/>
                  <a:pt x="674011" y="138594"/>
                </a:cubicBezTo>
                <a:cubicBezTo>
                  <a:pt x="719319" y="223032"/>
                  <a:pt x="737853" y="412502"/>
                  <a:pt x="686367" y="509297"/>
                </a:cubicBezTo>
                <a:cubicBezTo>
                  <a:pt x="634881" y="606092"/>
                  <a:pt x="476303" y="715243"/>
                  <a:pt x="365092" y="719362"/>
                </a:cubicBezTo>
                <a:cubicBezTo>
                  <a:pt x="253881" y="723481"/>
                  <a:pt x="64411" y="636984"/>
                  <a:pt x="19103" y="534011"/>
                </a:cubicBezTo>
                <a:cubicBezTo>
                  <a:pt x="-26205" y="431038"/>
                  <a:pt x="14983" y="177724"/>
                  <a:pt x="80886" y="89167"/>
                </a:cubicBezTo>
                <a:close/>
              </a:path>
            </a:pathLst>
          </a:custGeom>
          <a:solidFill>
            <a:srgbClr val="0B5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" y="0"/>
            <a:ext cx="1181659" cy="1181659"/>
          </a:xfrm>
          <a:prstGeom prst="rect">
            <a:avLst/>
          </a:prstGeom>
        </p:spPr>
      </p:pic>
      <p:pic>
        <p:nvPicPr>
          <p:cNvPr id="30" name="图片 3">
            <a:extLst>
              <a:ext uri="{FF2B5EF4-FFF2-40B4-BE49-F238E27FC236}">
                <a16:creationId xmlns:a16="http://schemas.microsoft.com/office/drawing/2014/main" id="{7B97E2E1-0CEF-4D14-9902-89EE3FFC76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632" y="4316110"/>
            <a:ext cx="7155460" cy="2255259"/>
          </a:xfrm>
          <a:prstGeom prst="rect">
            <a:avLst/>
          </a:prstGeom>
        </p:spPr>
      </p:pic>
      <p:pic>
        <p:nvPicPr>
          <p:cNvPr id="32" name="图片 5">
            <a:extLst>
              <a:ext uri="{FF2B5EF4-FFF2-40B4-BE49-F238E27FC236}">
                <a16:creationId xmlns:a16="http://schemas.microsoft.com/office/drawing/2014/main" id="{3BE434A9-7EEA-4D9B-8A65-787DAFCAB4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31041"/>
            <a:ext cx="2279804" cy="2279804"/>
          </a:xfrm>
          <a:prstGeom prst="rect">
            <a:avLst/>
          </a:prstGeom>
        </p:spPr>
      </p:pic>
      <p:pic>
        <p:nvPicPr>
          <p:cNvPr id="35" name="图片 11">
            <a:extLst>
              <a:ext uri="{FF2B5EF4-FFF2-40B4-BE49-F238E27FC236}">
                <a16:creationId xmlns:a16="http://schemas.microsoft.com/office/drawing/2014/main" id="{39BEEA90-B68F-4BFA-97E4-8378848D7D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8092" y="350869"/>
            <a:ext cx="2263968" cy="22639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40616A-76F0-49CA-9A8E-985CD213FB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496" y="1817863"/>
            <a:ext cx="8716322" cy="218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8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384B840B-FE9D-4FDB-A392-5FD6E1DE7D72}"/>
              </a:ext>
            </a:extLst>
          </p:cNvPr>
          <p:cNvSpPr txBox="1"/>
          <p:nvPr/>
        </p:nvSpPr>
        <p:spPr>
          <a:xfrm>
            <a:off x="1050973" y="420174"/>
            <a:ext cx="4968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6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36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600" dirty="0" err="1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36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endParaRPr lang="en-US" sz="3600" dirty="0">
              <a:solidFill>
                <a:srgbClr val="FF0000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 GÌ ?</a:t>
            </a:r>
            <a:endParaRPr lang="en-US" sz="3600" dirty="0">
              <a:solidFill>
                <a:srgbClr val="FF0000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3600" dirty="0">
              <a:solidFill>
                <a:srgbClr val="FF0000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A53933C-060A-4F09-9A7D-2A63EACB3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263" y="-608266"/>
            <a:ext cx="2448566" cy="244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C920DA61-8FEB-421A-AE2D-CA3FAB570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036" y="179631"/>
            <a:ext cx="192087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5010559-6F82-485C-821B-4A73ED693E68}"/>
              </a:ext>
            </a:extLst>
          </p:cNvPr>
          <p:cNvSpPr/>
          <p:nvPr/>
        </p:nvSpPr>
        <p:spPr>
          <a:xfrm>
            <a:off x="1447800" y="1989834"/>
            <a:ext cx="2971800" cy="1815882"/>
          </a:xfrm>
          <a:prstGeom prst="rect">
            <a:avLst/>
          </a:prstGeom>
          <a:solidFill>
            <a:srgbClr val="8064A2">
              <a:lumMod val="60000"/>
              <a:lumOff val="40000"/>
            </a:srgbClr>
          </a:solidFill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Con gì ăn cỏ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Đầu có 2 sừng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Lỗ mũi buộc thừng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</a:rPr>
              <a:t>Kéo cày rất giỏi </a:t>
            </a:r>
          </a:p>
        </p:txBody>
      </p:sp>
      <p:pic>
        <p:nvPicPr>
          <p:cNvPr id="31" name="Picture 2" descr="E:\GIAO AN\SGV lop 2\chan trời sang tạo lớp 1\hình ảnh minh họa\thuyet-minh-ve-con-trau.jpg">
            <a:extLst>
              <a:ext uri="{FF2B5EF4-FFF2-40B4-BE49-F238E27FC236}">
                <a16:creationId xmlns:a16="http://schemas.microsoft.com/office/drawing/2014/main" id="{BCA85600-3C0F-4FDA-878C-04207C64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237" y="2744534"/>
            <a:ext cx="521985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E:\GIAO AN\SGV lop 2\chan trời sang tạo lớp 1\hình ảnh minh họa\free-vector-000557-phim-hoat-hinh-de-thuong-trau.png">
            <a:extLst>
              <a:ext uri="{FF2B5EF4-FFF2-40B4-BE49-F238E27FC236}">
                <a16:creationId xmlns:a16="http://schemas.microsoft.com/office/drawing/2014/main" id="{B67C7481-BA9E-4D52-8CB4-FD83F6087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743" y="3812786"/>
            <a:ext cx="2741749" cy="274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55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5E38F10-7BE2-4199-BED1-D4E3F892D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72" y="-457200"/>
            <a:ext cx="2448566" cy="244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2BDA2EA-46B5-44EB-BDEF-F6317C6AB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345" y="330697"/>
            <a:ext cx="192087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FAF738-4EF2-4A92-85B9-5E0B19CE92DB}"/>
              </a:ext>
            </a:extLst>
          </p:cNvPr>
          <p:cNvSpPr/>
          <p:nvPr/>
        </p:nvSpPr>
        <p:spPr>
          <a:xfrm>
            <a:off x="1143000" y="1759060"/>
            <a:ext cx="3886200" cy="1815882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Con gì đuôi ngắn tai dài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Mắt hồng lông mượt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Có tài chạy nhanh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Là con gì? </a:t>
            </a:r>
          </a:p>
        </p:txBody>
      </p:sp>
      <p:pic>
        <p:nvPicPr>
          <p:cNvPr id="5" name="Picture 2" descr="E:\GIAO AN\SGV lop 2\chan trời sang tạo lớp 1\hình ảnh minh họa\con-tho-trang-co-mat-do-1024x910.jpg">
            <a:extLst>
              <a:ext uri="{FF2B5EF4-FFF2-40B4-BE49-F238E27FC236}">
                <a16:creationId xmlns:a16="http://schemas.microsoft.com/office/drawing/2014/main" id="{01C9E229-DF24-4E1C-A06D-56776BC13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331" y="2667001"/>
            <a:ext cx="4409107" cy="391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GIAO AN\SGV lop 2\chan trời sang tạo lớp 1\hình ảnh minh họa\tải xuống.png">
            <a:extLst>
              <a:ext uri="{FF2B5EF4-FFF2-40B4-BE49-F238E27FC236}">
                <a16:creationId xmlns:a16="http://schemas.microsoft.com/office/drawing/2014/main" id="{91858846-2200-4FD5-AEF1-DCDA953A0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8601"/>
            <a:ext cx="1887302" cy="230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15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3690DA1-B283-4831-998A-0CBAB7D5C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72" y="-457200"/>
            <a:ext cx="2448566" cy="244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4B25700-80E9-4576-8513-56527B4DC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345" y="330697"/>
            <a:ext cx="192087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E:\GIAO AN\SGV lop 2\chan trời sang tạo lớp 1\hình ảnh minh họa\mo-thay-con-vit-1.jpg">
            <a:extLst>
              <a:ext uri="{FF2B5EF4-FFF2-40B4-BE49-F238E27FC236}">
                <a16:creationId xmlns:a16="http://schemas.microsoft.com/office/drawing/2014/main" id="{BAA18940-BB8E-41C8-A1C9-ED2C10113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828800"/>
            <a:ext cx="6248197" cy="468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911353-55B8-4DB9-859C-F158F6624C3E}"/>
              </a:ext>
            </a:extLst>
          </p:cNvPr>
          <p:cNvSpPr/>
          <p:nvPr/>
        </p:nvSpPr>
        <p:spPr>
          <a:xfrm>
            <a:off x="904670" y="640188"/>
            <a:ext cx="3848100" cy="1815882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Con gì chân ngắn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Mà lại có màng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Mỏ bẹt màu vàng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Hay kêu cạp cạp? </a:t>
            </a:r>
          </a:p>
        </p:txBody>
      </p:sp>
      <p:pic>
        <p:nvPicPr>
          <p:cNvPr id="6" name="Picture 3" descr="E:\GIAO AN\SGV lop 2\chan trời sang tạo lớp 1\hình ảnh minh họa\20-Hướng-dẫn-cách-vẽ-con-vịt-dễ-thương-Vẽ-tranh-cùng-con.png">
            <a:extLst>
              <a:ext uri="{FF2B5EF4-FFF2-40B4-BE49-F238E27FC236}">
                <a16:creationId xmlns:a16="http://schemas.microsoft.com/office/drawing/2014/main" id="{49947115-4364-42FD-B21E-2E4E4326B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962401"/>
            <a:ext cx="2142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85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9609DF-6FC4-4D71-BA75-B2DAC52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-533400"/>
            <a:ext cx="2905766" cy="2905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B0CF5EE-3E9D-4EE3-BBB8-96C91F1EC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490" y="528852"/>
            <a:ext cx="2200911" cy="2395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021E38-104D-402F-B8E1-BA625F7256E0}"/>
              </a:ext>
            </a:extLst>
          </p:cNvPr>
          <p:cNvSpPr/>
          <p:nvPr/>
        </p:nvSpPr>
        <p:spPr>
          <a:xfrm>
            <a:off x="890791" y="1108507"/>
            <a:ext cx="3679582" cy="1815882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Con gì cổ dài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Ăn lá trên cao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Da lốm đốm sao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Sống trên đồng cỏ? </a:t>
            </a:r>
          </a:p>
        </p:txBody>
      </p:sp>
      <p:pic>
        <p:nvPicPr>
          <p:cNvPr id="5" name="Picture 4" descr="E:\GIAO AN\SGV lop 2\chan trời sang tạo lớp 1\hình ảnh minh họa\Anh-4142-1505898813.jpg">
            <a:extLst>
              <a:ext uri="{FF2B5EF4-FFF2-40B4-BE49-F238E27FC236}">
                <a16:creationId xmlns:a16="http://schemas.microsoft.com/office/drawing/2014/main" id="{A13EFBD2-F02F-4E0B-A57D-6B0B0FEEA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3124201"/>
            <a:ext cx="489348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165C62-567B-47F1-AE47-4A9BFB3EB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656198"/>
            <a:ext cx="4551553" cy="665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00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92E957-4F12-4DDE-B1C0-644A01B52A07}"/>
              </a:ext>
            </a:extLst>
          </p:cNvPr>
          <p:cNvSpPr/>
          <p:nvPr/>
        </p:nvSpPr>
        <p:spPr>
          <a:xfrm>
            <a:off x="3366685" y="405826"/>
            <a:ext cx="5301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endParaRPr lang="vi-VN" sz="3600" b="1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A2731A-D8E0-4E39-831F-9FF619CE4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62" y="533400"/>
            <a:ext cx="6272767" cy="593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E:\GIAO AN\SGV lop 2\sgv chân trời sáng tạo lớp 2\hình minh họa giáo án\11\6826466070_1575466718.png">
            <a:extLst>
              <a:ext uri="{FF2B5EF4-FFF2-40B4-BE49-F238E27FC236}">
                <a16:creationId xmlns:a16="http://schemas.microsoft.com/office/drawing/2014/main" id="{2A095473-A239-4E6F-8D3F-DF2AF170F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97347">
            <a:off x="7839380" y="2046196"/>
            <a:ext cx="1977214" cy="197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2FAF5B7-C254-4C1C-8886-46F9C51E5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32" y="990601"/>
            <a:ext cx="3333768" cy="33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FDACAFC-FC02-41BC-8A92-E825F0C47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310" y="3962401"/>
            <a:ext cx="2829607" cy="223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46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98193"/>
            <a:ext cx="122682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8600" y="838200"/>
            <a:ext cx="347242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Hoạt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động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Khám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phá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Ciel Cadena" pitchFamily="2" charset="-9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1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ownloads\kisspng-clip-art-portable-network-graphics-peafowl-compute-peacock-png-transparent-image-freepngimage-com-5c109af4372fa5.6298092615445921162261.png">
            <a:extLst>
              <a:ext uri="{FF2B5EF4-FFF2-40B4-BE49-F238E27FC236}">
                <a16:creationId xmlns:a16="http://schemas.microsoft.com/office/drawing/2014/main" id="{738ED6AA-36E7-43F1-8E9D-2EF601622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578" y="531167"/>
            <a:ext cx="5532022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GIAO AN\SGV lop 2\chan trời sang tạo lớp 1\hình ảnh minh họa\unnamed.png">
            <a:extLst>
              <a:ext uri="{FF2B5EF4-FFF2-40B4-BE49-F238E27FC236}">
                <a16:creationId xmlns:a16="http://schemas.microsoft.com/office/drawing/2014/main" id="{67BCE536-FB10-40F4-8B77-D2983CE85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1" y="2819400"/>
            <a:ext cx="3893641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istrator\Downloads\animal-1297938_640.png">
            <a:extLst>
              <a:ext uri="{FF2B5EF4-FFF2-40B4-BE49-F238E27FC236}">
                <a16:creationId xmlns:a16="http://schemas.microsoft.com/office/drawing/2014/main" id="{9079C4D9-F4B4-4BF8-AEDB-B2FC5E94F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547" y="4489218"/>
            <a:ext cx="3120085" cy="214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istrator\Downloads\kisspng-vector-graphics-insect-drawing-illustration-stock-5d26ef62e05e81.529152581562832738919.png">
            <a:extLst>
              <a:ext uri="{FF2B5EF4-FFF2-40B4-BE49-F238E27FC236}">
                <a16:creationId xmlns:a16="http://schemas.microsoft.com/office/drawing/2014/main" id="{52851A87-7EDF-4B22-9EF4-F77E3EBB3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004590"/>
            <a:ext cx="1905000" cy="21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D618EC-138C-4838-B411-DF8152265E53}"/>
              </a:ext>
            </a:extLst>
          </p:cNvPr>
          <p:cNvSpPr txBox="1"/>
          <p:nvPr/>
        </p:nvSpPr>
        <p:spPr>
          <a:xfrm>
            <a:off x="3808364" y="4114801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9C1380-0F3C-4F72-9C65-82FF667EE35E}"/>
              </a:ext>
            </a:extLst>
          </p:cNvPr>
          <p:cNvSpPr txBox="1"/>
          <p:nvPr/>
        </p:nvSpPr>
        <p:spPr>
          <a:xfrm>
            <a:off x="8533582" y="3195936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bọ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rùa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223DE0-40E5-4B8C-BCBA-89047D146D17}"/>
              </a:ext>
            </a:extLst>
          </p:cNvPr>
          <p:cNvSpPr txBox="1"/>
          <p:nvPr/>
        </p:nvSpPr>
        <p:spPr>
          <a:xfrm>
            <a:off x="5791201" y="6091536"/>
            <a:ext cx="1976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hươu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3C449-168D-4F9F-88A5-E79685461E07}"/>
              </a:ext>
            </a:extLst>
          </p:cNvPr>
          <p:cNvSpPr txBox="1"/>
          <p:nvPr/>
        </p:nvSpPr>
        <p:spPr>
          <a:xfrm>
            <a:off x="1625930" y="6091536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0EE2D-DCAA-48BD-96A4-C32273F3A550}"/>
              </a:ext>
            </a:extLst>
          </p:cNvPr>
          <p:cNvSpPr txBox="1"/>
          <p:nvPr/>
        </p:nvSpPr>
        <p:spPr>
          <a:xfrm>
            <a:off x="605080" y="70246"/>
            <a:ext cx="37016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Chấm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trong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tự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nhiên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endParaRPr lang="vi-VN" sz="4400" b="1" dirty="0">
              <a:solidFill>
                <a:srgbClr val="FF0000"/>
              </a:solidFill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401113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4DF75F-91A8-4535-A552-2BCA067CDAA1}"/>
              </a:ext>
            </a:extLst>
          </p:cNvPr>
          <p:cNvSpPr txBox="1"/>
          <p:nvPr/>
        </p:nvSpPr>
        <p:spPr>
          <a:xfrm>
            <a:off x="398792" y="0"/>
            <a:ext cx="31758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Chấm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trong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iCiel Cadena" pitchFamily="2" charset="-93"/>
              </a:rPr>
              <a:t>tranh</a:t>
            </a:r>
            <a:r>
              <a:rPr lang="en-US" sz="4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endParaRPr lang="vi-VN" sz="4400" b="1" dirty="0">
              <a:solidFill>
                <a:srgbClr val="FF0000"/>
              </a:solidFill>
              <a:latin typeface="iCiel Cadena" pitchFamily="2" charset="-93"/>
            </a:endParaRPr>
          </a:p>
        </p:txBody>
      </p:sp>
      <p:pic>
        <p:nvPicPr>
          <p:cNvPr id="3" name="Picture 2" descr="E:\GIAO AN\SGV lop 2\chan trời sang tạo lớp 1\hình ảnh minh họa\rgfg.JPG">
            <a:extLst>
              <a:ext uri="{FF2B5EF4-FFF2-40B4-BE49-F238E27FC236}">
                <a16:creationId xmlns:a16="http://schemas.microsoft.com/office/drawing/2014/main" id="{A7C86985-631B-4C20-BA06-0F312E90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4" y="769441"/>
            <a:ext cx="2438400" cy="2575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E:\GIAO AN\SGV lop 2\chan trời sang tạo lớp 1\hình ảnh minh họa\dfgfd.JPG">
            <a:extLst>
              <a:ext uri="{FF2B5EF4-FFF2-40B4-BE49-F238E27FC236}">
                <a16:creationId xmlns:a16="http://schemas.microsoft.com/office/drawing/2014/main" id="{2F165D5D-7206-4144-A8D5-7CE0B309C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477" y="3584244"/>
            <a:ext cx="2362199" cy="30509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B6BB72-FB07-4D8B-B3FB-EF36D4E286FF}"/>
              </a:ext>
            </a:extLst>
          </p:cNvPr>
          <p:cNvSpPr txBox="1"/>
          <p:nvPr/>
        </p:nvSpPr>
        <p:spPr>
          <a:xfrm>
            <a:off x="6617232" y="5595919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hươu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bột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D434F-3A3A-4871-B162-F9ECF14B3CA6}"/>
              </a:ext>
            </a:extLst>
          </p:cNvPr>
          <p:cNvSpPr txBox="1"/>
          <p:nvPr/>
        </p:nvSpPr>
        <p:spPr>
          <a:xfrm>
            <a:off x="6617233" y="6363381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rùa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bột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DE90-FB5B-4374-BCA5-918E52BE66E4}"/>
              </a:ext>
            </a:extLst>
          </p:cNvPr>
          <p:cNvSpPr txBox="1"/>
          <p:nvPr/>
        </p:nvSpPr>
        <p:spPr>
          <a:xfrm>
            <a:off x="6617232" y="4909654"/>
            <a:ext cx="2374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bướm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bột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D1DBB0-B304-461D-B1BB-9F99FF94C93C}"/>
              </a:ext>
            </a:extLst>
          </p:cNvPr>
          <p:cNvSpPr/>
          <p:nvPr/>
        </p:nvSpPr>
        <p:spPr>
          <a:xfrm>
            <a:off x="4114987" y="645194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629078-AC74-48BA-B599-5BF0AF5DB0CB}"/>
              </a:ext>
            </a:extLst>
          </p:cNvPr>
          <p:cNvSpPr/>
          <p:nvPr/>
        </p:nvSpPr>
        <p:spPr>
          <a:xfrm>
            <a:off x="1676400" y="5356192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D7E5145-0453-4749-9F90-9BDED6478A76}"/>
              </a:ext>
            </a:extLst>
          </p:cNvPr>
          <p:cNvSpPr/>
          <p:nvPr/>
        </p:nvSpPr>
        <p:spPr>
          <a:xfrm>
            <a:off x="5860932" y="6324600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6A2D92-7AEC-448A-9C5E-BB60282712F9}"/>
              </a:ext>
            </a:extLst>
          </p:cNvPr>
          <p:cNvSpPr/>
          <p:nvPr/>
        </p:nvSpPr>
        <p:spPr>
          <a:xfrm>
            <a:off x="5860432" y="5598560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538F8C2-09DE-4388-A38D-56A1AE10143E}"/>
              </a:ext>
            </a:extLst>
          </p:cNvPr>
          <p:cNvSpPr/>
          <p:nvPr/>
        </p:nvSpPr>
        <p:spPr>
          <a:xfrm>
            <a:off x="5860932" y="4823261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Picture 6" descr="E:\GIAO AN\SGV lop 2\chan trời sang tạo lớp 1\hình ảnh minh họa\fgffbdg.JPG">
            <a:extLst>
              <a:ext uri="{FF2B5EF4-FFF2-40B4-BE49-F238E27FC236}">
                <a16:creationId xmlns:a16="http://schemas.microsoft.com/office/drawing/2014/main" id="{7904B895-0933-4BBF-8740-A19C8C4BA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29749"/>
            <a:ext cx="5494021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081FF1B-10BB-46BB-8F19-EC419BFB2135}"/>
              </a:ext>
            </a:extLst>
          </p:cNvPr>
          <p:cNvSpPr/>
          <p:nvPr/>
        </p:nvSpPr>
        <p:spPr>
          <a:xfrm>
            <a:off x="9753600" y="464361"/>
            <a:ext cx="457200" cy="457200"/>
          </a:xfrm>
          <a:prstGeom prst="ellipse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vi-VN" sz="18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67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12192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0" y="1571417"/>
            <a:ext cx="5589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Kiến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tạo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kiến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thức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kĩ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năng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Ciel Cadena" pitchFamily="2" charset="-93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4792" y="858468"/>
            <a:ext cx="2933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Hoạt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động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ea typeface="+mn-ea"/>
                <a:cs typeface="+mn-cs"/>
              </a:rPr>
              <a:t> 2 :  </a:t>
            </a:r>
            <a:endParaRPr kumimoji="0" lang="vi-VN" sz="4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Ciel Cadena" pitchFamily="2" charset="-9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8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21291" y="237197"/>
            <a:ext cx="6680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8601" y="5710536"/>
            <a:ext cx="1526380" cy="58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45" y="2561020"/>
            <a:ext cx="5867400" cy="27729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28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:\GIAO AN\SGV lop 2\chan trời sang tạo lớp 1\hình ảnh minh họa\scdvc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99" y="1828800"/>
            <a:ext cx="5923165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21291" y="237197"/>
            <a:ext cx="6680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1" y="5710536"/>
            <a:ext cx="1526380" cy="58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24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E:\GIAO AN\SGV lop 2\chan trời sang tạo lớp 1\hình ảnh minh họa\cxzcx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708804" cy="38511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21291" y="237197"/>
            <a:ext cx="6680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1" y="5710536"/>
            <a:ext cx="1526380" cy="58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0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GIAO AN\SGV lop 2\chan trời sang tạo lớp 1\hình ảnh minh họa\pngwing.com (5).png">
            <a:extLst>
              <a:ext uri="{FF2B5EF4-FFF2-40B4-BE49-F238E27FC236}">
                <a16:creationId xmlns:a16="http://schemas.microsoft.com/office/drawing/2014/main" id="{934E893C-15D9-4340-B383-563131853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49" y="152400"/>
            <a:ext cx="874395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5D59F8-8292-4889-9E51-66F8FE868BF0}"/>
              </a:ext>
            </a:extLst>
          </p:cNvPr>
          <p:cNvSpPr txBox="1"/>
          <p:nvPr/>
        </p:nvSpPr>
        <p:spPr>
          <a:xfrm>
            <a:off x="2286000" y="716340"/>
            <a:ext cx="72603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Em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đã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sử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dụng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chấm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màu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như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thế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nào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để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tạo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thành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sản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phẩm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của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mình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?</a:t>
            </a:r>
          </a:p>
        </p:txBody>
      </p:sp>
      <p:pic>
        <p:nvPicPr>
          <p:cNvPr id="4" name="Picture 3" descr="E:\GIAO AN\SGV lop 2\chan trời sang tạo lớp 1\hình ảnh minh họa\dgfgfccn.JPG">
            <a:extLst>
              <a:ext uri="{FF2B5EF4-FFF2-40B4-BE49-F238E27FC236}">
                <a16:creationId xmlns:a16="http://schemas.microsoft.com/office/drawing/2014/main" id="{4B75A9C4-3214-48CF-A9B5-6D28A87E1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49" y="2930236"/>
            <a:ext cx="3124200" cy="2119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GIAO AN\SGV lop 2\chan trời sang tạo lớp 1\hình ảnh minh họa\xsCcc.JPG">
            <a:extLst>
              <a:ext uri="{FF2B5EF4-FFF2-40B4-BE49-F238E27FC236}">
                <a16:creationId xmlns:a16="http://schemas.microsoft.com/office/drawing/2014/main" id="{786D32BF-D92D-458F-AAD5-82C2C83E5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930236"/>
            <a:ext cx="5166360" cy="3228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Administrator\Downloads\pngegg (1).png">
            <a:extLst>
              <a:ext uri="{FF2B5EF4-FFF2-40B4-BE49-F238E27FC236}">
                <a16:creationId xmlns:a16="http://schemas.microsoft.com/office/drawing/2014/main" id="{ED8921AD-981A-48F1-8EFC-52587CA82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833" y="4974609"/>
            <a:ext cx="1883391" cy="1883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64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ownloads\pngwing.com (5).png">
            <a:extLst>
              <a:ext uri="{FF2B5EF4-FFF2-40B4-BE49-F238E27FC236}">
                <a16:creationId xmlns:a16="http://schemas.microsoft.com/office/drawing/2014/main" id="{C66C40B2-614A-4D55-B801-970BD21C5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827756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DA88A9-936D-47F2-999A-0D8FE49A736C}"/>
              </a:ext>
            </a:extLst>
          </p:cNvPr>
          <p:cNvSpPr txBox="1"/>
          <p:nvPr/>
        </p:nvSpPr>
        <p:spPr>
          <a:xfrm>
            <a:off x="3200400" y="321093"/>
            <a:ext cx="40927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Sản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phẩm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tham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itchFamily="2" charset="-93"/>
                <a:cs typeface="Times New Roman" pitchFamily="18" charset="0"/>
              </a:rPr>
              <a:t>khảo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Ciel Cadena" pitchFamily="2" charset="-93"/>
              <a:cs typeface="Times New Roman" pitchFamily="18" charset="0"/>
            </a:endParaRPr>
          </a:p>
        </p:txBody>
      </p:sp>
      <p:pic>
        <p:nvPicPr>
          <p:cNvPr id="4" name="Picture 3" descr="E:\GIAO AN\SGV lop 2\chan trời sang tạo lớp 1\hình ảnh minh họa\dsafsf.JPG">
            <a:extLst>
              <a:ext uri="{FF2B5EF4-FFF2-40B4-BE49-F238E27FC236}">
                <a16:creationId xmlns:a16="http://schemas.microsoft.com/office/drawing/2014/main" id="{89105CCB-B008-4FFE-B672-900C66FC4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30" y="3825548"/>
            <a:ext cx="4238960" cy="2803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GIAO AN\SGV lop 2\chan trời sang tạo lớp 1\hình ảnh minh họa\fedsfdsg.JPG">
            <a:extLst>
              <a:ext uri="{FF2B5EF4-FFF2-40B4-BE49-F238E27FC236}">
                <a16:creationId xmlns:a16="http://schemas.microsoft.com/office/drawing/2014/main" id="{85F6307A-699C-4FCC-8B43-8E3DA509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552" y="1676401"/>
            <a:ext cx="5055649" cy="3597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istrator\Downloads\pngegg (22).png">
            <a:extLst>
              <a:ext uri="{FF2B5EF4-FFF2-40B4-BE49-F238E27FC236}">
                <a16:creationId xmlns:a16="http://schemas.microsoft.com/office/drawing/2014/main" id="{7160BCFE-1C2E-47B6-AD33-F5B1C1A5B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01143"/>
            <a:ext cx="2019300" cy="1881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3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12192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0" y="1790202"/>
            <a:ext cx="56348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iCiel Cadena" pitchFamily="2" charset="-93"/>
              </a:rPr>
              <a:t>Luyện</a:t>
            </a:r>
            <a:r>
              <a:rPr lang="en-US" sz="60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iCiel Cadena" pitchFamily="2" charset="-93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iCiel Cadena" pitchFamily="2" charset="-93"/>
              </a:rPr>
              <a:t> – </a:t>
            </a:r>
            <a:r>
              <a:rPr lang="en-US" sz="6000" b="1" dirty="0" err="1" smtClean="0">
                <a:solidFill>
                  <a:srgbClr val="FF0000"/>
                </a:solidFill>
                <a:latin typeface="iCiel Cadena" pitchFamily="2" charset="-93"/>
              </a:rPr>
              <a:t>sáng</a:t>
            </a:r>
            <a:r>
              <a:rPr lang="en-US" sz="6000" b="1" dirty="0" smtClean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iCiel Cadena" pitchFamily="2" charset="-93"/>
              </a:rPr>
              <a:t>tạo</a:t>
            </a:r>
            <a:r>
              <a:rPr lang="en-US" sz="60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24608" y="1143000"/>
            <a:ext cx="3163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Hoạt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động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 3 : </a:t>
            </a:r>
            <a:endParaRPr lang="vi-VN" sz="4800" b="1" dirty="0">
              <a:solidFill>
                <a:srgbClr val="FF0000"/>
              </a:solidFill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78763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:\GIAO AN\SGV lop 2\chan trời sang tạo lớp 1\hình ảnh minh họa\hinh-anh-hinh-nen-mam-non-thien-nhien-de-thuo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60"/>
            <a:ext cx="12192000" cy="684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57600" y="685800"/>
            <a:ext cx="72160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C:\Users\Administrator\Downloads\kisspng-paper-plane-airplane-drawing-airplane-paper-5b40ce69b994b8.74156760153097380176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2263660"/>
            <a:ext cx="3418779" cy="234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11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12192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86201" y="1295401"/>
            <a:ext cx="49359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iCiel Cadena" pitchFamily="2" charset="-93"/>
              </a:rPr>
              <a:t>Phân</a:t>
            </a:r>
            <a:r>
              <a:rPr lang="en-US" sz="5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iCiel Cadena" pitchFamily="2" charset="-93"/>
              </a:rPr>
              <a:t>tích</a:t>
            </a:r>
            <a:r>
              <a:rPr lang="en-US" sz="5400" b="1" dirty="0">
                <a:solidFill>
                  <a:srgbClr val="FF0000"/>
                </a:solidFill>
                <a:latin typeface="iCiel Cadena" pitchFamily="2" charset="-93"/>
              </a:rPr>
              <a:t> – </a:t>
            </a:r>
            <a:r>
              <a:rPr lang="en-US" sz="5400" b="1" dirty="0" err="1">
                <a:solidFill>
                  <a:srgbClr val="FF0000"/>
                </a:solidFill>
                <a:latin typeface="iCiel Cadena" pitchFamily="2" charset="-93"/>
              </a:rPr>
              <a:t>đánh</a:t>
            </a:r>
            <a:r>
              <a:rPr lang="en-US" sz="5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iCiel Cadena" pitchFamily="2" charset="-93"/>
              </a:rPr>
              <a:t>giá</a:t>
            </a:r>
            <a:r>
              <a:rPr lang="en-US" sz="54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95801" y="762001"/>
            <a:ext cx="3135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iCiel Cadena" pitchFamily="2" charset="-93"/>
              </a:rPr>
              <a:t>Hoạt</a:t>
            </a:r>
            <a:r>
              <a:rPr lang="en-US" sz="4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iCiel Cadena" pitchFamily="2" charset="-93"/>
              </a:rPr>
              <a:t>động</a:t>
            </a:r>
            <a:r>
              <a:rPr lang="en-US" sz="4800" dirty="0">
                <a:solidFill>
                  <a:srgbClr val="FF0000"/>
                </a:solidFill>
                <a:latin typeface="iCiel Cadena" pitchFamily="2" charset="-93"/>
              </a:rPr>
              <a:t>  4 : </a:t>
            </a:r>
            <a:endParaRPr lang="vi-VN" sz="4800" dirty="0">
              <a:solidFill>
                <a:srgbClr val="FF0000"/>
              </a:solidFill>
              <a:latin typeface="iCiel Cadena" pitchFamily="2" charset="-9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8222" y="2147487"/>
            <a:ext cx="60919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</a:t>
            </a:r>
            <a:endParaRPr lang="vi-VN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15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12192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30297" y="1267101"/>
            <a:ext cx="472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Vận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dụng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 -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Phát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triển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95801" y="762001"/>
            <a:ext cx="3155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iCiel Cadena" pitchFamily="2" charset="-93"/>
              </a:rPr>
              <a:t>Hoạt</a:t>
            </a:r>
            <a:r>
              <a:rPr lang="en-US" sz="4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iCiel Cadena" pitchFamily="2" charset="-93"/>
              </a:rPr>
              <a:t>động</a:t>
            </a:r>
            <a:r>
              <a:rPr lang="en-US" sz="4800" dirty="0">
                <a:solidFill>
                  <a:srgbClr val="FF0000"/>
                </a:solidFill>
                <a:latin typeface="iCiel Cadena" pitchFamily="2" charset="-93"/>
              </a:rPr>
              <a:t>  5 : </a:t>
            </a:r>
            <a:endParaRPr lang="vi-VN" sz="4800" dirty="0">
              <a:solidFill>
                <a:srgbClr val="FF0000"/>
              </a:solidFill>
              <a:latin typeface="iCiel Cadena" pitchFamily="2" charset="-9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9501" y="2030830"/>
            <a:ext cx="5142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7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áng</a:t>
            </a:r>
            <a:r>
              <a:rPr lang="en-US" sz="2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sz="27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1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IAO AN\SGV lop 2\chan trời sang tạo lớp 1\hình ảnh minh họa\hinh-anh-hinh-nen-mam-non-vui-cho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24"/>
            <a:ext cx="12192000" cy="68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GIAO AN\SGV lop 2\chan trời sang tạo lớp 1\hình ảnh minh họa\grergdf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895601"/>
            <a:ext cx="2667000" cy="20904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GIAO AN\SGV lop 2\chan trời sang tạo lớp 1\hình ảnh minh họa\bgfnbgffnf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33401"/>
            <a:ext cx="2667000" cy="2016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GIAO AN\SGV lop 2\chan trời sang tạo lớp 1\hình ảnh minh họa\unnam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1"/>
            <a:ext cx="5257800" cy="3912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4274404"/>
            <a:ext cx="5017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Chấm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tròn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chai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nhựa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phế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vi-V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0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12192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0" y="943936"/>
            <a:ext cx="52501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Hãy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biết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yêu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quý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  <a:p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giữ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gìn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đồ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dùng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học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,</a:t>
            </a:r>
          </a:p>
          <a:p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sản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phẩm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mĩ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iCiel Cadena" pitchFamily="2" charset="-93"/>
              </a:rPr>
              <a:t>thuật</a:t>
            </a:r>
            <a:r>
              <a:rPr lang="en-US" sz="4800" b="1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endParaRPr lang="vi-VN" sz="4800" b="1" dirty="0">
              <a:solidFill>
                <a:srgbClr val="FF0000"/>
              </a:solidFill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13660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9C58F03D-27E2-4862-AF08-C98CF4EF91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6F4D223-1533-4289-93C5-10B8A40AB0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DA019F0-35E5-434A-BDE5-3F65EBFDBF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851616A-F866-42C2-943B-FDE0A78E1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090EA124-A335-40BA-81AC-DD5142BD1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组合 83">
            <a:extLst>
              <a:ext uri="{FF2B5EF4-FFF2-40B4-BE49-F238E27FC236}">
                <a16:creationId xmlns:a16="http://schemas.microsoft.com/office/drawing/2014/main" id="{6726D8AE-5BAE-4D53-A47D-BC9472FCD02F}"/>
              </a:ext>
            </a:extLst>
          </p:cNvPr>
          <p:cNvGrpSpPr/>
          <p:nvPr/>
        </p:nvGrpSpPr>
        <p:grpSpPr>
          <a:xfrm>
            <a:off x="-12143" y="5717175"/>
            <a:ext cx="12203723" cy="1123362"/>
            <a:chOff x="-17585" y="5729324"/>
            <a:chExt cx="12203723" cy="1123362"/>
          </a:xfrm>
        </p:grpSpPr>
        <p:pic>
          <p:nvPicPr>
            <p:cNvPr id="32" name="图片 84">
              <a:extLst>
                <a:ext uri="{FF2B5EF4-FFF2-40B4-BE49-F238E27FC236}">
                  <a16:creationId xmlns:a16="http://schemas.microsoft.com/office/drawing/2014/main" id="{002AC876-7097-426A-B3E8-9BE1427B3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3" name="图片 85">
              <a:extLst>
                <a:ext uri="{FF2B5EF4-FFF2-40B4-BE49-F238E27FC236}">
                  <a16:creationId xmlns:a16="http://schemas.microsoft.com/office/drawing/2014/main" id="{21EDAA08-91AA-4BF1-8D44-9498D5B75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6" name="图形 1">
            <a:extLst>
              <a:ext uri="{FF2B5EF4-FFF2-40B4-BE49-F238E27FC236}">
                <a16:creationId xmlns:a16="http://schemas.microsoft.com/office/drawing/2014/main" id="{8FC5CC8B-BA0C-4177-A480-112E4B46F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575" y="4802512"/>
            <a:ext cx="1555652" cy="2041793"/>
          </a:xfrm>
          <a:prstGeom prst="rect">
            <a:avLst/>
          </a:prstGeom>
        </p:spPr>
      </p:pic>
      <p:pic>
        <p:nvPicPr>
          <p:cNvPr id="37" name="图片 3">
            <a:extLst>
              <a:ext uri="{FF2B5EF4-FFF2-40B4-BE49-F238E27FC236}">
                <a16:creationId xmlns:a16="http://schemas.microsoft.com/office/drawing/2014/main" id="{09695089-B2DC-4E4A-ABEC-985FE97D0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868" y="4745990"/>
            <a:ext cx="1772339" cy="2309717"/>
          </a:xfrm>
          <a:prstGeom prst="rect">
            <a:avLst/>
          </a:prstGeom>
        </p:spPr>
      </p:pic>
      <p:pic>
        <p:nvPicPr>
          <p:cNvPr id="38" name="图片 8">
            <a:extLst>
              <a:ext uri="{FF2B5EF4-FFF2-40B4-BE49-F238E27FC236}">
                <a16:creationId xmlns:a16="http://schemas.microsoft.com/office/drawing/2014/main" id="{0B096C13-7AE0-4811-A2D4-C58D573A6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9332" y="4745990"/>
            <a:ext cx="1401303" cy="2189595"/>
          </a:xfrm>
          <a:prstGeom prst="rect">
            <a:avLst/>
          </a:prstGeom>
        </p:spPr>
      </p:pic>
      <p:pic>
        <p:nvPicPr>
          <p:cNvPr id="39" name="图片 10">
            <a:extLst>
              <a:ext uri="{FF2B5EF4-FFF2-40B4-BE49-F238E27FC236}">
                <a16:creationId xmlns:a16="http://schemas.microsoft.com/office/drawing/2014/main" id="{8CC03813-8A0F-44E3-8C2E-14954DE0BB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5" y="4208948"/>
            <a:ext cx="3515171" cy="27251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A41CFC-4E2F-44A3-A16E-E3DC4630F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622" y="1292475"/>
            <a:ext cx="7207800" cy="275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9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5A31"/>
      </a:accent1>
      <a:accent2>
        <a:srgbClr val="FFA833"/>
      </a:accent2>
      <a:accent3>
        <a:srgbClr val="91C429"/>
      </a:accent3>
      <a:accent4>
        <a:srgbClr val="0DADD2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FE0FF"/>
      </a:accent1>
      <a:accent2>
        <a:srgbClr val="5FE0FF"/>
      </a:accent2>
      <a:accent3>
        <a:srgbClr val="5FE0FF"/>
      </a:accent3>
      <a:accent4>
        <a:srgbClr val="5FE0FF"/>
      </a:accent4>
      <a:accent5>
        <a:srgbClr val="5FE0FF"/>
      </a:accent5>
      <a:accent6>
        <a:srgbClr val="5FE0FF"/>
      </a:accent6>
      <a:hlink>
        <a:srgbClr val="5FE0FF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4975</TotalTime>
  <Words>328</Words>
  <Application>Microsoft Office PowerPoint</Application>
  <PresentationFormat>Widescreen</PresentationFormat>
  <Paragraphs>79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微软雅黑</vt:lpstr>
      <vt:lpstr>宋体</vt:lpstr>
      <vt:lpstr>Arial</vt:lpstr>
      <vt:lpstr>Calibri</vt:lpstr>
      <vt:lpstr>Calibri Light</vt:lpstr>
      <vt:lpstr>iCiel Cadena</vt:lpstr>
      <vt:lpstr>iCiel Pony</vt:lpstr>
      <vt:lpstr>Times New Roman</vt:lpstr>
      <vt:lpstr>字魂52号-阿开漫画体</vt:lpstr>
      <vt:lpstr>Office Theme</vt:lpstr>
      <vt:lpstr>Office 主题</vt:lpstr>
      <vt:lpstr>1_Office 主题​​</vt:lpstr>
      <vt:lpstr>Office 主题​​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Quyen Dinh Viet</cp:lastModifiedBy>
  <cp:revision>452</cp:revision>
  <dcterms:created xsi:type="dcterms:W3CDTF">2020-08-13T08:18:23Z</dcterms:created>
  <dcterms:modified xsi:type="dcterms:W3CDTF">2023-09-28T00:12:59Z</dcterms:modified>
</cp:coreProperties>
</file>