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  <p:sldMasterId id="2147483662" r:id="rId2"/>
  </p:sldMasterIdLst>
  <p:notesMasterIdLst>
    <p:notesMasterId r:id="rId25"/>
  </p:notesMasterIdLst>
  <p:sldIdLst>
    <p:sldId id="285" r:id="rId3"/>
    <p:sldId id="262" r:id="rId4"/>
    <p:sldId id="270" r:id="rId5"/>
    <p:sldId id="278" r:id="rId6"/>
    <p:sldId id="271" r:id="rId7"/>
    <p:sldId id="286" r:id="rId8"/>
    <p:sldId id="287" r:id="rId9"/>
    <p:sldId id="275" r:id="rId10"/>
    <p:sldId id="279" r:id="rId11"/>
    <p:sldId id="265" r:id="rId12"/>
    <p:sldId id="282" r:id="rId13"/>
    <p:sldId id="289" r:id="rId14"/>
    <p:sldId id="281" r:id="rId15"/>
    <p:sldId id="288" r:id="rId16"/>
    <p:sldId id="277" r:id="rId17"/>
    <p:sldId id="274" r:id="rId18"/>
    <p:sldId id="266" r:id="rId19"/>
    <p:sldId id="267" r:id="rId20"/>
    <p:sldId id="272" r:id="rId21"/>
    <p:sldId id="273" r:id="rId22"/>
    <p:sldId id="269" r:id="rId23"/>
    <p:sldId id="284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C2E99"/>
    <a:srgbClr val="EC0940"/>
    <a:srgbClr val="05769E"/>
    <a:srgbClr val="73E9F5"/>
    <a:srgbClr val="6DA305"/>
    <a:srgbClr val="10D2E6"/>
    <a:srgbClr val="C5F6FB"/>
    <a:srgbClr val="AAF1F9"/>
    <a:srgbClr val="F3CD20"/>
    <a:srgbClr val="ED80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19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t>2023/8/31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962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788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01653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7853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6450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56549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220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59843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21384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0945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3198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9796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926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3078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6581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692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39731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883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788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7578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2023/8/31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003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 defTabSz="914400"/>
              <a:t>2023/8/31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 defTabSz="914400"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744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93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41820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0471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83390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78092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07505" y="660286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200000"/>
              </a:lnSpc>
            </a:pP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prstClr val="black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6555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7657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208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568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.png"/><Relationship Id="rId5" Type="http://schemas.openxmlformats.org/officeDocument/2006/relationships/image" Target="../media/image4.png"/><Relationship Id="rId10" Type="http://schemas.openxmlformats.org/officeDocument/2006/relationships/image" Target="../media/image8.gif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audio" Target="../media/media5.mp3"/><Relationship Id="rId16" Type="http://schemas.openxmlformats.org/officeDocument/2006/relationships/image" Target="../media/image1.png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9.png"/><Relationship Id="rId14" Type="http://schemas.openxmlformats.org/officeDocument/2006/relationships/image" Target="../media/image26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9.png"/><Relationship Id="rId14" Type="http://schemas.openxmlformats.org/officeDocument/2006/relationships/image" Target="../media/image27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9.png"/><Relationship Id="rId14" Type="http://schemas.openxmlformats.org/officeDocument/2006/relationships/image" Target="../media/image27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34.png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5.gif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3.wd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37.gif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36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5.png"/><Relationship Id="rId1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39.png"/><Relationship Id="rId5" Type="http://schemas.openxmlformats.org/officeDocument/2006/relationships/image" Target="../media/image4.pn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gif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2.gif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3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43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44.gif"/><Relationship Id="rId5" Type="http://schemas.openxmlformats.org/officeDocument/2006/relationships/image" Target="../media/image10.pn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2" Type="http://schemas.openxmlformats.org/officeDocument/2006/relationships/audio" Target="../media/media1.mp3"/><Relationship Id="rId16" Type="http://schemas.openxmlformats.org/officeDocument/2006/relationships/image" Target="../media/image1.pn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17.gif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png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image" Target="../media/image14.png"/><Relationship Id="rId17" Type="http://schemas.openxmlformats.org/officeDocument/2006/relationships/image" Target="../media/image16.png"/><Relationship Id="rId2" Type="http://schemas.openxmlformats.org/officeDocument/2006/relationships/audio" Target="../media/media1.mp3"/><Relationship Id="rId16" Type="http://schemas.openxmlformats.org/officeDocument/2006/relationships/image" Target="../media/image20.jpg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19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9.png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12" Type="http://schemas.openxmlformats.org/officeDocument/2006/relationships/image" Target="../media/image2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image" Target="../media/image10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6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.pn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gif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24.png"/><Relationship Id="rId5" Type="http://schemas.openxmlformats.org/officeDocument/2006/relationships/image" Target="../media/image5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2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5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-78430" y="-11773"/>
            <a:ext cx="12270430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6005" r="18148" b="9161"/>
          <a:stretch/>
        </p:blipFill>
        <p:spPr>
          <a:xfrm>
            <a:off x="9473042" y="-135646"/>
            <a:ext cx="2797387" cy="235423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4695A7B7-D8C6-44A7-A155-0816385DBC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5135" y="4143201"/>
            <a:ext cx="2412103" cy="241855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78504">
            <a:off x="-695327" y="-41840"/>
            <a:ext cx="2949788" cy="304871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AD35249C-74B6-4641-816E-99F30342AC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285045" flipH="1">
            <a:off x="-266902" y="5067705"/>
            <a:ext cx="1924560" cy="1645236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xmlns="" id="{8861D07A-95B8-462E-97E6-FAE876F82E3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59" r="21297" b="6428"/>
          <a:stretch/>
        </p:blipFill>
        <p:spPr>
          <a:xfrm>
            <a:off x="5355957" y="343236"/>
            <a:ext cx="1480085" cy="1473861"/>
          </a:xfrm>
          <a:prstGeom prst="rect">
            <a:avLst/>
          </a:prstGeom>
        </p:spPr>
      </p:pic>
      <p:sp>
        <p:nvSpPr>
          <p:cNvPr id="47" name="文本框 46">
            <a:extLst>
              <a:ext uri="{FF2B5EF4-FFF2-40B4-BE49-F238E27FC236}">
                <a16:creationId xmlns:a16="http://schemas.microsoft.com/office/drawing/2014/main" xmlns="" id="{77E24E40-D3C2-4CAA-9AA4-C9E3DC903CEA}"/>
              </a:ext>
            </a:extLst>
          </p:cNvPr>
          <p:cNvSpPr txBox="1"/>
          <p:nvPr/>
        </p:nvSpPr>
        <p:spPr>
          <a:xfrm>
            <a:off x="353961" y="2052180"/>
            <a:ext cx="107410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8C2E99"/>
                </a:solidFill>
                <a:effectLst>
                  <a:outerShdw dist="38100" dir="2700000" algn="bl" rotWithShape="0">
                    <a:schemeClr val="tx1">
                      <a:lumMod val="65000"/>
                      <a:lumOff val="3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 </a:t>
            </a:r>
            <a:r>
              <a:rPr lang="en-US" altLang="zh-CN" sz="9600" b="1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chemeClr val="tx1">
                      <a:lumMod val="65000"/>
                      <a:lumOff val="3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KỸ NĂNG SỐNG</a:t>
            </a:r>
            <a:endParaRPr lang="zh-CN" altLang="en-US" sz="9600" b="1" dirty="0">
              <a:ln w="2857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chemeClr val="tx1">
                    <a:lumMod val="65000"/>
                    <a:lumOff val="3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7A5C7F0-4F62-EA5B-1AA2-693AF41A08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080" y="3115981"/>
            <a:ext cx="3073417" cy="375379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430" y="-11773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8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1" fill="hold" nodeType="after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4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5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1" presetID="45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2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37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5" grpId="0" animBg="1"/>
          <p:bldP spid="4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5" presetID="45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20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1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5" grpId="0" animBg="1"/>
          <p:bldP spid="47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5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0" y="-2"/>
            <a:ext cx="12191999" cy="6923419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377" t="16005" r="18148" b="9161"/>
          <a:stretch/>
        </p:blipFill>
        <p:spPr>
          <a:xfrm flipH="1">
            <a:off x="9631856" y="222424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811072" y="6415972"/>
            <a:ext cx="10304602" cy="387209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1355585" y="6429081"/>
            <a:ext cx="9480830" cy="102018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15645" y="5453631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15747" y="5287486"/>
            <a:ext cx="1585147" cy="13550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008" t="20370" b="23889"/>
          <a:stretch/>
        </p:blipFill>
        <p:spPr>
          <a:xfrm flipH="1">
            <a:off x="541157" y="1736632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9013" y="5402970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70512">
            <a:off x="257860" y="161915"/>
            <a:ext cx="2123931" cy="227563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023" y="5439187"/>
            <a:ext cx="1122707" cy="9493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BD25A620-A850-41B0-AE40-6666BE66B4A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4208" y="4888365"/>
            <a:ext cx="1473284" cy="1411530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xmlns="" id="{359ADC4F-F355-4B03-A51E-C6F9A295C71B}"/>
              </a:ext>
            </a:extLst>
          </p:cNvPr>
          <p:cNvSpPr/>
          <p:nvPr/>
        </p:nvSpPr>
        <p:spPr>
          <a:xfrm>
            <a:off x="2989028" y="477498"/>
            <a:ext cx="7088422" cy="901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4800" b="1" dirty="0">
                <a:solidFill>
                  <a:srgbClr val="EC09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Level 1: </a:t>
            </a:r>
            <a:r>
              <a:rPr lang="en-US" altLang="zh-CN" sz="4800" b="1" dirty="0" err="1">
                <a:solidFill>
                  <a:srgbClr val="EC09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Đếm</a:t>
            </a:r>
            <a:r>
              <a:rPr lang="en-US" altLang="zh-CN" sz="4800" b="1" dirty="0">
                <a:solidFill>
                  <a:srgbClr val="EC09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EC09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4800" b="1" dirty="0">
                <a:solidFill>
                  <a:srgbClr val="EC09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EC09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đến</a:t>
            </a:r>
            <a:r>
              <a:rPr lang="en-US" altLang="zh-CN" sz="4800" b="1" dirty="0">
                <a:solidFill>
                  <a:srgbClr val="EC09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20</a:t>
            </a:r>
            <a:endParaRPr lang="zh-CN" altLang="en-US" sz="4800" b="1" dirty="0">
              <a:solidFill>
                <a:srgbClr val="EC094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148BFA8-F035-F54B-B32C-5BEFC217FC87}"/>
              </a:ext>
            </a:extLst>
          </p:cNvPr>
          <p:cNvSpPr txBox="1"/>
          <p:nvPr/>
        </p:nvSpPr>
        <p:spPr>
          <a:xfrm>
            <a:off x="2034609" y="1665931"/>
            <a:ext cx="470312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zh-CN" dirty="0">
                <a:cs typeface="+mn-ea"/>
                <a:sym typeface="+mn-lt"/>
              </a:rPr>
              <a:t>- </a:t>
            </a:r>
            <a:r>
              <a:rPr lang="vi-VN" altLang="zh-CN" sz="32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Trò chơi gồm 2 người đếm số theo thứ tự từ 1 đến 20. Mỗi lượt đếm sẽ được đếm tối thiểu 1 số, tối đa 2 số. Ai đếm vào số 20 sẽ thua</a:t>
            </a:r>
            <a:r>
              <a:rPr lang="vi-VN" altLang="zh-CN" sz="1800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 </a:t>
            </a:r>
            <a:endParaRPr lang="zh-CN" altLang="en-US" sz="18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7ECC8A2-FD4C-CB7A-B29F-6DAEE3EDCF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5379" y="1406356"/>
            <a:ext cx="3556889" cy="3556889"/>
          </a:xfrm>
          <a:prstGeom prst="rect">
            <a:avLst/>
          </a:prstGeom>
        </p:spPr>
      </p:pic>
      <p:pic>
        <p:nvPicPr>
          <p:cNvPr id="7" name="HopeYou-V.A-3640547">
            <a:hlinkClick r:id="" action="ppaction://media"/>
            <a:extLst>
              <a:ext uri="{FF2B5EF4-FFF2-40B4-BE49-F238E27FC236}">
                <a16:creationId xmlns:a16="http://schemas.microsoft.com/office/drawing/2014/main" xmlns="" id="{9D585D01-520B-B187-0EB7-2B555CDA4D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949185" y="291425"/>
            <a:ext cx="406400" cy="4064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7" y="13765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545549"/>
      </p:ext>
    </p:extLst>
  </p:cSld>
  <p:clrMapOvr>
    <a:masterClrMapping/>
  </p:clrMapOvr>
  <p:transition spd="slow" advTm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1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5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1" y="0"/>
            <a:ext cx="12191998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377" t="16005" r="18148" b="9161"/>
          <a:stretch/>
        </p:blipFill>
        <p:spPr>
          <a:xfrm flipH="1">
            <a:off x="9744918" y="-259841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1355585" y="6082597"/>
            <a:ext cx="9480830" cy="346484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811072" y="6429080"/>
            <a:ext cx="10428427" cy="475261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350172" y="5194311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2397" y="5153403"/>
            <a:ext cx="1585147" cy="13550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008" t="20370" b="23889"/>
          <a:stretch/>
        </p:blipFill>
        <p:spPr>
          <a:xfrm flipH="1">
            <a:off x="-141427" y="1992071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9724" y="5232411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70512">
            <a:off x="-109466" y="347728"/>
            <a:ext cx="2123931" cy="227563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705" y="5277280"/>
            <a:ext cx="1122707" cy="9493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BD25A620-A850-41B0-AE40-6666BE66B4A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66" y="5115300"/>
            <a:ext cx="1473284" cy="1411530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xmlns="" id="{B64CC625-38D8-4E9C-A940-26B27E8C090A}"/>
              </a:ext>
            </a:extLst>
          </p:cNvPr>
          <p:cNvSpPr/>
          <p:nvPr/>
        </p:nvSpPr>
        <p:spPr>
          <a:xfrm>
            <a:off x="2892640" y="460292"/>
            <a:ext cx="5279810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Level 2: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Đếm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số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đến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30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F7FC4EE-D620-E395-75E1-7478D9559AE4}"/>
              </a:ext>
            </a:extLst>
          </p:cNvPr>
          <p:cNvSpPr txBox="1"/>
          <p:nvPr/>
        </p:nvSpPr>
        <p:spPr>
          <a:xfrm>
            <a:off x="1626422" y="1639206"/>
            <a:ext cx="476485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Trò chơi gồm 2 người đếm số theo thứ tự từ 1 đến 30. Mỗi lượt đếm sẽ đếm tối thiểu 1 số, tối đa 3 số. Ai đếm vào số 30 sẽ thắng</a:t>
            </a:r>
            <a:r>
              <a:rPr lang="vi-VN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EFCBE82-5DC6-2C6B-C104-2B522FF9C30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275" y="1451038"/>
            <a:ext cx="4566207" cy="3488823"/>
          </a:xfrm>
          <a:prstGeom prst="rect">
            <a:avLst/>
          </a:prstGeom>
        </p:spPr>
      </p:pic>
      <p:pic>
        <p:nvPicPr>
          <p:cNvPr id="9" name="InLove-July_3u7p9">
            <a:hlinkClick r:id="" action="ppaction://media"/>
            <a:extLst>
              <a:ext uri="{FF2B5EF4-FFF2-40B4-BE49-F238E27FC236}">
                <a16:creationId xmlns:a16="http://schemas.microsoft.com/office/drawing/2014/main" xmlns="" id="{F39FBF4C-99E2-D867-FC70-B4E2C6156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46099" y="2089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8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shred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30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5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1" y="0"/>
            <a:ext cx="12191998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377" t="16005" r="18148" b="9161"/>
          <a:stretch/>
        </p:blipFill>
        <p:spPr>
          <a:xfrm flipH="1">
            <a:off x="9744918" y="-259841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1355585" y="6082597"/>
            <a:ext cx="9480830" cy="346484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811072" y="6429080"/>
            <a:ext cx="10428427" cy="475261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350172" y="5194311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2397" y="5153403"/>
            <a:ext cx="1585147" cy="13550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008" t="20370" b="23889"/>
          <a:stretch/>
        </p:blipFill>
        <p:spPr>
          <a:xfrm flipH="1">
            <a:off x="-141427" y="1992071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9724" y="5232411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70512">
            <a:off x="-109466" y="347728"/>
            <a:ext cx="2123931" cy="227563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705" y="5277280"/>
            <a:ext cx="1122707" cy="9493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BD25A620-A850-41B0-AE40-6666BE66B4A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66" y="5115300"/>
            <a:ext cx="1473284" cy="1411530"/>
          </a:xfrm>
          <a:prstGeom prst="rect">
            <a:avLst/>
          </a:prstGeom>
        </p:spPr>
      </p:pic>
      <p:sp>
        <p:nvSpPr>
          <p:cNvPr id="34" name="矩形 33">
            <a:extLst>
              <a:ext uri="{FF2B5EF4-FFF2-40B4-BE49-F238E27FC236}">
                <a16:creationId xmlns:a16="http://schemas.microsoft.com/office/drawing/2014/main" xmlns="" id="{B64CC625-38D8-4E9C-A940-26B27E8C090A}"/>
              </a:ext>
            </a:extLst>
          </p:cNvPr>
          <p:cNvSpPr/>
          <p:nvPr/>
        </p:nvSpPr>
        <p:spPr>
          <a:xfrm>
            <a:off x="3774764" y="110741"/>
            <a:ext cx="5279810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Phỏng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vấn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sau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trò</a:t>
            </a:r>
            <a:r>
              <a:rPr lang="en-US" altLang="zh-CN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chơi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F7FC4EE-D620-E395-75E1-7478D9559AE4}"/>
              </a:ext>
            </a:extLst>
          </p:cNvPr>
          <p:cNvSpPr txBox="1"/>
          <p:nvPr/>
        </p:nvSpPr>
        <p:spPr>
          <a:xfrm>
            <a:off x="2013610" y="809843"/>
            <a:ext cx="5245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giành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EFCBE82-5DC6-2C6B-C104-2B522FF9C30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665" y="1805118"/>
            <a:ext cx="4566207" cy="3488823"/>
          </a:xfrm>
          <a:prstGeom prst="rect">
            <a:avLst/>
          </a:prstGeom>
        </p:spPr>
      </p:pic>
      <p:pic>
        <p:nvPicPr>
          <p:cNvPr id="9" name="InLove-July_3u7p9">
            <a:hlinkClick r:id="" action="ppaction://media"/>
            <a:extLst>
              <a:ext uri="{FF2B5EF4-FFF2-40B4-BE49-F238E27FC236}">
                <a16:creationId xmlns:a16="http://schemas.microsoft.com/office/drawing/2014/main" xmlns="" id="{F39FBF4C-99E2-D867-FC70-B4E2C6156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46099" y="208986"/>
            <a:ext cx="406400" cy="4064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233806" y="2236612"/>
            <a:ext cx="5737017" cy="30406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giành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thắng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đếm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KNS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thiết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715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shred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308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4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1" y="9525"/>
            <a:ext cx="12191998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 flipV="1">
            <a:off x="590550" y="6429081"/>
            <a:ext cx="10790377" cy="406624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1355585" y="6429081"/>
            <a:ext cx="9480830" cy="102018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17831" y="5669121"/>
            <a:ext cx="1152863" cy="115594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008" t="20370" b="23889"/>
          <a:stretch/>
        </p:blipFill>
        <p:spPr>
          <a:xfrm flipH="1">
            <a:off x="-158544" y="1278856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434284">
            <a:off x="9743752" y="5708532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70512">
            <a:off x="-495308" y="-276174"/>
            <a:ext cx="2123931" cy="2275639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xmlns="" id="{0AA52D48-2773-4490-92CE-34228BFEABC3}"/>
              </a:ext>
            </a:extLst>
          </p:cNvPr>
          <p:cNvSpPr/>
          <p:nvPr/>
        </p:nvSpPr>
        <p:spPr>
          <a:xfrm>
            <a:off x="2639490" y="348079"/>
            <a:ext cx="7032152" cy="901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KỸ NĂNG SỐNG LÀ GÌ? </a:t>
            </a:r>
            <a:endParaRPr lang="zh-CN" alt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82C329-6064-671F-9892-A0B2805020A4}"/>
              </a:ext>
            </a:extLst>
          </p:cNvPr>
          <p:cNvSpPr txBox="1"/>
          <p:nvPr/>
        </p:nvSpPr>
        <p:spPr>
          <a:xfrm>
            <a:off x="1448426" y="1372197"/>
            <a:ext cx="53801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Kỹ năng sống là những hành vi, cách ứng xử tích cực giúp chúng ta có cuộc sống chất lượng hơn, dễ dàng vượt qua những khó khăn trong cuộc sống.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FEF7578D-8338-8DC0-1C3F-514EF69CFE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058" y="1759058"/>
            <a:ext cx="3330157" cy="306617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5D210758-E908-D33F-E99A-7107AB013B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4097" y="5368963"/>
            <a:ext cx="1469263" cy="1414395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2351" y="9525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8796808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1E354D6-4F42-E455-C1FD-4BC25EF16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51" y="-285750"/>
            <a:ext cx="501015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0AD558B-326F-E7EB-5A4A-B82573B2CE5D}"/>
              </a:ext>
            </a:extLst>
          </p:cNvPr>
          <p:cNvSpPr txBox="1"/>
          <p:nvPr/>
        </p:nvSpPr>
        <p:spPr>
          <a:xfrm>
            <a:off x="-457200" y="644009"/>
            <a:ext cx="895349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 algn="ctr"/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 NĂNG SỐNG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99F432C-8EC7-CA39-46E9-5E74D3E68414}"/>
              </a:ext>
            </a:extLst>
          </p:cNvPr>
          <p:cNvSpPr txBox="1"/>
          <p:nvPr/>
        </p:nvSpPr>
        <p:spPr>
          <a:xfrm>
            <a:off x="752475" y="2113687"/>
            <a:ext cx="75247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Tầm quan trọng của việc học môn KNS:</a:t>
            </a:r>
          </a:p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Nâng cao nhận thức và hành vi ứng xử của HS trong cuộc sống. </a:t>
            </a:r>
          </a:p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Giúp HS có nhiều cơ hội phát triển bản thân và làm việc đội nhóm hiệu quả.</a:t>
            </a:r>
          </a:p>
          <a:p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Tự lập hơn trong cuộc sống</a:t>
            </a:r>
            <a:r>
              <a:rPr lang="vi-VN" dirty="0"/>
              <a:t>.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496B164-8E23-2C9D-0DAF-CFA8383A3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33858" y="4821184"/>
            <a:ext cx="2372665" cy="20905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3D8238D-4371-D052-9E7E-AAB1AB5ED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950" y="4807579"/>
            <a:ext cx="3134400" cy="21177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7FD852E-9610-90BE-85F9-D8D6FF2B98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583992">
            <a:off x="-403093" y="1174511"/>
            <a:ext cx="1773221" cy="180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862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-35065" y="0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altLang="zh-CN" dirty="0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77" t="16005" r="18148" b="9161"/>
          <a:stretch/>
        </p:blipFill>
        <p:spPr>
          <a:xfrm flipH="1">
            <a:off x="10006332" y="-43832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-35065" y="6082597"/>
            <a:ext cx="9480830" cy="346484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2422385" y="6429081"/>
            <a:ext cx="9480830" cy="102018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02084" y="5318965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8580" y="5629420"/>
            <a:ext cx="1085507" cy="122858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08" t="20370" b="23889"/>
          <a:stretch/>
        </p:blipFill>
        <p:spPr>
          <a:xfrm flipH="1">
            <a:off x="-146336" y="1690910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3342" y="5354859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70512">
            <a:off x="-533150" y="76231"/>
            <a:ext cx="2123931" cy="227563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160" y="5530763"/>
            <a:ext cx="1122707" cy="94932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7A13A08-6904-DD2D-27E5-F228443B409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98145" y="245572"/>
            <a:ext cx="5653138" cy="60843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1864F0C-CAE3-A6F1-E8D2-ED9773D37D1A}"/>
              </a:ext>
            </a:extLst>
          </p:cNvPr>
          <p:cNvSpPr txBox="1"/>
          <p:nvPr/>
        </p:nvSpPr>
        <p:spPr>
          <a:xfrm>
            <a:off x="1378975" y="-46731"/>
            <a:ext cx="8927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KỸ NĂNG ĐƯỢC TRANG BỊ TRONG NĂM HỌC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13AAE8E-0352-7D83-C779-20E21C68935F}"/>
              </a:ext>
            </a:extLst>
          </p:cNvPr>
          <p:cNvSpPr txBox="1"/>
          <p:nvPr/>
        </p:nvSpPr>
        <p:spPr>
          <a:xfrm>
            <a:off x="1190625" y="1943100"/>
            <a:ext cx="881570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Kỹ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năng đặt mục tiêu (Sức mạnh của mục tiêu).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Kỹ năng thuyết trình (Thuyết trình không khó).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Kỹ năng hợp tác (Hợp tác với bạn vè và mọi người).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Kỹ năng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Kỹ năng đưa ra quyết định (Quyết định sáng suốt). 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Kỹ năng vượt qua căng thẳng. 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262272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6005" r="18148" b="9161"/>
          <a:stretch/>
        </p:blipFill>
        <p:spPr>
          <a:xfrm flipH="1">
            <a:off x="9818555" y="143047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70512">
            <a:off x="10416467" y="2277041"/>
            <a:ext cx="2123931" cy="227563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08" t="20370" b="23889"/>
          <a:stretch/>
        </p:blipFill>
        <p:spPr>
          <a:xfrm flipH="1">
            <a:off x="290120" y="38485"/>
            <a:ext cx="2341943" cy="157433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26767" y="4882482"/>
            <a:ext cx="1970250" cy="197551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925" y="203300"/>
            <a:ext cx="1237013" cy="10771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6657" y="5224833"/>
            <a:ext cx="1585147" cy="135508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4F88687B-9B3A-4B33-BD3D-77E9D807D32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634" y="136068"/>
            <a:ext cx="8515350" cy="3606234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4428AA50-E989-4D01-9990-DAD6DF714D80}"/>
              </a:ext>
            </a:extLst>
          </p:cNvPr>
          <p:cNvSpPr/>
          <p:nvPr/>
        </p:nvSpPr>
        <p:spPr>
          <a:xfrm>
            <a:off x="3325419" y="1539015"/>
            <a:ext cx="723780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CN" sz="8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THỰC HÀNH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F6E8739E-D8D4-4929-9E22-51B884E4E9B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403" y="1305152"/>
            <a:ext cx="1905000" cy="190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6A2FFF9-AC02-DDF8-9F75-8090ED16B3A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58" y="3760003"/>
            <a:ext cx="6403874" cy="2961929"/>
          </a:xfrm>
          <a:prstGeom prst="rect">
            <a:avLst/>
          </a:prstGeom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5" y="-139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722710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6005" r="18148" b="9161"/>
          <a:stretch/>
        </p:blipFill>
        <p:spPr>
          <a:xfrm flipH="1">
            <a:off x="10112047" y="326901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323850" y="6226607"/>
            <a:ext cx="11868150" cy="631392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1355585" y="6429081"/>
            <a:ext cx="9480830" cy="102018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33449" y="5386358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4235" y="5386358"/>
            <a:ext cx="1585147" cy="13550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008" t="20370" b="23889"/>
          <a:stretch/>
        </p:blipFill>
        <p:spPr>
          <a:xfrm flipH="1">
            <a:off x="170794" y="2015932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7823" y="5316476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70512">
            <a:off x="-4819" y="394071"/>
            <a:ext cx="2123931" cy="227563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646" y="5404255"/>
            <a:ext cx="1122707" cy="9493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BD25A620-A850-41B0-AE40-6666BE66B4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267" y="4844943"/>
            <a:ext cx="1473284" cy="1411530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65B027ED-25A9-4319-A659-364540E33A95}"/>
              </a:ext>
            </a:extLst>
          </p:cNvPr>
          <p:cNvSpPr/>
          <p:nvPr/>
        </p:nvSpPr>
        <p:spPr>
          <a:xfrm>
            <a:off x="3352800" y="360594"/>
            <a:ext cx="6296226" cy="1103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TRẢI NGHIỆM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D6315FE-7062-3D6E-7972-83EB3B09AB04}"/>
              </a:ext>
            </a:extLst>
          </p:cNvPr>
          <p:cNvSpPr txBox="1"/>
          <p:nvPr/>
        </p:nvSpPr>
        <p:spPr>
          <a:xfrm>
            <a:off x="3147469" y="1517298"/>
            <a:ext cx="66061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72A8A171-79FE-8BCF-2DA6-7DD41BD2C3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000" y="2388303"/>
            <a:ext cx="4028024" cy="17504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D685334-63EA-F02C-4A73-8A5F5FEFD69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344" y="2848130"/>
            <a:ext cx="3232627" cy="2424470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195449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6005" r="18148" b="9161"/>
          <a:stretch/>
        </p:blipFill>
        <p:spPr>
          <a:xfrm flipH="1">
            <a:off x="10554959" y="155960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1355585" y="6082597"/>
            <a:ext cx="9480830" cy="346484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-2" y="6429081"/>
            <a:ext cx="12268201" cy="569200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350172" y="5194311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2397" y="5153403"/>
            <a:ext cx="1585147" cy="135508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09724" y="5232411"/>
            <a:ext cx="1237013" cy="107712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705" y="5277280"/>
            <a:ext cx="1122707" cy="9493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BD25A620-A850-41B0-AE40-6666BE66B4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383" y="4792629"/>
            <a:ext cx="1473284" cy="1411530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xmlns="" id="{12AEA0A9-E5DC-44F2-9965-9BC9B25F015C}"/>
              </a:ext>
            </a:extLst>
          </p:cNvPr>
          <p:cNvSpPr/>
          <p:nvPr/>
        </p:nvSpPr>
        <p:spPr>
          <a:xfrm>
            <a:off x="7221093" y="3263808"/>
            <a:ext cx="2251288" cy="362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1F6907B-2594-35F7-EFAA-2AF1260DF7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8099" y="0"/>
            <a:ext cx="9304095" cy="64650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842F39E-6E13-D63E-3C5C-5ECFA279D4E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37212" y="3504507"/>
            <a:ext cx="1450974" cy="16094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1622368-E6B7-48DE-CE9A-B4489B6CC63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15189" y="1842913"/>
            <a:ext cx="2712955" cy="30116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B3D4977-E694-8B3E-49CE-DC49F5475AA7}"/>
              </a:ext>
            </a:extLst>
          </p:cNvPr>
          <p:cNvSpPr txBox="1"/>
          <p:nvPr/>
        </p:nvSpPr>
        <p:spPr>
          <a:xfrm>
            <a:off x="3590926" y="853867"/>
            <a:ext cx="6553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5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9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794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0">
        <p14:honeycomb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-51492" y="0"/>
            <a:ext cx="12243491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6005" r="18148" b="9161"/>
          <a:stretch/>
        </p:blipFill>
        <p:spPr>
          <a:xfrm flipH="1">
            <a:off x="10163539" y="314916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828676" y="6226607"/>
            <a:ext cx="10007740" cy="526618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1355585" y="6429081"/>
            <a:ext cx="9480830" cy="102018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49322" y="5356600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2501" y="5444290"/>
            <a:ext cx="1585147" cy="13550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008" t="20370" b="23889"/>
          <a:stretch/>
        </p:blipFill>
        <p:spPr>
          <a:xfrm flipH="1">
            <a:off x="186667" y="1803307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5928" y="5250724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70512">
            <a:off x="23882" y="255913"/>
            <a:ext cx="2123931" cy="227563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646" y="5363069"/>
            <a:ext cx="1122707" cy="9493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BD25A620-A850-41B0-AE40-6666BE66B4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448" y="4957776"/>
            <a:ext cx="1473284" cy="14115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47019C7-2C81-FE98-55C8-DC3360A0E19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32624" y="84405"/>
            <a:ext cx="4190419" cy="54885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5206765-266E-CEF5-4CF2-9C47FE676F5B}"/>
              </a:ext>
            </a:extLst>
          </p:cNvPr>
          <p:cNvSpPr txBox="1"/>
          <p:nvPr/>
        </p:nvSpPr>
        <p:spPr>
          <a:xfrm>
            <a:off x="6051618" y="1590675"/>
            <a:ext cx="481337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399" y="29166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8051633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-2" y="0"/>
            <a:ext cx="12192001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6005" r="18148" b="9161"/>
          <a:stretch/>
        </p:blipFill>
        <p:spPr>
          <a:xfrm flipH="1">
            <a:off x="9567534" y="324442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70512">
            <a:off x="9192419" y="2511128"/>
            <a:ext cx="2123931" cy="227563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08" t="20370" b="23889"/>
          <a:stretch/>
        </p:blipFill>
        <p:spPr>
          <a:xfrm flipH="1">
            <a:off x="428318" y="722802"/>
            <a:ext cx="2341943" cy="157433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407571" y="4733257"/>
            <a:ext cx="1970250" cy="197551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9361" y="859165"/>
            <a:ext cx="1237013" cy="10771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99964" y="5441446"/>
            <a:ext cx="1585147" cy="135508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xmlns="" id="{F5E79BED-4FC8-4FB3-BD3F-277C43C2A63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174" y="314325"/>
            <a:ext cx="7275775" cy="279034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99D8DDE7-0000-47C5-BC9D-996DCA5C98B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178" y="1199669"/>
            <a:ext cx="1905000" cy="190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7503A2-D54D-DC73-CAD7-81FD9A95C2BA}"/>
              </a:ext>
            </a:extLst>
          </p:cNvPr>
          <p:cNvSpPr txBox="1"/>
          <p:nvPr/>
        </p:nvSpPr>
        <p:spPr>
          <a:xfrm>
            <a:off x="4123192" y="1414052"/>
            <a:ext cx="539379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16C4EBFC-D9DC-2ECC-DDBC-395ADDD4F54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174" y="3104669"/>
            <a:ext cx="2790825" cy="3810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0410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0089749"/>
      </p:ext>
    </p:extLst>
  </p:cSld>
  <p:clrMapOvr>
    <a:masterClrMapping/>
  </p:clrMapOvr>
  <p:transition spd="slow" advTm="0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6005" r="18148" b="9161"/>
          <a:stretch/>
        </p:blipFill>
        <p:spPr>
          <a:xfrm flipH="1">
            <a:off x="9764560" y="205298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70512">
            <a:off x="10044184" y="2512044"/>
            <a:ext cx="2123931" cy="227563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08" t="20370" b="23889"/>
          <a:stretch/>
        </p:blipFill>
        <p:spPr>
          <a:xfrm flipH="1">
            <a:off x="233186" y="460081"/>
            <a:ext cx="2341943" cy="157433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-1" y="4333208"/>
            <a:ext cx="1970250" cy="197551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00997" y="550924"/>
            <a:ext cx="1237013" cy="10771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313575" y="5502915"/>
            <a:ext cx="1585147" cy="135508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5A41887B-0AD9-4E4F-8A31-98C72EDEA7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076" y="304800"/>
            <a:ext cx="7105649" cy="3228975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05D77FEE-D3D4-4488-AC4F-2526A159C337}"/>
              </a:ext>
            </a:extLst>
          </p:cNvPr>
          <p:cNvSpPr/>
          <p:nvPr/>
        </p:nvSpPr>
        <p:spPr>
          <a:xfrm>
            <a:off x="3829254" y="1530896"/>
            <a:ext cx="59455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TỔNG KẾT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867FC4A9-3075-4698-9DCC-C0D4E7D0046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006" y="1421428"/>
            <a:ext cx="1905000" cy="1905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03F21A4-FE35-FE00-C915-91285FE4B6C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3643244"/>
            <a:ext cx="6289086" cy="3033670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050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7826032"/>
      </p:ext>
    </p:extLst>
  </p:cSld>
  <p:clrMapOvr>
    <a:masterClrMapping/>
  </p:clrMapOvr>
  <p:transition spd="slow" advTm="0"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0" y="0"/>
            <a:ext cx="12163423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6005" r="18148" b="9161"/>
          <a:stretch/>
        </p:blipFill>
        <p:spPr>
          <a:xfrm flipH="1">
            <a:off x="10083470" y="155960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666750" y="6082597"/>
            <a:ext cx="10477499" cy="704202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1355585" y="6429081"/>
            <a:ext cx="9480830" cy="102018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902997" y="155960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8308158">
            <a:off x="1155617" y="5502915"/>
            <a:ext cx="1585147" cy="13550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008" t="20370" b="23889"/>
          <a:stretch/>
        </p:blipFill>
        <p:spPr>
          <a:xfrm flipH="1">
            <a:off x="76494" y="1770030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338967">
            <a:off x="8927828" y="-49578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70512">
            <a:off x="-221091" y="152390"/>
            <a:ext cx="2123931" cy="227563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347" y="5705793"/>
            <a:ext cx="1122707" cy="949327"/>
          </a:xfrm>
          <a:prstGeom prst="rect">
            <a:avLst/>
          </a:prstGeom>
        </p:spPr>
      </p:pic>
      <p:sp>
        <p:nvSpPr>
          <p:cNvPr id="25" name="矩形 24">
            <a:extLst>
              <a:ext uri="{FF2B5EF4-FFF2-40B4-BE49-F238E27FC236}">
                <a16:creationId xmlns:a16="http://schemas.microsoft.com/office/drawing/2014/main" xmlns="" id="{91F88499-2CD1-4059-9956-87C9706ADFB9}"/>
              </a:ext>
            </a:extLst>
          </p:cNvPr>
          <p:cNvSpPr/>
          <p:nvPr/>
        </p:nvSpPr>
        <p:spPr>
          <a:xfrm>
            <a:off x="1736828" y="267371"/>
            <a:ext cx="6067443" cy="601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Nhắc lại bài cũ</a:t>
            </a:r>
          </a:p>
          <a:p>
            <a:pPr>
              <a:lnSpc>
                <a:spcPct val="120000"/>
              </a:lnSpc>
            </a:pPr>
            <a:r>
              <a:rPr lang="vi-VN" altLang="zh-C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+ Kỹ năng sống là gì?</a:t>
            </a:r>
          </a:p>
          <a:p>
            <a:pPr>
              <a:lnSpc>
                <a:spcPct val="120000"/>
              </a:lnSpc>
            </a:pPr>
            <a:r>
              <a:rPr lang="vi-VN" altLang="zh-C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+ Có mấy nhóm kỹ năng sống em sẽ được học trong năm học. </a:t>
            </a:r>
          </a:p>
          <a:p>
            <a:pPr>
              <a:lnSpc>
                <a:spcPct val="120000"/>
              </a:lnSpc>
            </a:pPr>
            <a:r>
              <a:rPr lang="vi-VN" altLang="zh-C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- </a:t>
            </a:r>
            <a:r>
              <a:rPr lang="vi-VN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BTRL</a:t>
            </a:r>
            <a:r>
              <a:rPr lang="vi-VN" altLang="zh-C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vi-VN" altLang="zh-CN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+ Chia sẻ bài học ngày hôm nay với bố mẹ, người thân, bạn bè.</a:t>
            </a:r>
          </a:p>
          <a:p>
            <a:pPr>
              <a:lnSpc>
                <a:spcPct val="120000"/>
              </a:lnSpc>
            </a:pPr>
            <a:r>
              <a:rPr lang="en-US" altLang="zh-CN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.</a:t>
            </a:r>
            <a:endParaRPr lang="zh-CN" altLang="en-US" sz="36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394F3E3-4344-1622-0A23-6A71187223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55860" y="2295526"/>
            <a:ext cx="4678940" cy="4673886"/>
          </a:xfrm>
          <a:prstGeom prst="rect">
            <a:avLst/>
          </a:prstGeom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" y="1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64596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14039" y="0"/>
            <a:ext cx="12163919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6005" r="18148" b="9161"/>
          <a:stretch/>
        </p:blipFill>
        <p:spPr>
          <a:xfrm>
            <a:off x="9732535" y="32089"/>
            <a:ext cx="2797387" cy="235423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4C72232A-A4B6-43E7-AE10-1D0312EC80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046" y="4607831"/>
            <a:ext cx="2187619" cy="190485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4695A7B7-D8C6-44A7-A155-0816385DBC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65856" y="4350980"/>
            <a:ext cx="2412103" cy="241855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1543" y="-132900"/>
            <a:ext cx="2949788" cy="316048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AD35249C-74B6-4641-816E-99F30342AC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14041" y="2802184"/>
            <a:ext cx="1924560" cy="1645236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xmlns="" id="{8861D07A-95B8-462E-97E6-FAE876F82E3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59" r="21297" b="6428"/>
          <a:stretch/>
        </p:blipFill>
        <p:spPr>
          <a:xfrm>
            <a:off x="6096000" y="411447"/>
            <a:ext cx="1480085" cy="1473861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7E4D07C3-EF9B-4ACD-8F7F-C6012623A651}"/>
              </a:ext>
            </a:extLst>
          </p:cNvPr>
          <p:cNvSpPr txBox="1"/>
          <p:nvPr/>
        </p:nvSpPr>
        <p:spPr>
          <a:xfrm>
            <a:off x="2286647" y="1810402"/>
            <a:ext cx="78860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9600" b="1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8C2E99"/>
                </a:solidFill>
                <a:effectLst>
                  <a:outerShdw dist="38100" dir="2700000" algn="bl" rotWithShape="0">
                    <a:schemeClr val="tx1">
                      <a:lumMod val="65000"/>
                      <a:lumOff val="3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THANKS</a:t>
            </a:r>
            <a:r>
              <a:rPr lang="en-US" altLang="zh-CN" sz="8800" b="1" dirty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8C2E99"/>
                </a:solidFill>
                <a:effectLst>
                  <a:outerShdw dist="38100" dir="2700000" algn="bl" rotWithShape="0">
                    <a:schemeClr val="tx1">
                      <a:lumMod val="65000"/>
                      <a:lumOff val="35000"/>
                    </a:schemeClr>
                  </a:outerShdw>
                </a:effectLst>
                <a:cs typeface="+mn-ea"/>
                <a:sym typeface="+mn-lt"/>
              </a:rPr>
              <a:t> </a:t>
            </a:r>
            <a:endParaRPr lang="zh-CN" altLang="en-US" sz="8800" b="1" dirty="0">
              <a:ln w="28575">
                <a:solidFill>
                  <a:schemeClr val="bg1"/>
                </a:solidFill>
                <a:prstDash val="solid"/>
              </a:ln>
              <a:solidFill>
                <a:srgbClr val="8C2E99"/>
              </a:solidFill>
              <a:effectLst>
                <a:outerShdw dist="38100" dir="2700000" algn="bl" rotWithShape="0">
                  <a:schemeClr val="tx1">
                    <a:lumMod val="65000"/>
                    <a:lumOff val="35000"/>
                  </a:scheme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E48204C-C8E7-B5B5-EA47-A11845CCD7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571" y="3477939"/>
            <a:ext cx="4276104" cy="3122886"/>
          </a:xfrm>
          <a:prstGeom prst="rect">
            <a:avLst/>
          </a:prstGeom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7358" y="-1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34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0">
        <p14:shred/>
      </p:transition>
    </mc:Choice>
    <mc:Fallback xmlns="">
      <p:transition spd="slow" advTm="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1" fill="hold" nodeType="after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2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2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 p14:presetBounceEnd="5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000">
                                          <p:cBhvr additive="base">
                                            <p:cTn id="3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000">
                                          <p:cBhvr additive="base">
                                            <p:cTn id="3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1" presetID="45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5" grpId="0" animBg="1"/>
          <p:bldP spid="1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4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2500"/>
                                </p:stCondLst>
                                <p:childTnLst>
                                  <p:par>
                                    <p:cTn id="41" presetID="45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 fmla="#ppt_w*sin(2.5*pi*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5" grpId="0" animBg="1"/>
          <p:bldP spid="19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5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-4353" y="0"/>
            <a:ext cx="12196352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377" t="16005" r="18148" b="9161"/>
          <a:stretch/>
        </p:blipFill>
        <p:spPr>
          <a:xfrm flipH="1">
            <a:off x="9567534" y="324442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1355585" y="6082597"/>
            <a:ext cx="9480830" cy="346484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1355585" y="6429081"/>
            <a:ext cx="9480830" cy="102018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350172" y="5194311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2397" y="5153403"/>
            <a:ext cx="1585147" cy="13550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008" t="20370" b="23889"/>
          <a:stretch/>
        </p:blipFill>
        <p:spPr>
          <a:xfrm flipH="1">
            <a:off x="509308" y="1951264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9724" y="5232411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70512">
            <a:off x="442980" y="419356"/>
            <a:ext cx="2123931" cy="227563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705" y="5277280"/>
            <a:ext cx="1122707" cy="9493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BD25A620-A850-41B0-AE40-6666BE66B4A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383" y="4792629"/>
            <a:ext cx="1473284" cy="1411530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xmlns="" id="{58BC5467-CD63-4AB4-ABA4-D972D5FDC1B4}"/>
              </a:ext>
            </a:extLst>
          </p:cNvPr>
          <p:cNvSpPr/>
          <p:nvPr/>
        </p:nvSpPr>
        <p:spPr>
          <a:xfrm>
            <a:off x="3014243" y="-88532"/>
            <a:ext cx="7657589" cy="320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88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TRÒ CHƠI</a:t>
            </a:r>
          </a:p>
          <a:p>
            <a:pPr>
              <a:lnSpc>
                <a:spcPct val="120000"/>
              </a:lnSpc>
            </a:pPr>
            <a:r>
              <a:rPr lang="en-US" altLang="zh-CN" sz="8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 </a:t>
            </a:r>
            <a:endParaRPr lang="zh-CN" altLang="en-US" sz="8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" name="nhac-nen-tro-choi-am-nhac-www_tiengdong_com">
            <a:hlinkClick r:id="" action="ppaction://media"/>
            <a:extLst>
              <a:ext uri="{FF2B5EF4-FFF2-40B4-BE49-F238E27FC236}">
                <a16:creationId xmlns:a16="http://schemas.microsoft.com/office/drawing/2014/main" xmlns="" id="{BB42F8AC-F017-C8BE-1BC3-6F7462E6B7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04671" y="121242"/>
            <a:ext cx="406400" cy="40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F574F0F-B3C0-F47B-E6E2-6A412104B3E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9" y="1714500"/>
            <a:ext cx="5367757" cy="342900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396" y="1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797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18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/>
          <p:nvPr/>
        </p:nvSpPr>
        <p:spPr>
          <a:xfrm>
            <a:off x="2829204" y="6667025"/>
            <a:ext cx="1800200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200000"/>
              </a:lnSpc>
            </a:pPr>
            <a:r>
              <a:rPr lang="en-US" altLang="zh-CN" sz="100" dirty="0">
                <a:solidFill>
                  <a:srgbClr val="73E9F5"/>
                </a:solidFill>
                <a:ea typeface="微软雅黑" panose="020B0503020204020204" pitchFamily="34" charset="-122"/>
              </a:rPr>
              <a:t>PPT</a:t>
            </a:r>
            <a:r>
              <a:rPr lang="zh-CN" altLang="en-US" sz="100" dirty="0">
                <a:solidFill>
                  <a:srgbClr val="73E9F5"/>
                </a:solidFill>
                <a:ea typeface="微软雅黑" panose="020B0503020204020204" pitchFamily="34" charset="-122"/>
              </a:rPr>
              <a:t>模板 </a:t>
            </a:r>
            <a:r>
              <a:rPr lang="en-US" altLang="zh-CN" sz="100" dirty="0">
                <a:solidFill>
                  <a:srgbClr val="73E9F5"/>
                </a:solidFill>
                <a:ea typeface="微软雅黑" panose="020B0503020204020204" pitchFamily="34" charset="-122"/>
              </a:rPr>
              <a:t>http://www.1ppt.com/moban/</a:t>
            </a:r>
            <a:r>
              <a:rPr lang="zh-CN" altLang="en-US" sz="100" dirty="0">
                <a:solidFill>
                  <a:srgbClr val="73E9F5"/>
                </a:solidFill>
                <a:ea typeface="微软雅黑" panose="020B0503020204020204" pitchFamily="34" charset="-122"/>
              </a:rPr>
              <a:t> </a:t>
            </a:r>
            <a:endParaRPr lang="en-US" altLang="zh-CN" sz="100" dirty="0">
              <a:solidFill>
                <a:srgbClr val="73E9F5"/>
              </a:solidFill>
              <a:ea typeface="微软雅黑" panose="020B0503020204020204" pitchFamily="34" charset="-122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5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377" t="16005" r="18148" b="9161"/>
          <a:stretch/>
        </p:blipFill>
        <p:spPr>
          <a:xfrm flipH="1">
            <a:off x="9996159" y="224113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1355585" y="6082597"/>
            <a:ext cx="9480830" cy="346484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1355585" y="6429081"/>
            <a:ext cx="9480830" cy="102018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350172" y="5194311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2397" y="5153403"/>
            <a:ext cx="1585147" cy="13550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008" t="20370" b="23889"/>
          <a:stretch/>
        </p:blipFill>
        <p:spPr>
          <a:xfrm flipH="1">
            <a:off x="284063" y="1731614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9724" y="5232411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70512">
            <a:off x="766" y="436504"/>
            <a:ext cx="2123931" cy="227563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705" y="5277280"/>
            <a:ext cx="1122707" cy="9493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BD25A620-A850-41B0-AE40-6666BE66B4A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8383" y="4792629"/>
            <a:ext cx="1473284" cy="1411530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xmlns="" id="{143CFFF9-DE43-4E56-8087-2E68040BA4B9}"/>
              </a:ext>
            </a:extLst>
          </p:cNvPr>
          <p:cNvSpPr/>
          <p:nvPr/>
        </p:nvSpPr>
        <p:spPr>
          <a:xfrm>
            <a:off x="3045478" y="224113"/>
            <a:ext cx="7327247" cy="17104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KẾT CHÙM</a:t>
            </a:r>
            <a:endParaRPr lang="zh-CN" altLang="en-US" sz="9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1560ED3-625F-851B-5FA5-3114BABFFE3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10650" y="2940064"/>
            <a:ext cx="2143125" cy="2143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FEFF6860-96F7-2CEC-5E96-E7F58CCCE55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7882" y="2915399"/>
            <a:ext cx="2543175" cy="18002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A759451-BB8C-E255-2A7F-36F7200A79B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948" y="1930958"/>
            <a:ext cx="3966185" cy="3085692"/>
          </a:xfrm>
          <a:prstGeom prst="rect">
            <a:avLst/>
          </a:prstGeom>
        </p:spPr>
      </p:pic>
      <p:pic>
        <p:nvPicPr>
          <p:cNvPr id="7" name="nhac-nen-tro-choi-am-nhac-www_tiengdong_com">
            <a:hlinkClick r:id="" action="ppaction://media"/>
            <a:extLst>
              <a:ext uri="{FF2B5EF4-FFF2-40B4-BE49-F238E27FC236}">
                <a16:creationId xmlns:a16="http://schemas.microsoft.com/office/drawing/2014/main" xmlns="" id="{D0122A48-EA67-50E3-6B99-7F7B9177D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04673" y="277424"/>
            <a:ext cx="406400" cy="406400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-8326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680628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189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5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1" y="0"/>
            <a:ext cx="12191998" cy="6798543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rgbClr val="05769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      </a:t>
            </a:r>
            <a:endParaRPr lang="vi-VN" altLang="zh-CN" sz="2400" dirty="0">
              <a:solidFill>
                <a:srgbClr val="EC094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377" t="16005" r="18148" b="9161"/>
          <a:stretch/>
        </p:blipFill>
        <p:spPr>
          <a:xfrm flipH="1">
            <a:off x="8873797" y="459002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-1" y="6268955"/>
            <a:ext cx="10836416" cy="160125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-104776" y="6398998"/>
            <a:ext cx="12295539" cy="420897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1362" y="5807438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18866" y="5707868"/>
            <a:ext cx="1585147" cy="13550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7008" t="20370" b="23889"/>
          <a:stretch/>
        </p:blipFill>
        <p:spPr>
          <a:xfrm flipH="1">
            <a:off x="-104775" y="915085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53751" y="863332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70512">
            <a:off x="-65251" y="-284317"/>
            <a:ext cx="2123931" cy="227563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202" y="6095189"/>
            <a:ext cx="1122707" cy="70335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BD25A620-A850-41B0-AE40-6666BE66B4A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383" y="5408365"/>
            <a:ext cx="1473284" cy="1411530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xmlns="" id="{E6FF8A3C-4F97-4D46-85AE-42332319B707}"/>
              </a:ext>
            </a:extLst>
          </p:cNvPr>
          <p:cNvSpPr/>
          <p:nvPr/>
        </p:nvSpPr>
        <p:spPr>
          <a:xfrm>
            <a:off x="3072749" y="-124956"/>
            <a:ext cx="7004701" cy="1204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 </a:t>
            </a:r>
            <a:r>
              <a:rPr lang="en-US" altLang="zh-C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LUẬT CHƠI</a:t>
            </a:r>
            <a:endParaRPr lang="zh-CN" altLang="en-US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C50F9AD-1D05-12C6-556E-0A0DF73C0E41}"/>
              </a:ext>
            </a:extLst>
          </p:cNvPr>
          <p:cNvSpPr txBox="1"/>
          <p:nvPr/>
        </p:nvSpPr>
        <p:spPr>
          <a:xfrm rot="10800000" flipV="1">
            <a:off x="2218867" y="1353344"/>
            <a:ext cx="57345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8C2E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đứng dậy tại chỗ.</a:t>
            </a:r>
          </a:p>
          <a:p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-GV sẽ hô “kết chùm, kết chùm”, 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-HS trả lời “chùm mấy, chùm mấy ạ”. </a:t>
            </a:r>
          </a:p>
          <a:p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-GV sẽ hô 1 số bất kỳ và HS có nhiệm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 kết hợp các thành viên trong đội mình sao cho mỗi nhóm nhỏ có số thành viên bằng con số GV vừa hô.  </a:t>
            </a:r>
          </a:p>
        </p:txBody>
      </p:sp>
      <p:pic>
        <p:nvPicPr>
          <p:cNvPr id="8" name="InLove-July_3u7p9">
            <a:hlinkClick r:id="" action="ppaction://media"/>
            <a:extLst>
              <a:ext uri="{FF2B5EF4-FFF2-40B4-BE49-F238E27FC236}">
                <a16:creationId xmlns:a16="http://schemas.microsoft.com/office/drawing/2014/main" xmlns="" id="{7531B075-2CFA-64F4-0F80-E0D36F8043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67584" y="36124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9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14:ripple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330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4CE1CA3-74F9-DB23-F4CE-FD8B292E6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7D084E2-FA53-E436-C833-9CEF5B40B5D5}"/>
              </a:ext>
            </a:extLst>
          </p:cNvPr>
          <p:cNvSpPr txBox="1"/>
          <p:nvPr/>
        </p:nvSpPr>
        <p:spPr>
          <a:xfrm>
            <a:off x="2162175" y="91559"/>
            <a:ext cx="84200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MỞ ĐẦU </a:t>
            </a:r>
          </a:p>
        </p:txBody>
      </p:sp>
      <p:pic>
        <p:nvPicPr>
          <p:cNvPr id="3" name="DonnaDonna-RichardClayderman_42ksm">
            <a:hlinkClick r:id="" action="ppaction://media"/>
            <a:extLst>
              <a:ext uri="{FF2B5EF4-FFF2-40B4-BE49-F238E27FC236}">
                <a16:creationId xmlns:a16="http://schemas.microsoft.com/office/drawing/2014/main" xmlns="" id="{B7BD007B-9064-C889-C76D-431CC3F25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25" y="9155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4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2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FF622FE-B85C-0324-6D2B-7BA27E1D61B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894"/>
            <a:ext cx="65151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60155C5-8AF7-FB52-7D3D-F01F11B02F71}"/>
              </a:ext>
            </a:extLst>
          </p:cNvPr>
          <p:cNvSpPr txBox="1"/>
          <p:nvPr/>
        </p:nvSpPr>
        <p:spPr>
          <a:xfrm>
            <a:off x="5362575" y="43934"/>
            <a:ext cx="74295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	</a:t>
            </a:r>
            <a:r>
              <a:rPr lang="en-US" sz="9600" b="1" dirty="0">
                <a:solidFill>
                  <a:srgbClr val="EC09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TIÊU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2BD4BC4-C368-F53B-FAC3-C9B9C911ABC3}"/>
              </a:ext>
            </a:extLst>
          </p:cNvPr>
          <p:cNvSpPr txBox="1"/>
          <p:nvPr/>
        </p:nvSpPr>
        <p:spPr>
          <a:xfrm>
            <a:off x="6446044" y="1847762"/>
            <a:ext cx="574595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dirty="0"/>
              <a:t>-	</a:t>
            </a:r>
            <a:r>
              <a:rPr lang="vi-VN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hiểu được kỹ năng sống là gì và biết được tầm quan trọng của việc học, rèn luyện kỹ năng sống. </a:t>
            </a:r>
          </a:p>
          <a:p>
            <a:r>
              <a:rPr lang="vi-VN" sz="4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	HS biết được các nhóm kỹ năng sẽ được học trong năm học</a:t>
            </a:r>
          </a:p>
        </p:txBody>
      </p:sp>
      <p:pic>
        <p:nvPicPr>
          <p:cNvPr id="2" name="ShapeofMyHeart-SunghaJung-2460387">
            <a:hlinkClick r:id="" action="ppaction://media"/>
            <a:extLst>
              <a:ext uri="{FF2B5EF4-FFF2-40B4-BE49-F238E27FC236}">
                <a16:creationId xmlns:a16="http://schemas.microsoft.com/office/drawing/2014/main" xmlns="" id="{B7ED3452-6485-AA0F-AC7C-C6FFE7147F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575" y="43934"/>
            <a:ext cx="406400" cy="4064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934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424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2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6005" r="18148" b="9161"/>
          <a:stretch/>
        </p:blipFill>
        <p:spPr>
          <a:xfrm flipH="1">
            <a:off x="9642481" y="-2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70512">
            <a:off x="9151173" y="2201355"/>
            <a:ext cx="2123931" cy="227563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008" t="20370" b="23889"/>
          <a:stretch/>
        </p:blipFill>
        <p:spPr>
          <a:xfrm flipH="1">
            <a:off x="-160772" y="-308600"/>
            <a:ext cx="2341943" cy="157433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16646" y="4584826"/>
            <a:ext cx="1970250" cy="197551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376" y="-130239"/>
            <a:ext cx="1237013" cy="10771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4280" y="5413518"/>
            <a:ext cx="1585147" cy="135508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FB731C01-6EBD-468A-8465-BB47DD7DF7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715" y="171450"/>
            <a:ext cx="7384765" cy="2969048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763D4512-0EDD-4CCD-9FFF-302065D99C53}"/>
              </a:ext>
            </a:extLst>
          </p:cNvPr>
          <p:cNvSpPr/>
          <p:nvPr/>
        </p:nvSpPr>
        <p:spPr>
          <a:xfrm>
            <a:off x="2360994" y="1305325"/>
            <a:ext cx="707067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CN" sz="6600" b="1" dirty="0">
                <a:solidFill>
                  <a:srgbClr val="EC09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KHÁM PHÁ</a:t>
            </a:r>
            <a:endParaRPr lang="en-US" altLang="zh-CN" sz="6600" b="1" dirty="0">
              <a:solidFill>
                <a:srgbClr val="6DA305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A40B0502-DCAD-466C-B182-6A58681082B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839" y="616119"/>
            <a:ext cx="1905000" cy="1905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510ADDF-2067-C9AE-C229-F76D978A7BC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1839" y="3093849"/>
            <a:ext cx="2790825" cy="38100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1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2999367"/>
      </p:ext>
    </p:extLst>
  </p:cSld>
  <p:clrMapOvr>
    <a:masterClrMapping/>
  </p:clrMapOvr>
  <p:transition spd="slow" advTm="0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6" presetID="3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9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8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xmlns="" id="{E0CE5469-14D8-41F4-82EF-C2C70E6D897D}"/>
              </a:ext>
            </a:extLst>
          </p:cNvPr>
          <p:cNvSpPr/>
          <p:nvPr/>
        </p:nvSpPr>
        <p:spPr>
          <a:xfrm>
            <a:off x="1" y="1"/>
            <a:ext cx="12192000" cy="6858000"/>
          </a:xfrm>
          <a:prstGeom prst="rect">
            <a:avLst/>
          </a:prstGeom>
          <a:solidFill>
            <a:srgbClr val="C5F6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654432FE-5A3E-4EC9-ADBC-4CEF2920271E}"/>
              </a:ext>
            </a:extLst>
          </p:cNvPr>
          <p:cNvSpPr/>
          <p:nvPr/>
        </p:nvSpPr>
        <p:spPr>
          <a:xfrm>
            <a:off x="46177" y="24585"/>
            <a:ext cx="12192000" cy="6858001"/>
          </a:xfrm>
          <a:prstGeom prst="rect">
            <a:avLst/>
          </a:prstGeom>
          <a:blipFill dpi="0" rotWithShape="1">
            <a:blip r:embed="rId3"/>
            <a:srcRect/>
            <a:tile tx="0" ty="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59595CC-A007-4D07-9BA8-B163984E6DC7}"/>
              </a:ext>
            </a:extLst>
          </p:cNvPr>
          <p:cNvSpPr/>
          <p:nvPr/>
        </p:nvSpPr>
        <p:spPr>
          <a:xfrm>
            <a:off x="1" y="24585"/>
            <a:ext cx="12145822" cy="7014190"/>
          </a:xfrm>
          <a:prstGeom prst="rect">
            <a:avLst/>
          </a:prstGeom>
          <a:solidFill>
            <a:srgbClr val="F3CD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DB5ED31-BF53-4854-8BDC-803707E221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77" t="16005" r="18148" b="9161"/>
          <a:stretch/>
        </p:blipFill>
        <p:spPr>
          <a:xfrm flipH="1">
            <a:off x="9913468" y="233271"/>
            <a:ext cx="2079954" cy="1750455"/>
          </a:xfrm>
          <a:prstGeom prst="rect">
            <a:avLst/>
          </a:prstGeom>
          <a:effectLst>
            <a:outerShdw dist="63500" dir="8100000" algn="tr" rotWithShape="0">
              <a:schemeClr val="bg1">
                <a:lumMod val="75000"/>
              </a:schemeClr>
            </a:outerShdw>
          </a:effectLst>
        </p:spPr>
      </p:pic>
      <p:sp>
        <p:nvSpPr>
          <p:cNvPr id="3" name="梯形 2">
            <a:extLst>
              <a:ext uri="{FF2B5EF4-FFF2-40B4-BE49-F238E27FC236}">
                <a16:creationId xmlns:a16="http://schemas.microsoft.com/office/drawing/2014/main" xmlns="" id="{D3F55C2B-6604-448F-975E-C31C5C55F42C}"/>
              </a:ext>
            </a:extLst>
          </p:cNvPr>
          <p:cNvSpPr/>
          <p:nvPr/>
        </p:nvSpPr>
        <p:spPr>
          <a:xfrm>
            <a:off x="628650" y="6377871"/>
            <a:ext cx="10752277" cy="504715"/>
          </a:xfrm>
          <a:prstGeom prst="trapezoid">
            <a:avLst>
              <a:gd name="adj" fmla="val 246756"/>
            </a:avLst>
          </a:prstGeom>
          <a:solidFill>
            <a:srgbClr val="73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A0DED4C9-BDB4-4E8D-9A4D-58EAE293F8F6}"/>
              </a:ext>
            </a:extLst>
          </p:cNvPr>
          <p:cNvSpPr/>
          <p:nvPr/>
        </p:nvSpPr>
        <p:spPr>
          <a:xfrm>
            <a:off x="1355585" y="6429081"/>
            <a:ext cx="9480830" cy="102018"/>
          </a:xfrm>
          <a:prstGeom prst="rect">
            <a:avLst/>
          </a:prstGeom>
          <a:solidFill>
            <a:srgbClr val="10D2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D485C86-75EB-41A1-A58D-B5DD3BE5F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284843" y="5324145"/>
            <a:ext cx="1152863" cy="115594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63E705D5-2705-4E65-9F5C-60EC2033D8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4614" y="5331412"/>
            <a:ext cx="1585147" cy="135508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D91A1DAA-93BA-4932-9469-D45A1E6962D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008" t="20370" b="23889"/>
          <a:stretch/>
        </p:blipFill>
        <p:spPr>
          <a:xfrm flipH="1">
            <a:off x="335964" y="1344358"/>
            <a:ext cx="1525311" cy="10253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7A412B8-3366-4942-895A-122C0C5F16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9724" y="5232411"/>
            <a:ext cx="1237013" cy="10771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C0B53086-38AC-4F8D-88E6-824D2F1116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970512">
            <a:off x="52667" y="49248"/>
            <a:ext cx="2123931" cy="2275639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xmlns="" id="{89002419-073B-41FA-A005-407B4CA444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267" y="5516533"/>
            <a:ext cx="1122707" cy="949327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xmlns="" id="{BD25A620-A850-41B0-AE40-6666BE66B4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082" y="4931317"/>
            <a:ext cx="1473284" cy="1411530"/>
          </a:xfrm>
          <a:prstGeom prst="rect">
            <a:avLst/>
          </a:prstGeom>
        </p:spPr>
      </p:pic>
      <p:sp>
        <p:nvSpPr>
          <p:cNvPr id="37" name="矩形 36">
            <a:extLst>
              <a:ext uri="{FF2B5EF4-FFF2-40B4-BE49-F238E27FC236}">
                <a16:creationId xmlns:a16="http://schemas.microsoft.com/office/drawing/2014/main" xmlns="" id="{10FA0ACC-D62A-4AD5-93D9-55FDE19D131A}"/>
              </a:ext>
            </a:extLst>
          </p:cNvPr>
          <p:cNvSpPr/>
          <p:nvPr/>
        </p:nvSpPr>
        <p:spPr>
          <a:xfrm>
            <a:off x="3028951" y="244707"/>
            <a:ext cx="6524624" cy="1440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8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8000" b="1" dirty="0">
                <a:solidFill>
                  <a:srgbClr val="EC094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TRÒ CHƠI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CE1F75C-DE3C-44BA-8E2F-5C8B8C26C8F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43" y="2709103"/>
            <a:ext cx="9421257" cy="24798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18C5092-2F77-3589-023F-3B0B4DACEFC5}"/>
              </a:ext>
            </a:extLst>
          </p:cNvPr>
          <p:cNvSpPr txBox="1"/>
          <p:nvPr/>
        </p:nvSpPr>
        <p:spPr>
          <a:xfrm>
            <a:off x="2724150" y="1647825"/>
            <a:ext cx="723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ĐẾM SỐ MỤC TIÊU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8645" y="24585"/>
            <a:ext cx="9906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4655261"/>
      </p:ext>
    </p:extLst>
  </p:cSld>
  <p:clrMapOvr>
    <a:masterClrMapping/>
  </p:clrMapOvr>
  <p:transition spd="slow" advTm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www.freeppt7.com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2qfqpno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www.jpppt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840</TotalTime>
  <Words>589</Words>
  <Application>Microsoft Office PowerPoint</Application>
  <PresentationFormat>Custom</PresentationFormat>
  <Paragraphs>74</Paragraphs>
  <Slides>22</Slides>
  <Notes>19</Notes>
  <HiddenSlides>0</HiddenSlides>
  <MMClips>8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www.freeppt7.com</vt:lpstr>
      <vt:lpstr>www.jpppt.com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www.freeppt7.com</Manager>
  <Company>www.freeppt7.com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templates</dc:title>
  <dc:creator>www.freeppt7.com</dc:creator>
  <cp:keywords>www.freeppt7.com</cp:keywords>
  <dc:description>www.freeppt7.com</dc:description>
  <cp:lastModifiedBy>AutoBVT</cp:lastModifiedBy>
  <cp:revision>86</cp:revision>
  <dcterms:created xsi:type="dcterms:W3CDTF">2017-08-18T03:02:00Z</dcterms:created>
  <dcterms:modified xsi:type="dcterms:W3CDTF">2023-08-31T08:46:00Z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