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20"/>
  </p:notesMasterIdLst>
  <p:sldIdLst>
    <p:sldId id="269" r:id="rId2"/>
    <p:sldId id="258" r:id="rId3"/>
    <p:sldId id="308" r:id="rId4"/>
    <p:sldId id="332" r:id="rId5"/>
    <p:sldId id="338" r:id="rId6"/>
    <p:sldId id="339" r:id="rId7"/>
    <p:sldId id="311" r:id="rId8"/>
    <p:sldId id="340" r:id="rId9"/>
    <p:sldId id="336" r:id="rId10"/>
    <p:sldId id="314" r:id="rId11"/>
    <p:sldId id="324" r:id="rId12"/>
    <p:sldId id="327" r:id="rId13"/>
    <p:sldId id="328" r:id="rId14"/>
    <p:sldId id="275" r:id="rId15"/>
    <p:sldId id="295" r:id="rId16"/>
    <p:sldId id="296" r:id="rId17"/>
    <p:sldId id="298" r:id="rId18"/>
    <p:sldId id="279" r:id="rId19"/>
  </p:sldIdLst>
  <p:sldSz cx="12192000" cy="6858000"/>
  <p:notesSz cx="9144000" cy="6858000"/>
  <p:custDataLst>
    <p:tags r:id="rId2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31BE"/>
    <a:srgbClr val="000099"/>
    <a:srgbClr val="FFFF66"/>
    <a:srgbClr val="006600"/>
    <a:srgbClr val="CCCC00"/>
    <a:srgbClr val="FF99CC"/>
    <a:srgbClr val="ECB2CB"/>
    <a:srgbClr val="00CC00"/>
    <a:srgbClr val="003300"/>
    <a:srgbClr val="E9A5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97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BDE7E-B355-40A4-9B7E-E581E1043B22}" type="datetimeFigureOut">
              <a:rPr lang="en-US" smtClean="0"/>
              <a:t>23/09/2022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6A8AD-F3E6-47DE-B783-16C0EDA73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80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CD967-5C2A-4176-9658-5E92363C71A0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5774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327CE-9C48-42EC-A174-D90BEA2C1883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00393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38732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82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23/09/2022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848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23/09/2022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941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23/09/2022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8010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23/09/2022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1205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23/09/2022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6429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23/09/2022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7941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23/09/2022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762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23/09/2022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2465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23/09/2022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4221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23/09/2022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0885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23/09/2022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324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23/09/2022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8577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23/09/2022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4538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0205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23/09/2022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264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23/09/2022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710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23/09/2022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538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23/09/2022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948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23/09/2022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507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23/09/2022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441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23/09/2022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199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4530-B66F-4473-ADD6-7D32B9BE029C}" type="datetimeFigureOut">
              <a:rPr lang="en-US" smtClean="0"/>
              <a:t>23/09/2022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981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708" r:id="rId3"/>
    <p:sldLayoutId id="2147483707" r:id="rId4"/>
    <p:sldLayoutId id="2147483706" r:id="rId5"/>
    <p:sldLayoutId id="2147483705" r:id="rId6"/>
    <p:sldLayoutId id="2147483704" r:id="rId7"/>
    <p:sldLayoutId id="2147483703" r:id="rId8"/>
    <p:sldLayoutId id="2147483702" r:id="rId9"/>
    <p:sldLayoutId id="2147483701" r:id="rId10"/>
    <p:sldLayoutId id="2147483700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  <p:sldLayoutId id="2147483697" r:id="rId19"/>
    <p:sldLayoutId id="2147483698" r:id="rId20"/>
    <p:sldLayoutId id="2147483699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fbb63f59c772f80c241f5a32592359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2092" y="0"/>
            <a:ext cx="10260330" cy="682371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678" y="0"/>
            <a:ext cx="3813423" cy="534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747461"/>
      </p:ext>
    </p:ext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74277D5-C9BE-4760-9BFC-469C9D411D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05200" y="85258"/>
            <a:ext cx="5333999" cy="6687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520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066800"/>
            <a:ext cx="9144000" cy="41113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0" y="3886200"/>
            <a:ext cx="5562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Củng cố</a:t>
            </a:r>
          </a:p>
        </p:txBody>
      </p:sp>
    </p:spTree>
    <p:extLst>
      <p:ext uri="{BB962C8B-B14F-4D97-AF65-F5344CB8AC3E}">
        <p14:creationId xmlns:p14="http://schemas.microsoft.com/office/powerpoint/2010/main" val="282970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81"/>
          <a:stretch/>
        </p:blipFill>
        <p:spPr>
          <a:xfrm>
            <a:off x="1524001" y="228600"/>
            <a:ext cx="9143999" cy="6400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24200" y="2592050"/>
            <a:ext cx="5562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323348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5007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7906" y="276227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7386" y="2658111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4886" y="569597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33675" y="3940177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4474" y="6208397"/>
            <a:ext cx="9182576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105212" y="1718608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 biệt và </a:t>
            </a:r>
          </a:p>
          <a:p>
            <a:pPr algn="ctr"/>
            <a:r>
              <a:rPr lang="en-US" altLang="zh-CN" sz="6000" b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 gặp 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  <a:endParaRPr lang="en-US" altLang="zh-CN" sz="6000" b="1">
              <a:solidFill>
                <a:srgbClr val="92A028"/>
              </a:solidFill>
              <a:latin typeface="HP001 4 hàng" pitchFamily="34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2600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283662"/>
            <a:ext cx="5486400" cy="604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7089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AN644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52800" y="685801"/>
            <a:ext cx="4806950" cy="5038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4747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tu the ngoi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24200" y="685800"/>
            <a:ext cx="4878388" cy="5334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60942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19" descr="h2.jpg"/>
          <p:cNvPicPr>
            <a:picLocks noChangeAspect="1"/>
          </p:cNvPicPr>
          <p:nvPr/>
        </p:nvPicPr>
        <p:blipFill>
          <a:blip r:embed="rId2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4343400" cy="6858000"/>
          </a:xfrm>
          <a:prstGeom prst="rect">
            <a:avLst/>
          </a:prstGeom>
          <a:noFill/>
          <a:ln w="38100">
            <a:solidFill>
              <a:srgbClr val="CC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3" name="Picture 18" descr="bai viet t7.jpg"/>
          <p:cNvPicPr>
            <a:picLocks noChangeAspect="1"/>
          </p:cNvPicPr>
          <p:nvPr/>
        </p:nvPicPr>
        <p:blipFill>
          <a:blip r:embed="rId3">
            <a:lum bright="-24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0"/>
            <a:ext cx="5194300" cy="6858000"/>
          </a:xfrm>
          <a:prstGeom prst="rect">
            <a:avLst/>
          </a:prstGeom>
          <a:solidFill>
            <a:schemeClr val="accent1">
              <a:alpha val="78822"/>
            </a:schemeClr>
          </a:solidFill>
          <a:ln w="38100">
            <a:solidFill>
              <a:srgbClr val="CC33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91346380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5007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7906" y="276227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7386" y="2658111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4886" y="569597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33675" y="3940177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4474" y="6208397"/>
            <a:ext cx="9182576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105212" y="1718608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 biệt và </a:t>
            </a:r>
          </a:p>
          <a:p>
            <a:pPr algn="ctr"/>
            <a:r>
              <a:rPr lang="en-US" altLang="zh-CN" sz="6000" b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 gặp 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  <a:endParaRPr lang="en-US" altLang="zh-CN" sz="6000" b="1">
              <a:solidFill>
                <a:srgbClr val="92A028"/>
              </a:solidFill>
              <a:latin typeface="HP001 4 hàng" pitchFamily="34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313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HUNG EM LA HSL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0" y="0"/>
            <a:ext cx="9144000" cy="60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140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4343400" y="988512"/>
            <a:ext cx="2057400" cy="101565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Bài 15: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867400" y="803638"/>
            <a:ext cx="3276600" cy="116608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>
                <a:solidFill>
                  <a:srgbClr val="FF0000"/>
                </a:solidFill>
                <a:latin typeface="AvantGarde" panose="00000400000000000000" pitchFamily="2" charset="0"/>
                <a:cs typeface="Times New Roman" pitchFamily="18" charset="0"/>
              </a:rPr>
              <a:t>Ôn tập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38650" y="100402"/>
            <a:ext cx="3581400" cy="101565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u="sng">
                <a:solidFill>
                  <a:srgbClr val="000099"/>
                </a:solidFill>
                <a:latin typeface="HP001 4 hàng" pitchFamily="34" charset="0"/>
                <a:cs typeface="Times New Roman" pitchFamily="18" charset="0"/>
              </a:rPr>
              <a:t>Hǌ vần </a:t>
            </a:r>
          </a:p>
        </p:txBody>
      </p:sp>
    </p:spTree>
    <p:extLst>
      <p:ext uri="{BB962C8B-B14F-4D97-AF65-F5344CB8AC3E}">
        <p14:creationId xmlns:p14="http://schemas.microsoft.com/office/powerpoint/2010/main" val="149672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3677099"/>
              </p:ext>
            </p:extLst>
          </p:nvPr>
        </p:nvGraphicFramePr>
        <p:xfrm>
          <a:off x="1524000" y="1397002"/>
          <a:ext cx="9144000" cy="51285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1397969957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84455299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417128689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78355215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63255762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3897877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20966517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950744099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608817264"/>
                    </a:ext>
                  </a:extLst>
                </a:gridCol>
              </a:tblGrid>
              <a:tr h="886773"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>
                          <a:solidFill>
                            <a:srgbClr val="FF0000"/>
                          </a:solidFill>
                          <a:latin typeface="AvantGarde" panose="00000400000000000000" pitchFamily="2" charset="0"/>
                          <a:ea typeface="AvantGarde" panose="00000400000000000000" pitchFamily="2" charset="0"/>
                          <a:cs typeface="AvantGarde" panose="00000400000000000000" pitchFamily="2" charset="0"/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>
                          <a:solidFill>
                            <a:srgbClr val="FF0000"/>
                          </a:solidFill>
                          <a:latin typeface="AvantGarde" panose="00000400000000000000" pitchFamily="2" charset="0"/>
                          <a:ea typeface="AvantGarde" panose="00000400000000000000" pitchFamily="2" charset="0"/>
                          <a:cs typeface="AvantGarde" panose="00000400000000000000" pitchFamily="2" charset="0"/>
                        </a:rPr>
                        <a:t>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>
                          <a:solidFill>
                            <a:srgbClr val="FF0000"/>
                          </a:solidFill>
                          <a:latin typeface="AvantGarde" panose="00000400000000000000" pitchFamily="2" charset="0"/>
                          <a:ea typeface="AvantGarde" panose="00000400000000000000" pitchFamily="2" charset="0"/>
                          <a:cs typeface="AvantGarde" panose="00000400000000000000" pitchFamily="2" charset="0"/>
                        </a:rPr>
                        <a:t>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>
                          <a:solidFill>
                            <a:srgbClr val="FF0000"/>
                          </a:solidFill>
                          <a:latin typeface="AvantGarde" panose="00000400000000000000" pitchFamily="2" charset="0"/>
                          <a:ea typeface="AvantGarde" panose="00000400000000000000" pitchFamily="2" charset="0"/>
                          <a:cs typeface="AvantGarde" panose="00000400000000000000" pitchFamily="2" charset="0"/>
                        </a:rPr>
                        <a:t>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>
                          <a:solidFill>
                            <a:srgbClr val="FF0000"/>
                          </a:solidFill>
                          <a:latin typeface="AvantGarde" panose="00000400000000000000" pitchFamily="2" charset="0"/>
                          <a:ea typeface="AvantGarde" panose="00000400000000000000" pitchFamily="2" charset="0"/>
                          <a:cs typeface="AvantGarde" panose="00000400000000000000" pitchFamily="2" charset="0"/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>
                          <a:solidFill>
                            <a:srgbClr val="FF0000"/>
                          </a:solidFill>
                          <a:latin typeface="AvantGarde" panose="00000400000000000000" pitchFamily="2" charset="0"/>
                          <a:ea typeface="AvantGarde" panose="00000400000000000000" pitchFamily="2" charset="0"/>
                          <a:cs typeface="AvantGarde" panose="00000400000000000000" pitchFamily="2" charset="0"/>
                        </a:rPr>
                        <a:t>ê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>
                          <a:solidFill>
                            <a:srgbClr val="FF0000"/>
                          </a:solidFill>
                          <a:latin typeface="AvantGarde" panose="00000400000000000000" pitchFamily="2" charset="0"/>
                          <a:ea typeface="AvantGarde" panose="00000400000000000000" pitchFamily="2" charset="0"/>
                          <a:cs typeface="AvantGarde" panose="00000400000000000000" pitchFamily="2" charset="0"/>
                        </a:rPr>
                        <a:t>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>
                          <a:solidFill>
                            <a:srgbClr val="FF0000"/>
                          </a:solidFill>
                          <a:latin typeface="AvantGarde" panose="00000400000000000000" pitchFamily="2" charset="0"/>
                          <a:ea typeface="AvantGarde" panose="00000400000000000000" pitchFamily="2" charset="0"/>
                          <a:cs typeface="AvantGarde" panose="00000400000000000000" pitchFamily="2" charset="0"/>
                        </a:rPr>
                        <a:t>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7893823"/>
                  </a:ext>
                </a:extLst>
              </a:tr>
              <a:tr h="1060450">
                <a:tc>
                  <a:txBody>
                    <a:bodyPr/>
                    <a:lstStyle/>
                    <a:p>
                      <a:pPr algn="ctr"/>
                      <a:r>
                        <a:rPr lang="en-US" sz="4800">
                          <a:solidFill>
                            <a:srgbClr val="000099"/>
                          </a:solidFill>
                          <a:latin typeface="AvantGarde" panose="00000400000000000000" pitchFamily="2" charset="0"/>
                          <a:ea typeface="AvantGarde" panose="00000400000000000000" pitchFamily="2" charset="0"/>
                          <a:cs typeface="AvantGarde" panose="00000400000000000000" pitchFamily="2" charset="0"/>
                        </a:rPr>
                        <a:t>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>
                          <a:latin typeface="AvantGarde" panose="00000400000000000000" pitchFamily="2" charset="0"/>
                          <a:ea typeface="AvantGarde" panose="00000400000000000000" pitchFamily="2" charset="0"/>
                          <a:cs typeface="AvantGarde" panose="00000400000000000000" pitchFamily="2" charset="0"/>
                        </a:rPr>
                        <a:t>la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kern="1200">
                        <a:solidFill>
                          <a:schemeClr val="dk1"/>
                        </a:solidFill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kern="1200">
                        <a:solidFill>
                          <a:schemeClr val="dk1"/>
                        </a:solidFill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kern="1200">
                        <a:solidFill>
                          <a:schemeClr val="dk1"/>
                        </a:solidFill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kern="1200">
                        <a:solidFill>
                          <a:schemeClr val="dk1"/>
                        </a:solidFill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181502"/>
                  </a:ext>
                </a:extLst>
              </a:tr>
              <a:tr h="1060450">
                <a:tc>
                  <a:txBody>
                    <a:bodyPr/>
                    <a:lstStyle/>
                    <a:p>
                      <a:pPr algn="ctr"/>
                      <a:r>
                        <a:rPr lang="en-US" sz="4800">
                          <a:solidFill>
                            <a:srgbClr val="000099"/>
                          </a:solidFill>
                          <a:latin typeface="AvantGarde" panose="00000400000000000000" pitchFamily="2" charset="0"/>
                          <a:ea typeface="AvantGarde" panose="00000400000000000000" pitchFamily="2" charset="0"/>
                          <a:cs typeface="AvantGarde" panose="00000400000000000000" pitchFamily="2" charset="0"/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233007"/>
                  </a:ext>
                </a:extLst>
              </a:tr>
              <a:tr h="1060450">
                <a:tc>
                  <a:txBody>
                    <a:bodyPr/>
                    <a:lstStyle/>
                    <a:p>
                      <a:pPr algn="ctr"/>
                      <a:r>
                        <a:rPr lang="en-US" sz="4800">
                          <a:solidFill>
                            <a:srgbClr val="000099"/>
                          </a:solidFill>
                          <a:latin typeface="AvantGarde" panose="00000400000000000000" pitchFamily="2" charset="0"/>
                          <a:ea typeface="AvantGarde" panose="00000400000000000000" pitchFamily="2" charset="0"/>
                          <a:cs typeface="AvantGarde" panose="00000400000000000000" pitchFamily="2" charset="0"/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0783562"/>
                  </a:ext>
                </a:extLst>
              </a:tr>
              <a:tr h="1060450">
                <a:tc>
                  <a:txBody>
                    <a:bodyPr/>
                    <a:lstStyle/>
                    <a:p>
                      <a:pPr algn="ctr"/>
                      <a:r>
                        <a:rPr lang="en-US" sz="4800">
                          <a:solidFill>
                            <a:srgbClr val="000099"/>
                          </a:solidFill>
                          <a:latin typeface="AvantGarde" panose="00000400000000000000" pitchFamily="2" charset="0"/>
                          <a:ea typeface="AvantGarde" panose="00000400000000000000" pitchFamily="2" charset="0"/>
                          <a:cs typeface="AvantGarde" panose="00000400000000000000" pitchFamily="2" charset="0"/>
                        </a:rPr>
                        <a:t>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92173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352800" y="2426562"/>
            <a:ext cx="13716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>
                <a:latin typeface="AvantGarde" panose="00000400000000000000" pitchFamily="2" charset="0"/>
              </a:rPr>
              <a:t>lo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600200" y="228601"/>
            <a:ext cx="9067800" cy="64632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AvantGarde" panose="00000400000000000000" pitchFamily="2" charset="0"/>
              </a:rPr>
              <a:t>1.</a:t>
            </a:r>
            <a:r>
              <a:rPr lang="en-US" sz="3600" b="1">
                <a:solidFill>
                  <a:srgbClr val="000099"/>
                </a:solidFill>
                <a:latin typeface="AvantGarde" panose="00000400000000000000" pitchFamily="2" charset="0"/>
              </a:rPr>
              <a:t> Ghép các âm đã học thành tiếng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95800" y="2400352"/>
            <a:ext cx="11430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>
                <a:latin typeface="AvantGarde" panose="00000400000000000000" pitchFamily="2" charset="0"/>
              </a:rPr>
              <a:t>lô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53075" y="2400352"/>
            <a:ext cx="10668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>
                <a:latin typeface="AvantGarde" panose="00000400000000000000" pitchFamily="2" charset="0"/>
              </a:rPr>
              <a:t>lơ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2400352"/>
            <a:ext cx="10668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>
                <a:latin typeface="AvantGarde" panose="00000400000000000000" pitchFamily="2" charset="0"/>
              </a:rPr>
              <a:t>le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72375" y="2400352"/>
            <a:ext cx="10668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>
                <a:latin typeface="AvantGarde" panose="00000400000000000000" pitchFamily="2" charset="0"/>
              </a:rPr>
              <a:t>lê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543925" y="2400352"/>
            <a:ext cx="10668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>
                <a:latin typeface="AvantGarde" panose="00000400000000000000" pitchFamily="2" charset="0"/>
              </a:rPr>
              <a:t>li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620250" y="2400352"/>
            <a:ext cx="10668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>
                <a:latin typeface="AvantGarde" panose="00000400000000000000" pitchFamily="2" charset="0"/>
              </a:rPr>
              <a:t>lia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352800" y="3390344"/>
            <a:ext cx="13716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>
                <a:latin typeface="AvantGarde" panose="00000400000000000000" pitchFamily="2" charset="0"/>
              </a:rPr>
              <a:t>bo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495800" y="3364134"/>
            <a:ext cx="11430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>
                <a:latin typeface="AvantGarde" panose="00000400000000000000" pitchFamily="2" charset="0"/>
              </a:rPr>
              <a:t>bô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553075" y="3364134"/>
            <a:ext cx="10668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>
                <a:latin typeface="AvantGarde" panose="00000400000000000000" pitchFamily="2" charset="0"/>
              </a:rPr>
              <a:t>bơ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629400" y="3364134"/>
            <a:ext cx="10668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>
                <a:latin typeface="AvantGarde" panose="00000400000000000000" pitchFamily="2" charset="0"/>
              </a:rPr>
              <a:t>be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572375" y="3364134"/>
            <a:ext cx="10668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>
                <a:latin typeface="AvantGarde" panose="00000400000000000000" pitchFamily="2" charset="0"/>
              </a:rPr>
              <a:t>bê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543925" y="3364134"/>
            <a:ext cx="10668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>
                <a:latin typeface="AvantGarde" panose="00000400000000000000" pitchFamily="2" charset="0"/>
              </a:rPr>
              <a:t>bi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477375" y="3364134"/>
            <a:ext cx="131445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>
                <a:latin typeface="AvantGarde" panose="00000400000000000000" pitchFamily="2" charset="0"/>
              </a:rPr>
              <a:t>bia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362200" y="3390344"/>
            <a:ext cx="13716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>
                <a:latin typeface="AvantGarde" panose="00000400000000000000" pitchFamily="2" charset="0"/>
              </a:rPr>
              <a:t>ba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352800" y="4538884"/>
            <a:ext cx="13716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>
                <a:latin typeface="AvantGarde" panose="00000400000000000000" pitchFamily="2" charset="0"/>
              </a:rPr>
              <a:t>ho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495800" y="4512674"/>
            <a:ext cx="11430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>
                <a:latin typeface="AvantGarde" panose="00000400000000000000" pitchFamily="2" charset="0"/>
              </a:rPr>
              <a:t>hô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553075" y="4512674"/>
            <a:ext cx="10668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>
                <a:latin typeface="AvantGarde" panose="00000400000000000000" pitchFamily="2" charset="0"/>
              </a:rPr>
              <a:t>hơ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629400" y="4512674"/>
            <a:ext cx="10668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>
                <a:latin typeface="AvantGarde" panose="00000400000000000000" pitchFamily="2" charset="0"/>
              </a:rPr>
              <a:t>he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572375" y="4512674"/>
            <a:ext cx="10668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>
                <a:latin typeface="AvantGarde" panose="00000400000000000000" pitchFamily="2" charset="0"/>
              </a:rPr>
              <a:t>hê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543925" y="4512674"/>
            <a:ext cx="10668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>
                <a:latin typeface="AvantGarde" panose="00000400000000000000" pitchFamily="2" charset="0"/>
              </a:rPr>
              <a:t>hi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477375" y="4512674"/>
            <a:ext cx="131445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>
                <a:latin typeface="AvantGarde" panose="00000400000000000000" pitchFamily="2" charset="0"/>
              </a:rPr>
              <a:t>hia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362200" y="4538884"/>
            <a:ext cx="13716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>
                <a:latin typeface="AvantGarde" panose="00000400000000000000" pitchFamily="2" charset="0"/>
              </a:rPr>
              <a:t>ha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352800" y="5564521"/>
            <a:ext cx="13716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>
                <a:latin typeface="AvantGarde" panose="00000400000000000000" pitchFamily="2" charset="0"/>
              </a:rPr>
              <a:t>go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495800" y="5538311"/>
            <a:ext cx="11430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>
                <a:latin typeface="AvantGarde" panose="00000400000000000000" pitchFamily="2" charset="0"/>
              </a:rPr>
              <a:t>gô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553075" y="5538311"/>
            <a:ext cx="10668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>
                <a:latin typeface="AvantGarde" panose="00000400000000000000" pitchFamily="2" charset="0"/>
              </a:rPr>
              <a:t>gơ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362200" y="5564521"/>
            <a:ext cx="13716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>
                <a:latin typeface="AvantGarde" panose="00000400000000000000" pitchFamily="2" charset="0"/>
              </a:rPr>
              <a:t>ga</a:t>
            </a:r>
          </a:p>
        </p:txBody>
      </p:sp>
    </p:spTree>
    <p:extLst>
      <p:ext uri="{BB962C8B-B14F-4D97-AF65-F5344CB8AC3E}">
        <p14:creationId xmlns:p14="http://schemas.microsoft.com/office/powerpoint/2010/main" val="100088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6" grpId="0"/>
      <p:bldP spid="7" grpId="0"/>
      <p:bldP spid="19" grpId="0"/>
      <p:bldP spid="20" grpId="0"/>
      <p:bldP spid="21" grpId="0"/>
      <p:bldP spid="22" grpId="0"/>
      <p:bldP spid="24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669" y="4744195"/>
            <a:ext cx="5538060" cy="12951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148" y="257912"/>
            <a:ext cx="5570409" cy="6160821"/>
          </a:xfrm>
          <a:prstGeom prst="rect">
            <a:avLst/>
          </a:prstGeom>
        </p:spPr>
      </p:pic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5445067" y="2829228"/>
            <a:ext cx="1327751" cy="1809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685800">
              <a:lnSpc>
                <a:spcPct val="110000"/>
              </a:lnSpc>
              <a:spcBef>
                <a:spcPct val="0"/>
              </a:spcBef>
            </a:pPr>
            <a:r>
              <a:rPr lang="zh-CN" altLang="en-US" sz="4400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校园</a:t>
            </a:r>
            <a:endParaRPr lang="en-US" altLang="zh-CN" sz="4400" dirty="0">
              <a:solidFill>
                <a:schemeClr val="bg1"/>
              </a:solidFill>
              <a:latin typeface="方正粗圆简体" panose="02010601030101010101" pitchFamily="2" charset="-122"/>
              <a:ea typeface="方正粗圆简体" panose="02010601030101010101" pitchFamily="2" charset="-122"/>
              <a:cs typeface="+mj-cs"/>
            </a:endParaRPr>
          </a:p>
          <a:p>
            <a:pPr algn="ctr" defTabSz="685800">
              <a:lnSpc>
                <a:spcPct val="110000"/>
              </a:lnSpc>
              <a:spcBef>
                <a:spcPct val="0"/>
              </a:spcBef>
            </a:pPr>
            <a:r>
              <a:rPr lang="zh-CN" altLang="en-US" sz="4400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安全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267200" y="3200400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rgbClr val="FF0000"/>
                </a:solidFill>
                <a:latin typeface="HP001 4 hàng" pitchFamily="34" charset="0"/>
              </a:rPr>
              <a:t>Thư giãn</a:t>
            </a:r>
          </a:p>
        </p:txBody>
      </p:sp>
      <p:pic>
        <p:nvPicPr>
          <p:cNvPr id="3" name="ChiecBungDoi-ThanhNganTheVoiceKids-5237837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707063" y="4316426"/>
            <a:ext cx="777875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65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8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49557F-AD4F-4B63-9168-FEFD365283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50000"/>
          <a:stretch/>
        </p:blipFill>
        <p:spPr>
          <a:xfrm>
            <a:off x="1679352" y="66390"/>
            <a:ext cx="7921848" cy="6334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79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42900" y="1137251"/>
            <a:ext cx="11506200" cy="526354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indent="800100" algn="just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7200" b="1">
                <a:solidFill>
                  <a:srgbClr val="000099"/>
                </a:solidFill>
                <a:latin typeface="AvantGarde" panose="00000400000000000000" pitchFamily="2" charset="0"/>
              </a:rPr>
              <a:t>Ba Hà để bể cá ở hè. Bể có cá, có cò, le le. Cò ở bể là cò đá. Le le là le le gỗ.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C4D3A5B-AF7F-4550-B8F7-805A5D4833E3}"/>
              </a:ext>
            </a:extLst>
          </p:cNvPr>
          <p:cNvCxnSpPr/>
          <p:nvPr/>
        </p:nvCxnSpPr>
        <p:spPr>
          <a:xfrm>
            <a:off x="6150377" y="2362200"/>
            <a:ext cx="2688823" cy="0"/>
          </a:xfrm>
          <a:prstGeom prst="line">
            <a:avLst/>
          </a:prstGeom>
          <a:ln w="57150">
            <a:solidFill>
              <a:srgbClr val="DF31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A699476-A40D-4F12-9B14-7B9A1A7695E4}"/>
              </a:ext>
            </a:extLst>
          </p:cNvPr>
          <p:cNvCxnSpPr/>
          <p:nvPr/>
        </p:nvCxnSpPr>
        <p:spPr>
          <a:xfrm>
            <a:off x="9160277" y="3657600"/>
            <a:ext cx="2688823" cy="0"/>
          </a:xfrm>
          <a:prstGeom prst="line">
            <a:avLst/>
          </a:prstGeom>
          <a:ln w="57150">
            <a:solidFill>
              <a:srgbClr val="DF31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AE4420B-75CC-4460-B93F-95DC831C3B1B}"/>
              </a:ext>
            </a:extLst>
          </p:cNvPr>
          <p:cNvCxnSpPr/>
          <p:nvPr/>
        </p:nvCxnSpPr>
        <p:spPr>
          <a:xfrm>
            <a:off x="5410200" y="4953000"/>
            <a:ext cx="2688823" cy="0"/>
          </a:xfrm>
          <a:prstGeom prst="line">
            <a:avLst/>
          </a:prstGeom>
          <a:ln w="57150">
            <a:solidFill>
              <a:srgbClr val="DF31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2609B5A-20E2-4947-80E7-2FAB3D051149}"/>
              </a:ext>
            </a:extLst>
          </p:cNvPr>
          <p:cNvSpPr txBox="1"/>
          <p:nvPr/>
        </p:nvSpPr>
        <p:spPr>
          <a:xfrm>
            <a:off x="2895600" y="122368"/>
            <a:ext cx="621895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>
                <a:solidFill>
                  <a:srgbClr val="FF0000"/>
                </a:solidFill>
                <a:latin typeface="AvantGarde" panose="00000400000000000000" pitchFamily="2" charset="0"/>
              </a:rPr>
              <a:t>Bể cá</a:t>
            </a:r>
            <a:endParaRPr lang="en-US" sz="6600" b="1">
              <a:solidFill>
                <a:srgbClr val="000099"/>
              </a:solidFill>
              <a:latin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941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42900" y="0"/>
            <a:ext cx="11506200" cy="643310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6600" b="1">
                <a:solidFill>
                  <a:srgbClr val="FF0000"/>
                </a:solidFill>
                <a:latin typeface="AvantGarde" panose="00000400000000000000" pitchFamily="2" charset="0"/>
              </a:rPr>
              <a:t>Bể cá</a:t>
            </a:r>
            <a:endParaRPr lang="en-US" sz="6600" b="1">
              <a:solidFill>
                <a:srgbClr val="000099"/>
              </a:solidFill>
              <a:latin typeface="AvantGarde" panose="00000400000000000000" pitchFamily="2" charset="0"/>
            </a:endParaRPr>
          </a:p>
          <a:p>
            <a:pPr indent="800100" algn="just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7200" b="1">
                <a:solidFill>
                  <a:srgbClr val="000099"/>
                </a:solidFill>
                <a:latin typeface="AvantGarde" panose="00000400000000000000" pitchFamily="2" charset="0"/>
              </a:rPr>
              <a:t>Ba Hà để bể cá ở hè. Bể có cá, có cò, le le. Cò ở bể là cò đá. Le le là le le gỗ.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3B86D6-6B8D-4456-B98A-F462C7A14FF1}"/>
              </a:ext>
            </a:extLst>
          </p:cNvPr>
          <p:cNvSpPr txBox="1"/>
          <p:nvPr/>
        </p:nvSpPr>
        <p:spPr>
          <a:xfrm>
            <a:off x="838200" y="762000"/>
            <a:ext cx="609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>
                <a:solidFill>
                  <a:srgbClr val="FF0000"/>
                </a:solidFill>
                <a:highlight>
                  <a:srgbClr val="FFFF00"/>
                </a:highlight>
                <a:latin typeface="AvantGarde" panose="00000400000000000000" pitchFamily="2" charset="0"/>
              </a:rPr>
              <a:t>1</a:t>
            </a:r>
            <a:endParaRPr lang="en-US" sz="4800">
              <a:highlight>
                <a:srgbClr val="FFFF00"/>
              </a:highligh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4C513B-F7CB-499C-8905-446D172B29CF}"/>
              </a:ext>
            </a:extLst>
          </p:cNvPr>
          <p:cNvSpPr txBox="1"/>
          <p:nvPr/>
        </p:nvSpPr>
        <p:spPr>
          <a:xfrm>
            <a:off x="0" y="2209800"/>
            <a:ext cx="609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>
                <a:solidFill>
                  <a:srgbClr val="FF0000"/>
                </a:solidFill>
                <a:highlight>
                  <a:srgbClr val="FFFF00"/>
                </a:highlight>
                <a:latin typeface="AvantGarde" panose="00000400000000000000" pitchFamily="2" charset="0"/>
              </a:rPr>
              <a:t>2</a:t>
            </a:r>
            <a:endParaRPr lang="en-US" sz="4800">
              <a:highlight>
                <a:srgbClr val="FFFF00"/>
              </a:highligh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C625B1-98CE-4497-A929-FA7342B297B7}"/>
              </a:ext>
            </a:extLst>
          </p:cNvPr>
          <p:cNvSpPr txBox="1"/>
          <p:nvPr/>
        </p:nvSpPr>
        <p:spPr>
          <a:xfrm>
            <a:off x="-10391" y="3782568"/>
            <a:ext cx="609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>
                <a:solidFill>
                  <a:srgbClr val="FF0000"/>
                </a:solidFill>
                <a:highlight>
                  <a:srgbClr val="FFFF00"/>
                </a:highlight>
                <a:latin typeface="AvantGarde" panose="00000400000000000000" pitchFamily="2" charset="0"/>
              </a:rPr>
              <a:t>3</a:t>
            </a:r>
            <a:endParaRPr lang="en-US" sz="4800">
              <a:highlight>
                <a:srgbClr val="FFFF00"/>
              </a:highligh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F4BAF0-B5D8-4609-80DB-B655751C373B}"/>
              </a:ext>
            </a:extLst>
          </p:cNvPr>
          <p:cNvSpPr txBox="1"/>
          <p:nvPr/>
        </p:nvSpPr>
        <p:spPr>
          <a:xfrm>
            <a:off x="8229600" y="3782567"/>
            <a:ext cx="609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>
                <a:solidFill>
                  <a:srgbClr val="FF0000"/>
                </a:solidFill>
                <a:highlight>
                  <a:srgbClr val="FFFF00"/>
                </a:highlight>
                <a:latin typeface="AvantGarde" panose="00000400000000000000" pitchFamily="2" charset="0"/>
              </a:rPr>
              <a:t>4</a:t>
            </a:r>
            <a:endParaRPr lang="en-US" sz="4800">
              <a:highlight>
                <a:srgbClr val="FFFF00"/>
              </a:highlight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C4D3A5B-AF7F-4550-B8F7-805A5D4833E3}"/>
              </a:ext>
            </a:extLst>
          </p:cNvPr>
          <p:cNvCxnSpPr/>
          <p:nvPr/>
        </p:nvCxnSpPr>
        <p:spPr>
          <a:xfrm>
            <a:off x="1295400" y="2362200"/>
            <a:ext cx="10210800" cy="0"/>
          </a:xfrm>
          <a:prstGeom prst="line">
            <a:avLst/>
          </a:prstGeom>
          <a:ln w="57150">
            <a:solidFill>
              <a:srgbClr val="DF31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9041B7E-7D31-4C99-917E-1E4C31ACC9FE}"/>
              </a:ext>
            </a:extLst>
          </p:cNvPr>
          <p:cNvCxnSpPr/>
          <p:nvPr/>
        </p:nvCxnSpPr>
        <p:spPr>
          <a:xfrm>
            <a:off x="457200" y="3657600"/>
            <a:ext cx="11231880" cy="0"/>
          </a:xfrm>
          <a:prstGeom prst="line">
            <a:avLst/>
          </a:prstGeom>
          <a:ln w="57150">
            <a:solidFill>
              <a:srgbClr val="DF31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9CDCFBD-F706-418B-9922-DD9F03F7144B}"/>
              </a:ext>
            </a:extLst>
          </p:cNvPr>
          <p:cNvCxnSpPr/>
          <p:nvPr/>
        </p:nvCxnSpPr>
        <p:spPr>
          <a:xfrm>
            <a:off x="533400" y="5029200"/>
            <a:ext cx="7671525" cy="0"/>
          </a:xfrm>
          <a:prstGeom prst="line">
            <a:avLst/>
          </a:prstGeom>
          <a:ln w="57150">
            <a:solidFill>
              <a:srgbClr val="DF31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1914103-6D3C-46AC-8043-C2B068B065F1}"/>
              </a:ext>
            </a:extLst>
          </p:cNvPr>
          <p:cNvCxnSpPr/>
          <p:nvPr/>
        </p:nvCxnSpPr>
        <p:spPr>
          <a:xfrm>
            <a:off x="8596910" y="5072600"/>
            <a:ext cx="3253475" cy="0"/>
          </a:xfrm>
          <a:prstGeom prst="line">
            <a:avLst/>
          </a:prstGeom>
          <a:ln w="57150">
            <a:solidFill>
              <a:srgbClr val="DF31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52C5D62-B1D1-484A-AD71-E0EB8AC065CF}"/>
              </a:ext>
            </a:extLst>
          </p:cNvPr>
          <p:cNvCxnSpPr/>
          <p:nvPr/>
        </p:nvCxnSpPr>
        <p:spPr>
          <a:xfrm>
            <a:off x="533400" y="6433100"/>
            <a:ext cx="3253475" cy="0"/>
          </a:xfrm>
          <a:prstGeom prst="line">
            <a:avLst/>
          </a:prstGeom>
          <a:ln w="57150">
            <a:solidFill>
              <a:srgbClr val="DF31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088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24001" y="1295401"/>
            <a:ext cx="9143999" cy="4876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76400" y="228601"/>
            <a:ext cx="5486400" cy="64632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AvantGarde" panose="00000400000000000000" pitchFamily="2" charset="0"/>
              </a:rPr>
              <a:t>3.</a:t>
            </a:r>
            <a:r>
              <a:rPr lang="en-US" sz="3600" b="1">
                <a:solidFill>
                  <a:srgbClr val="000099"/>
                </a:solidFill>
                <a:latin typeface="AvantGarde" panose="00000400000000000000" pitchFamily="2" charset="0"/>
              </a:rPr>
              <a:t> Tìm từ ứng với hình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819400" y="2486026"/>
            <a:ext cx="1676400" cy="178117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3155158" y="2486026"/>
            <a:ext cx="4541043" cy="163829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6477000" y="2438400"/>
            <a:ext cx="2895600" cy="210502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4648200" y="2438400"/>
            <a:ext cx="2667000" cy="17907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6477000" y="2438400"/>
            <a:ext cx="2209800" cy="173355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1366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927921763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1013</TotalTime>
  <Words>163</Words>
  <Application>Microsoft Office PowerPoint</Application>
  <PresentationFormat>Widescreen</PresentationFormat>
  <Paragraphs>66</Paragraphs>
  <Slides>18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AvantGarde</vt:lpstr>
      <vt:lpstr>Calibri</vt:lpstr>
      <vt:lpstr>Calibri Light</vt:lpstr>
      <vt:lpstr>HP001 4 hàng</vt:lpstr>
      <vt:lpstr>Times New Roman</vt:lpstr>
      <vt:lpstr>方正粗圆简体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CtrlSoft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Thanh Nhan</cp:lastModifiedBy>
  <cp:revision>78</cp:revision>
  <dcterms:created xsi:type="dcterms:W3CDTF">2020-05-18T12:48:51Z</dcterms:created>
  <dcterms:modified xsi:type="dcterms:W3CDTF">2022-09-23T07:05:34Z</dcterms:modified>
</cp:coreProperties>
</file>