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56" r:id="rId2"/>
    <p:sldId id="304" r:id="rId3"/>
    <p:sldId id="303" r:id="rId4"/>
    <p:sldId id="257" r:id="rId5"/>
    <p:sldId id="260" r:id="rId6"/>
    <p:sldId id="278" r:id="rId7"/>
    <p:sldId id="261" r:id="rId8"/>
    <p:sldId id="329" r:id="rId9"/>
    <p:sldId id="270" r:id="rId10"/>
    <p:sldId id="279" r:id="rId11"/>
    <p:sldId id="280" r:id="rId12"/>
    <p:sldId id="287" r:id="rId13"/>
    <p:sldId id="263" r:id="rId14"/>
    <p:sldId id="258" r:id="rId15"/>
    <p:sldId id="348" r:id="rId16"/>
    <p:sldId id="389" r:id="rId17"/>
    <p:sldId id="385" r:id="rId18"/>
    <p:sldId id="391" r:id="rId19"/>
    <p:sldId id="387" r:id="rId20"/>
    <p:sldId id="388" r:id="rId21"/>
    <p:sldId id="412" r:id="rId22"/>
    <p:sldId id="302" r:id="rId23"/>
    <p:sldId id="305" r:id="rId24"/>
    <p:sldId id="370" r:id="rId25"/>
    <p:sldId id="311" r:id="rId26"/>
    <p:sldId id="309" r:id="rId27"/>
    <p:sldId id="310" r:id="rId28"/>
    <p:sldId id="288" r:id="rId29"/>
    <p:sldId id="414" r:id="rId30"/>
    <p:sldId id="290" r:id="rId31"/>
    <p:sldId id="371" r:id="rId32"/>
    <p:sldId id="349" r:id="rId33"/>
    <p:sldId id="366" r:id="rId34"/>
    <p:sldId id="410" r:id="rId35"/>
    <p:sldId id="352" r:id="rId36"/>
    <p:sldId id="413" r:id="rId37"/>
  </p:sldIdLst>
  <p:sldSz cx="12192000" cy="6858000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68" d="100"/>
          <a:sy n="68" d="100"/>
        </p:scale>
        <p:origin x="19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33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vi-VN" dirty="0">
                <a:latin typeface="Arial" panose="020B0604020202020204" pitchFamily="34" charset="0"/>
              </a:rPr>
              <a:t>‹#›</a:t>
            </a:fld>
            <a:endParaRPr lang="en-US" altLang="vi-V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8.jpe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796858"/>
            <a:ext cx="9144000" cy="1655762"/>
          </a:xfrm>
        </p:spPr>
        <p:txBody>
          <a:bodyPr/>
          <a:lstStyle/>
          <a:p>
            <a:r>
              <a:rPr lang="en-US" sz="4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TIẾT HỌC HÔM NAY!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s 7"/>
          <p:cNvSpPr/>
          <p:nvPr/>
        </p:nvSpPr>
        <p:spPr>
          <a:xfrm>
            <a:off x="3768725" y="1136015"/>
            <a:ext cx="8020685" cy="14909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Châu Á trải dài từ gần cực Bắc tới quá Xích đạo, ba phía giáp biển và đại dương.</a:t>
            </a:r>
          </a:p>
        </p:txBody>
      </p:sp>
      <p:sp>
        <p:nvSpPr>
          <p:cNvPr id="9" name="Rectangles 8"/>
          <p:cNvSpPr/>
          <p:nvPr/>
        </p:nvSpPr>
        <p:spPr>
          <a:xfrm>
            <a:off x="3768725" y="3836670"/>
            <a:ext cx="8020685" cy="14909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Châu Á là châu lục có diện tích lớn nhất thế giới.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3173095" y="2113280"/>
            <a:ext cx="594360" cy="85661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endCxn id="9" idx="1"/>
          </p:cNvCxnSpPr>
          <p:nvPr/>
        </p:nvCxnSpPr>
        <p:spPr>
          <a:xfrm>
            <a:off x="2991485" y="3352800"/>
            <a:ext cx="777240" cy="122936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230505" y="2626995"/>
            <a:ext cx="3002280" cy="12096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 trí địa lý và giới hạn Châu 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200660" y="147955"/>
            <a:ext cx="483552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7" name="Content Placeholder 6" descr="luoc-do-cac-khu-vuc-chau-a (1)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40300" y="147955"/>
            <a:ext cx="7148830" cy="661479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547370" y="2562225"/>
            <a:ext cx="414210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Á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3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luoc-do-cac-khu-vuc-chau-a (1)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663190" y="88900"/>
            <a:ext cx="7176770" cy="6675120"/>
          </a:xfrm>
          <a:prstGeom prst="rect">
            <a:avLst/>
          </a:prstGeom>
        </p:spPr>
      </p:pic>
      <p:sp>
        <p:nvSpPr>
          <p:cNvPr id="6" name="Flowchart: Connector 5"/>
          <p:cNvSpPr/>
          <p:nvPr/>
        </p:nvSpPr>
        <p:spPr>
          <a:xfrm>
            <a:off x="6115050" y="1488440"/>
            <a:ext cx="1219200" cy="876300"/>
          </a:xfrm>
          <a:prstGeom prst="flowChartConnector">
            <a:avLst/>
          </a:prstGeom>
          <a:noFill/>
          <a:ln w="34925" cmpd="sng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4058920" y="2244090"/>
            <a:ext cx="1743075" cy="876300"/>
          </a:xfrm>
          <a:prstGeom prst="flowChartConnector">
            <a:avLst/>
          </a:prstGeom>
          <a:noFill/>
          <a:ln w="41275" cmpd="sng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/>
          <p:cNvSpPr/>
          <p:nvPr/>
        </p:nvSpPr>
        <p:spPr>
          <a:xfrm>
            <a:off x="2782570" y="2993390"/>
            <a:ext cx="1924050" cy="1117600"/>
          </a:xfrm>
          <a:prstGeom prst="flowChartConnector">
            <a:avLst/>
          </a:prstGeom>
          <a:noFill/>
          <a:ln w="44450" cmpd="sng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>
            <a:off x="4629785" y="4060825"/>
            <a:ext cx="1542415" cy="876300"/>
          </a:xfrm>
          <a:prstGeom prst="flowChartConnector">
            <a:avLst/>
          </a:prstGeom>
          <a:noFill/>
          <a:ln w="38100" cmpd="sng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6622415" y="3234690"/>
            <a:ext cx="1380490" cy="876935"/>
          </a:xfrm>
          <a:prstGeom prst="flowChartConnector">
            <a:avLst/>
          </a:prstGeom>
          <a:noFill/>
          <a:ln w="38100" cmpd="sng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6622415" y="5048250"/>
            <a:ext cx="2933065" cy="1057910"/>
          </a:xfrm>
          <a:prstGeom prst="flowChartConnector">
            <a:avLst/>
          </a:prstGeom>
          <a:noFill/>
          <a:ln w="41275" cmpd="sng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8002905" y="2717800"/>
            <a:ext cx="2696845" cy="86106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10186035" y="752475"/>
            <a:ext cx="1582420" cy="6451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 Á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024380" y="1518920"/>
            <a:ext cx="2189480" cy="984885"/>
          </a:xfrm>
          <a:prstGeom prst="straightConnector1">
            <a:avLst/>
          </a:prstGeom>
          <a:ln w="317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5" idx="1"/>
          </p:cNvCxnSpPr>
          <p:nvPr/>
        </p:nvCxnSpPr>
        <p:spPr>
          <a:xfrm flipH="1">
            <a:off x="7334250" y="1075055"/>
            <a:ext cx="2851785" cy="86106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10266680" y="2348230"/>
            <a:ext cx="1582420" cy="6451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 Á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9006840" y="4541520"/>
            <a:ext cx="1259840" cy="59436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10266680" y="4030980"/>
            <a:ext cx="1874520" cy="9055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 Nam Á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782445" y="3322320"/>
            <a:ext cx="1047115" cy="87630"/>
          </a:xfrm>
          <a:prstGeom prst="straightConnector1">
            <a:avLst/>
          </a:prstGeom>
          <a:ln w="317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1863090" y="4622165"/>
            <a:ext cx="2800985" cy="473710"/>
          </a:xfrm>
          <a:prstGeom prst="straightConnector1">
            <a:avLst/>
          </a:prstGeom>
          <a:ln w="317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614045" y="1183005"/>
            <a:ext cx="1582420" cy="6451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 Á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9690" y="2764790"/>
            <a:ext cx="2247265" cy="6451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 Nam Á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24535" y="4622165"/>
            <a:ext cx="1582420" cy="6451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 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5" grpId="0" animBg="1"/>
      <p:bldP spid="15" grpId="1" animBg="1"/>
      <p:bldP spid="18" grpId="0" animBg="1"/>
      <p:bldP spid="18" grpId="1" animBg="1"/>
      <p:bldP spid="20" grpId="0" animBg="1"/>
      <p:bldP spid="20" grpId="1" animBg="1"/>
      <p:bldP spid="23" grpId="0" animBg="1"/>
      <p:bldP spid="24" grpId="0" animBg="1"/>
      <p:bldP spid="24" grpId="1" animBg="1"/>
      <p:bldP spid="25" grpId="0" animBg="1"/>
      <p:bldP spid="2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imalaya_nepal_lgoi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91175" y="3618230"/>
            <a:ext cx="4069715" cy="2604770"/>
          </a:xfrm>
          <a:prstGeom prst="rect">
            <a:avLst/>
          </a:prstGeom>
        </p:spPr>
      </p:pic>
      <p:pic>
        <p:nvPicPr>
          <p:cNvPr id="5" name="Content Placeholder 4" descr="ruong-ubud-bali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489315" y="71120"/>
            <a:ext cx="3660140" cy="2650490"/>
          </a:xfrm>
          <a:prstGeom prst="rect">
            <a:avLst/>
          </a:prstGeom>
        </p:spPr>
      </p:pic>
      <p:pic>
        <p:nvPicPr>
          <p:cNvPr id="7" name="Picture 6" descr="taiga-1-650x3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650" y="3545840"/>
            <a:ext cx="4533900" cy="2748915"/>
          </a:xfrm>
          <a:prstGeom prst="rect">
            <a:avLst/>
          </a:prstGeom>
        </p:spPr>
      </p:pic>
      <p:pic>
        <p:nvPicPr>
          <p:cNvPr id="8" name="Picture 7" descr="vịnh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45" y="42545"/>
            <a:ext cx="4030345" cy="2706370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422275" y="6332855"/>
            <a:ext cx="38722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d) Rừng tai-ga (Nga)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117475" y="2818765"/>
            <a:ext cx="38722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a) Vịnh biển (Nhật Bản)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4667250" y="2749550"/>
            <a:ext cx="26828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b) Bán hoang mạc </a:t>
            </a:r>
          </a:p>
          <a:p>
            <a:pPr algn="just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     (Ca-dắt-xtan)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8631555" y="2781300"/>
            <a:ext cx="33572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c) Đồng bằng </a:t>
            </a: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     (Bali, In-đô-nê-xi-a) 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5075555" y="6148070"/>
            <a:ext cx="44570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e) Dãy núi Hi-ma-lay-a </a:t>
            </a: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      (phần thuộc Nê-pan)</a:t>
            </a:r>
          </a:p>
        </p:txBody>
      </p:sp>
      <p:pic>
        <p:nvPicPr>
          <p:cNvPr id="2" name="Picture 1" descr="cc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4830" y="71120"/>
            <a:ext cx="3911600" cy="2650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luoc-do-cac-khu-vuc-chau-a (1)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20900" y="165100"/>
            <a:ext cx="7741285" cy="65278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670550" y="2066925"/>
            <a:ext cx="946785" cy="3225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072120" y="2576830"/>
            <a:ext cx="946785" cy="3225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068445" y="2438400"/>
            <a:ext cx="946785" cy="3225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32450" y="3739515"/>
            <a:ext cx="946785" cy="3225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52030" y="5885180"/>
            <a:ext cx="946785" cy="3225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8563610" y="1821180"/>
            <a:ext cx="1229360" cy="967105"/>
          </a:xfrm>
          <a:prstGeom prst="straightConnector1">
            <a:avLst/>
          </a:prstGeom>
          <a:ln w="5715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Content Placeholder 7" descr="vịnh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899525" y="89535"/>
            <a:ext cx="3176905" cy="2214880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7747635" y="2778125"/>
            <a:ext cx="1562100" cy="5219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 Á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936490" y="1699895"/>
            <a:ext cx="1127760" cy="604520"/>
          </a:xfrm>
          <a:prstGeom prst="straightConnector1">
            <a:avLst/>
          </a:prstGeom>
          <a:ln w="5715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2"/>
          <p:cNvSpPr txBox="1"/>
          <p:nvPr/>
        </p:nvSpPr>
        <p:spPr>
          <a:xfrm>
            <a:off x="6082030" y="2066925"/>
            <a:ext cx="1199515" cy="5219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 Á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162935" y="1699895"/>
            <a:ext cx="1249680" cy="927100"/>
          </a:xfrm>
          <a:prstGeom prst="straightConnector1">
            <a:avLst/>
          </a:prstGeom>
          <a:ln w="5715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7"/>
          <p:cNvSpPr txBox="1"/>
          <p:nvPr/>
        </p:nvSpPr>
        <p:spPr>
          <a:xfrm>
            <a:off x="4068445" y="2697480"/>
            <a:ext cx="1481455" cy="5219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Trung Á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7848600" y="5156200"/>
            <a:ext cx="1170305" cy="896620"/>
          </a:xfrm>
          <a:prstGeom prst="straightConnector1">
            <a:avLst/>
          </a:prstGeom>
          <a:ln w="5715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19"/>
          <p:cNvSpPr txBox="1"/>
          <p:nvPr/>
        </p:nvSpPr>
        <p:spPr>
          <a:xfrm>
            <a:off x="5434965" y="5476875"/>
            <a:ext cx="2354580" cy="5219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 Nam Á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3162935" y="4062095"/>
            <a:ext cx="2750820" cy="906780"/>
          </a:xfrm>
          <a:prstGeom prst="straightConnector1">
            <a:avLst/>
          </a:prstGeom>
          <a:ln w="5715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21"/>
          <p:cNvSpPr txBox="1"/>
          <p:nvPr/>
        </p:nvSpPr>
        <p:spPr>
          <a:xfrm>
            <a:off x="6064250" y="3834130"/>
            <a:ext cx="1287780" cy="5219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 Á</a:t>
            </a:r>
          </a:p>
        </p:txBody>
      </p:sp>
      <p:pic>
        <p:nvPicPr>
          <p:cNvPr id="16" name="Content Placeholder 3" descr="himalaya_nepal_lgoi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115" y="4062095"/>
            <a:ext cx="3819525" cy="2350135"/>
          </a:xfrm>
          <a:prstGeom prst="rect">
            <a:avLst/>
          </a:prstGeom>
        </p:spPr>
      </p:pic>
      <p:pic>
        <p:nvPicPr>
          <p:cNvPr id="15" name="Picture 14" descr="taiga-1-650x3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810" y="15240"/>
            <a:ext cx="3605530" cy="1986280"/>
          </a:xfrm>
          <a:prstGeom prst="rect">
            <a:avLst/>
          </a:prstGeom>
        </p:spPr>
      </p:pic>
      <p:pic>
        <p:nvPicPr>
          <p:cNvPr id="14" name="Content Placeholder 4" descr="ruong-ubud-bali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3610" y="3572510"/>
            <a:ext cx="3512820" cy="2434590"/>
          </a:xfrm>
          <a:prstGeom prst="rect">
            <a:avLst/>
          </a:prstGeom>
        </p:spPr>
      </p:pic>
      <p:pic>
        <p:nvPicPr>
          <p:cNvPr id="23" name="Picture 22" descr="cc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15" y="89535"/>
            <a:ext cx="3597275" cy="2698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1" grpId="0" animBg="1"/>
      <p:bldP spid="11" grpId="1" animBg="1"/>
      <p:bldP spid="13" grpId="0" animBg="1"/>
      <p:bldP spid="13" grpId="1" animBg="1"/>
      <p:bldP spid="18" grpId="0" animBg="1"/>
      <p:bldP spid="18" grpId="1" animBg="1"/>
      <p:bldP spid="20" grpId="0" animBg="1"/>
      <p:bldP spid="20" grpId="1" animBg="1"/>
      <p:bldP spid="22" grpId="0" animBg="1"/>
      <p:bldP spid="2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Thiên nhiên châu Á rất đa dạng và độc đáo.</a:t>
            </a:r>
          </a:p>
        </p:txBody>
      </p:sp>
      <p:pic>
        <p:nvPicPr>
          <p:cNvPr id="3" name="Content Placeholder 2" descr="angko wat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4465" y="2273935"/>
            <a:ext cx="5721985" cy="4316095"/>
          </a:xfrm>
          <a:prstGeom prst="rect">
            <a:avLst/>
          </a:prstGeom>
        </p:spPr>
      </p:pic>
      <p:pic>
        <p:nvPicPr>
          <p:cNvPr id="4" name="Content Placeholder 3" descr="xiengkhoa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05830" y="2273935"/>
            <a:ext cx="5751195" cy="4316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ây tạ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4620" y="1972945"/>
            <a:ext cx="5719445" cy="4272280"/>
          </a:xfrm>
          <a:prstGeom prst="rect">
            <a:avLst/>
          </a:prstGeom>
        </p:spPr>
      </p:pic>
      <p:pic>
        <p:nvPicPr>
          <p:cNvPr id="5" name="Content Placeholder 4" descr="tu viện bhutan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69330" y="168275"/>
            <a:ext cx="6050915" cy="4935855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774700" y="1045210"/>
            <a:ext cx="48069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Cao nguyên Tây Tạng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6497955" y="5337810"/>
            <a:ext cx="53606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Tu viện Tiger' Nest ở Bhutan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canh-dep-chau-a-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2710" y="118110"/>
            <a:ext cx="5770880" cy="4700905"/>
          </a:xfrm>
          <a:prstGeom prst="rect">
            <a:avLst/>
          </a:prstGeom>
        </p:spPr>
      </p:pic>
      <p:pic>
        <p:nvPicPr>
          <p:cNvPr id="6" name="Content Placeholder 5" descr="PHÚ SĨ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41390" y="1802130"/>
            <a:ext cx="5829300" cy="4805045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815340" y="5245100"/>
            <a:ext cx="45339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7717790" y="944245"/>
            <a:ext cx="45339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Núi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Phú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86275_1705241232005318881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5425" y="220345"/>
            <a:ext cx="5811520" cy="5354955"/>
          </a:xfrm>
          <a:prstGeom prst="rect">
            <a:avLst/>
          </a:prstGeom>
        </p:spPr>
      </p:pic>
      <p:pic>
        <p:nvPicPr>
          <p:cNvPr id="6" name="Content Placeholder 5" descr="Dao-Jeju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23000" y="1297940"/>
            <a:ext cx="5836920" cy="5113655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838200" y="5810885"/>
            <a:ext cx="4070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Quần đảo Madives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7395210" y="410210"/>
            <a:ext cx="35769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Đảo Jeju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506730" y="348615"/>
            <a:ext cx="3788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Vịnh Hạ Long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1500505" y="521335"/>
            <a:ext cx="8594090" cy="3536950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Nước ta có bao nhiêu dân tộc? Dân tộc nào đông dân nhất nước ta?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92175" y="2209800"/>
            <a:ext cx="10407650" cy="2438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 ta có 54 dân tộc. Dân tộc đông nhất nước ta là dân tộc Kinh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6" grpId="0" animBg="1"/>
      <p:bldP spid="6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http://cms.kienthuc.net.vn/zoom/1000/uploaded/thuhien/2015_05_15/sondong/ten-ban-dau-cua-hang-son-doong-viet-nam-la-hang-ho-khang-hinh-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4145" y="1280160"/>
            <a:ext cx="5760720" cy="52000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5" descr="hang_son_doo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8535" y="1280160"/>
            <a:ext cx="5938520" cy="520001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3616325" y="97790"/>
            <a:ext cx="45535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Hang Sơn Đoòng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phong nha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8590" y="1345565"/>
            <a:ext cx="5960110" cy="5291455"/>
          </a:xfrm>
          <a:prstGeom prst="rect">
            <a:avLst/>
          </a:prstGeom>
        </p:spPr>
      </p:pic>
      <p:pic>
        <p:nvPicPr>
          <p:cNvPr id="6" name="Content Placeholder 5" descr="động-phong-nha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52845" y="1345565"/>
            <a:ext cx="5770245" cy="5291455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3168650" y="97790"/>
            <a:ext cx="5854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Động Phong Nha- Kẻ Bàng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luoc-do-cac-khu-vuc-chau-a (1)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862195" y="31115"/>
            <a:ext cx="7333615" cy="679577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22910" y="1377315"/>
            <a:ext cx="3546475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Quan sát lược đồ, em hãy đọc tên:</a:t>
            </a:r>
          </a:p>
          <a:p>
            <a:pPr algn="just"/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a) Các đồng bằng của Châu Á và cho biết nằm ở khu vực nào?</a:t>
            </a:r>
          </a:p>
          <a:p>
            <a:pPr algn="just"/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b) Các dãy núi và sông lớn ở Châu Á.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200660" y="147955"/>
            <a:ext cx="483552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luoc-do-cac-khu-vuc-chau-a (1)"/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627380" y="43180"/>
            <a:ext cx="11106150" cy="6727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945" y="113665"/>
            <a:ext cx="11917045" cy="873125"/>
          </a:xfrm>
        </p:spPr>
        <p:txBody>
          <a:bodyPr>
            <a:norm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Đỉnh E-vơ-rét thuộc dãy núi Hi-ma-lay-a cao nhất thế giới</a:t>
            </a:r>
          </a:p>
        </p:txBody>
      </p:sp>
      <p:pic>
        <p:nvPicPr>
          <p:cNvPr id="4" name="Content Placeholder 3" descr="đỉnh evoret"/>
          <p:cNvPicPr preferRelativeResize="0"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9755" y="986790"/>
            <a:ext cx="8493125" cy="554672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70230" y="1586230"/>
            <a:ext cx="11363325" cy="368554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Núi và cao nguyên chiếm 3/4 diện tích Châu Á, trong đó có những vùng núi rất cao và đồ sộ. Đỉnh E-vơ-rét thuộc dãy núi Hi-ma-lay-a cao nhất thế giới.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uoc do cac chau luc va dai duo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125" y="1228725"/>
            <a:ext cx="7086600" cy="5248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6803" name="Line 3"/>
          <p:cNvSpPr/>
          <p:nvPr/>
        </p:nvSpPr>
        <p:spPr>
          <a:xfrm flipH="1">
            <a:off x="2917825" y="3848100"/>
            <a:ext cx="7010400" cy="0"/>
          </a:xfrm>
          <a:prstGeom prst="line">
            <a:avLst/>
          </a:prstGeom>
          <a:ln w="38100" cap="flat" cmpd="sng">
            <a:solidFill>
              <a:srgbClr val="FF33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6804" name="Line 4"/>
          <p:cNvSpPr/>
          <p:nvPr/>
        </p:nvSpPr>
        <p:spPr>
          <a:xfrm flipH="1" flipV="1">
            <a:off x="3819525" y="1772285"/>
            <a:ext cx="52578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6805" name="Line 5"/>
          <p:cNvSpPr/>
          <p:nvPr/>
        </p:nvSpPr>
        <p:spPr>
          <a:xfrm flipH="1" flipV="1">
            <a:off x="2994025" y="3105150"/>
            <a:ext cx="68707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6806" name="Line 6"/>
          <p:cNvSpPr/>
          <p:nvPr/>
        </p:nvSpPr>
        <p:spPr>
          <a:xfrm flipH="1">
            <a:off x="3013075" y="4581525"/>
            <a:ext cx="68580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6807" name="Line 7"/>
          <p:cNvSpPr/>
          <p:nvPr/>
        </p:nvSpPr>
        <p:spPr>
          <a:xfrm flipH="1">
            <a:off x="3810000" y="5911850"/>
            <a:ext cx="5273675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6808" name="Text Box 8"/>
          <p:cNvSpPr txBox="1"/>
          <p:nvPr/>
        </p:nvSpPr>
        <p:spPr>
          <a:xfrm>
            <a:off x="4535805" y="1311910"/>
            <a:ext cx="1311910" cy="4603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Hàn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đới</a:t>
            </a:r>
          </a:p>
        </p:txBody>
      </p:sp>
      <p:sp>
        <p:nvSpPr>
          <p:cNvPr id="76809" name="Text Box 9"/>
          <p:cNvSpPr txBox="1"/>
          <p:nvPr/>
        </p:nvSpPr>
        <p:spPr>
          <a:xfrm>
            <a:off x="4544060" y="5911850"/>
            <a:ext cx="1295400" cy="4603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Hàn đới</a:t>
            </a:r>
          </a:p>
        </p:txBody>
      </p:sp>
      <p:sp>
        <p:nvSpPr>
          <p:cNvPr id="76810" name="Text Box 10"/>
          <p:cNvSpPr txBox="1"/>
          <p:nvPr/>
        </p:nvSpPr>
        <p:spPr>
          <a:xfrm>
            <a:off x="4431030" y="3167698"/>
            <a:ext cx="1594485" cy="52197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Nhiệt đới</a:t>
            </a:r>
          </a:p>
        </p:txBody>
      </p:sp>
      <p:sp>
        <p:nvSpPr>
          <p:cNvPr id="76811" name="Text Box 11"/>
          <p:cNvSpPr txBox="1"/>
          <p:nvPr/>
        </p:nvSpPr>
        <p:spPr>
          <a:xfrm>
            <a:off x="4535805" y="3954145"/>
            <a:ext cx="1594485" cy="52197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Nhiệt đới</a:t>
            </a:r>
          </a:p>
        </p:txBody>
      </p:sp>
      <p:sp>
        <p:nvSpPr>
          <p:cNvPr id="76812" name="Text Box 12"/>
          <p:cNvSpPr txBox="1"/>
          <p:nvPr/>
        </p:nvSpPr>
        <p:spPr>
          <a:xfrm>
            <a:off x="4535805" y="4932680"/>
            <a:ext cx="1239520" cy="52197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FF3399"/>
                </a:solidFill>
                <a:latin typeface="Times New Roman" panose="02020603050405020304" pitchFamily="18" charset="0"/>
              </a:rPr>
              <a:t>Ôn đới</a:t>
            </a:r>
          </a:p>
        </p:txBody>
      </p:sp>
      <p:sp>
        <p:nvSpPr>
          <p:cNvPr id="76813" name="Text Box 13"/>
          <p:cNvSpPr txBox="1"/>
          <p:nvPr/>
        </p:nvSpPr>
        <p:spPr>
          <a:xfrm>
            <a:off x="4608195" y="2386648"/>
            <a:ext cx="1239520" cy="52197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FF3399"/>
                </a:solidFill>
                <a:latin typeface="Times New Roman" panose="02020603050405020304" pitchFamily="18" charset="0"/>
              </a:rPr>
              <a:t>Ôn đới</a:t>
            </a:r>
          </a:p>
        </p:txBody>
      </p:sp>
      <p:sp>
        <p:nvSpPr>
          <p:cNvPr id="6158" name="Text Box 18"/>
          <p:cNvSpPr txBox="1"/>
          <p:nvPr/>
        </p:nvSpPr>
        <p:spPr>
          <a:xfrm>
            <a:off x="4800600" y="457200"/>
            <a:ext cx="18288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CHÂU Á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200660" y="147955"/>
            <a:ext cx="483552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30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30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6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6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30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30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76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7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8" grpId="0" bldLvl="0" animBg="1"/>
      <p:bldP spid="76809" grpId="0" bldLvl="0" animBg="1"/>
      <p:bldP spid="76810" grpId="0" bldLvl="0" animBg="1"/>
      <p:bldP spid="76811" grpId="0" bldLvl="0" animBg="1"/>
      <p:bldP spid="76812" grpId="0" bldLvl="0" animBg="1"/>
      <p:bldP spid="76813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luoc-do-cac-khu-vuc-chau-a (1)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56690" y="97155"/>
            <a:ext cx="9277985" cy="67957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32" name="Freeform 31"/>
          <p:cNvSpPr/>
          <p:nvPr/>
        </p:nvSpPr>
        <p:spPr>
          <a:xfrm>
            <a:off x="3427730" y="106045"/>
            <a:ext cx="4712970" cy="1526540"/>
          </a:xfrm>
          <a:custGeom>
            <a:avLst/>
            <a:gdLst>
              <a:gd name="connsiteX0" fmla="*/ 12 w 7422"/>
              <a:gd name="connsiteY0" fmla="*/ 0 h 2500"/>
              <a:gd name="connsiteX1" fmla="*/ 27 w 7422"/>
              <a:gd name="connsiteY1" fmla="*/ 635 h 2500"/>
              <a:gd name="connsiteX2" fmla="*/ 329 w 7422"/>
              <a:gd name="connsiteY2" fmla="*/ 1190 h 2500"/>
              <a:gd name="connsiteX3" fmla="*/ 1154 w 7422"/>
              <a:gd name="connsiteY3" fmla="*/ 1873 h 2500"/>
              <a:gd name="connsiteX4" fmla="*/ 2185 w 7422"/>
              <a:gd name="connsiteY4" fmla="*/ 2301 h 2500"/>
              <a:gd name="connsiteX5" fmla="*/ 3375 w 7422"/>
              <a:gd name="connsiteY5" fmla="*/ 2491 h 2500"/>
              <a:gd name="connsiteX6" fmla="*/ 4677 w 7422"/>
              <a:gd name="connsiteY6" fmla="*/ 2428 h 2500"/>
              <a:gd name="connsiteX7" fmla="*/ 5248 w 7422"/>
              <a:gd name="connsiteY7" fmla="*/ 2269 h 2500"/>
              <a:gd name="connsiteX8" fmla="*/ 6168 w 7422"/>
              <a:gd name="connsiteY8" fmla="*/ 1952 h 2500"/>
              <a:gd name="connsiteX9" fmla="*/ 6708 w 7422"/>
              <a:gd name="connsiteY9" fmla="*/ 1603 h 2500"/>
              <a:gd name="connsiteX10" fmla="*/ 7184 w 7422"/>
              <a:gd name="connsiteY10" fmla="*/ 1019 h 2500"/>
              <a:gd name="connsiteX11" fmla="*/ 7406 w 7422"/>
              <a:gd name="connsiteY11" fmla="*/ 574 h 2500"/>
              <a:gd name="connsiteX12" fmla="*/ 7422 w 7422"/>
              <a:gd name="connsiteY12" fmla="*/ 82 h 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422" h="2500">
                <a:moveTo>
                  <a:pt x="12" y="0"/>
                </a:moveTo>
                <a:cubicBezTo>
                  <a:pt x="15" y="106"/>
                  <a:pt x="-26" y="437"/>
                  <a:pt x="27" y="635"/>
                </a:cubicBezTo>
                <a:cubicBezTo>
                  <a:pt x="80" y="833"/>
                  <a:pt x="141" y="984"/>
                  <a:pt x="329" y="1190"/>
                </a:cubicBezTo>
                <a:cubicBezTo>
                  <a:pt x="541" y="1510"/>
                  <a:pt x="845" y="1688"/>
                  <a:pt x="1154" y="1873"/>
                </a:cubicBezTo>
                <a:cubicBezTo>
                  <a:pt x="1500" y="2072"/>
                  <a:pt x="1827" y="2208"/>
                  <a:pt x="2185" y="2301"/>
                </a:cubicBezTo>
                <a:cubicBezTo>
                  <a:pt x="2543" y="2395"/>
                  <a:pt x="2973" y="2472"/>
                  <a:pt x="3375" y="2491"/>
                </a:cubicBezTo>
                <a:cubicBezTo>
                  <a:pt x="3778" y="2509"/>
                  <a:pt x="4232" y="2507"/>
                  <a:pt x="4677" y="2428"/>
                </a:cubicBezTo>
                <a:cubicBezTo>
                  <a:pt x="5122" y="2349"/>
                  <a:pt x="4995" y="2339"/>
                  <a:pt x="5248" y="2269"/>
                </a:cubicBezTo>
                <a:cubicBezTo>
                  <a:pt x="5501" y="2200"/>
                  <a:pt x="5925" y="2063"/>
                  <a:pt x="6168" y="1952"/>
                </a:cubicBezTo>
                <a:cubicBezTo>
                  <a:pt x="6514" y="1832"/>
                  <a:pt x="6536" y="1751"/>
                  <a:pt x="6708" y="1603"/>
                </a:cubicBezTo>
                <a:cubicBezTo>
                  <a:pt x="6880" y="1455"/>
                  <a:pt x="7068" y="1191"/>
                  <a:pt x="7184" y="1019"/>
                </a:cubicBezTo>
                <a:lnTo>
                  <a:pt x="7406" y="574"/>
                </a:lnTo>
                <a:lnTo>
                  <a:pt x="7422" y="82"/>
                </a:lnTo>
              </a:path>
            </a:pathLst>
          </a:custGeom>
          <a:ln w="28575" cmpd="sng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s 7"/>
          <p:cNvSpPr/>
          <p:nvPr/>
        </p:nvSpPr>
        <p:spPr>
          <a:xfrm>
            <a:off x="4987290" y="508635"/>
            <a:ext cx="1594485" cy="4635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 ĐỚI</a:t>
            </a:r>
          </a:p>
        </p:txBody>
      </p:sp>
      <p:sp>
        <p:nvSpPr>
          <p:cNvPr id="9" name="Freeform 8"/>
          <p:cNvSpPr/>
          <p:nvPr/>
        </p:nvSpPr>
        <p:spPr>
          <a:xfrm>
            <a:off x="1456055" y="3329940"/>
            <a:ext cx="9279255" cy="1126039"/>
          </a:xfrm>
          <a:custGeom>
            <a:avLst/>
            <a:gdLst>
              <a:gd name="connsiteX0" fmla="*/ 0 w 14613"/>
              <a:gd name="connsiteY0" fmla="*/ 202 h 1773"/>
              <a:gd name="connsiteX1" fmla="*/ 308 w 14613"/>
              <a:gd name="connsiteY1" fmla="*/ 413 h 1773"/>
              <a:gd name="connsiteX2" fmla="*/ 1038 w 14613"/>
              <a:gd name="connsiteY2" fmla="*/ 730 h 1773"/>
              <a:gd name="connsiteX3" fmla="*/ 2260 w 14613"/>
              <a:gd name="connsiteY3" fmla="*/ 1174 h 1773"/>
              <a:gd name="connsiteX4" fmla="*/ 3085 w 14613"/>
              <a:gd name="connsiteY4" fmla="*/ 1428 h 1773"/>
              <a:gd name="connsiteX5" fmla="*/ 4365 w 14613"/>
              <a:gd name="connsiteY5" fmla="*/ 1594 h 1773"/>
              <a:gd name="connsiteX6" fmla="*/ 6737 w 14613"/>
              <a:gd name="connsiteY6" fmla="*/ 1768 h 1773"/>
              <a:gd name="connsiteX7" fmla="*/ 9495 w 14613"/>
              <a:gd name="connsiteY7" fmla="*/ 1634 h 1773"/>
              <a:gd name="connsiteX8" fmla="*/ 12098 w 14613"/>
              <a:gd name="connsiteY8" fmla="*/ 1000 h 1773"/>
              <a:gd name="connsiteX9" fmla="*/ 12431 w 14613"/>
              <a:gd name="connsiteY9" fmla="*/ 857 h 1773"/>
              <a:gd name="connsiteX10" fmla="*/ 13018 w 14613"/>
              <a:gd name="connsiteY10" fmla="*/ 635 h 1773"/>
              <a:gd name="connsiteX11" fmla="*/ 14589 w 14613"/>
              <a:gd name="connsiteY11" fmla="*/ 0 h 1773"/>
              <a:gd name="connsiteX12" fmla="*/ 14613 w 14613"/>
              <a:gd name="connsiteY12" fmla="*/ 245 h 1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13" h="1773">
                <a:moveTo>
                  <a:pt x="0" y="202"/>
                </a:moveTo>
                <a:cubicBezTo>
                  <a:pt x="59" y="237"/>
                  <a:pt x="138" y="330"/>
                  <a:pt x="308" y="413"/>
                </a:cubicBezTo>
                <a:cubicBezTo>
                  <a:pt x="478" y="496"/>
                  <a:pt x="723" y="609"/>
                  <a:pt x="1038" y="730"/>
                </a:cubicBezTo>
                <a:cubicBezTo>
                  <a:pt x="1412" y="887"/>
                  <a:pt x="1703" y="1025"/>
                  <a:pt x="2260" y="1174"/>
                </a:cubicBezTo>
                <a:cubicBezTo>
                  <a:pt x="2604" y="1296"/>
                  <a:pt x="2734" y="1358"/>
                  <a:pt x="3085" y="1428"/>
                </a:cubicBezTo>
                <a:cubicBezTo>
                  <a:pt x="3436" y="1498"/>
                  <a:pt x="3756" y="1537"/>
                  <a:pt x="4365" y="1594"/>
                </a:cubicBezTo>
                <a:cubicBezTo>
                  <a:pt x="5116" y="1703"/>
                  <a:pt x="5891" y="1746"/>
                  <a:pt x="6737" y="1768"/>
                </a:cubicBezTo>
                <a:cubicBezTo>
                  <a:pt x="7583" y="1790"/>
                  <a:pt x="8609" y="1743"/>
                  <a:pt x="9495" y="1634"/>
                </a:cubicBezTo>
                <a:cubicBezTo>
                  <a:pt x="10380" y="1526"/>
                  <a:pt x="11236" y="1247"/>
                  <a:pt x="12098" y="1000"/>
                </a:cubicBezTo>
                <a:cubicBezTo>
                  <a:pt x="12587" y="873"/>
                  <a:pt x="12278" y="918"/>
                  <a:pt x="12431" y="857"/>
                </a:cubicBezTo>
                <a:cubicBezTo>
                  <a:pt x="12584" y="796"/>
                  <a:pt x="12658" y="781"/>
                  <a:pt x="13018" y="635"/>
                </a:cubicBezTo>
                <a:cubicBezTo>
                  <a:pt x="13433" y="468"/>
                  <a:pt x="14323" y="89"/>
                  <a:pt x="14589" y="0"/>
                </a:cubicBezTo>
                <a:lnTo>
                  <a:pt x="14613" y="245"/>
                </a:ln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4175760" y="4999990"/>
            <a:ext cx="6559550" cy="957754"/>
          </a:xfrm>
          <a:custGeom>
            <a:avLst/>
            <a:gdLst>
              <a:gd name="connsiteX0" fmla="*/ 0 w 10330"/>
              <a:gd name="connsiteY0" fmla="*/ 1365 h 1508"/>
              <a:gd name="connsiteX1" fmla="*/ 1357 w 10330"/>
              <a:gd name="connsiteY1" fmla="*/ 1492 h 1508"/>
              <a:gd name="connsiteX2" fmla="*/ 1602 w 10330"/>
              <a:gd name="connsiteY2" fmla="*/ 1492 h 1508"/>
              <a:gd name="connsiteX3" fmla="*/ 2126 w 10330"/>
              <a:gd name="connsiteY3" fmla="*/ 1508 h 1508"/>
              <a:gd name="connsiteX4" fmla="*/ 3214 w 10330"/>
              <a:gd name="connsiteY4" fmla="*/ 1460 h 1508"/>
              <a:gd name="connsiteX5" fmla="*/ 3484 w 10330"/>
              <a:gd name="connsiteY5" fmla="*/ 1460 h 1508"/>
              <a:gd name="connsiteX6" fmla="*/ 4776 w 10330"/>
              <a:gd name="connsiteY6" fmla="*/ 1333 h 1508"/>
              <a:gd name="connsiteX7" fmla="*/ 6585 w 10330"/>
              <a:gd name="connsiteY7" fmla="*/ 1143 h 1508"/>
              <a:gd name="connsiteX8" fmla="*/ 8346 w 10330"/>
              <a:gd name="connsiteY8" fmla="*/ 746 h 1508"/>
              <a:gd name="connsiteX9" fmla="*/ 10330 w 10330"/>
              <a:gd name="connsiteY9" fmla="*/ 0 h 1508"/>
              <a:gd name="connsiteX10" fmla="*/ 10321 w 10330"/>
              <a:gd name="connsiteY10" fmla="*/ 732 h 1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330" h="1508">
                <a:moveTo>
                  <a:pt x="0" y="1365"/>
                </a:moveTo>
                <a:cubicBezTo>
                  <a:pt x="226" y="1386"/>
                  <a:pt x="1090" y="1471"/>
                  <a:pt x="1357" y="1492"/>
                </a:cubicBezTo>
                <a:cubicBezTo>
                  <a:pt x="1624" y="1513"/>
                  <a:pt x="1474" y="1489"/>
                  <a:pt x="1602" y="1492"/>
                </a:cubicBezTo>
                <a:cubicBezTo>
                  <a:pt x="1956" y="1516"/>
                  <a:pt x="1867" y="1505"/>
                  <a:pt x="2126" y="1508"/>
                </a:cubicBezTo>
                <a:cubicBezTo>
                  <a:pt x="2385" y="1511"/>
                  <a:pt x="2772" y="1489"/>
                  <a:pt x="3214" y="1460"/>
                </a:cubicBezTo>
                <a:cubicBezTo>
                  <a:pt x="3439" y="1457"/>
                  <a:pt x="3214" y="1489"/>
                  <a:pt x="3484" y="1460"/>
                </a:cubicBezTo>
                <a:cubicBezTo>
                  <a:pt x="3754" y="1431"/>
                  <a:pt x="4258" y="1391"/>
                  <a:pt x="4776" y="1333"/>
                </a:cubicBezTo>
                <a:cubicBezTo>
                  <a:pt x="5363" y="1317"/>
                  <a:pt x="5971" y="1197"/>
                  <a:pt x="6585" y="1143"/>
                </a:cubicBezTo>
                <a:cubicBezTo>
                  <a:pt x="7199" y="1088"/>
                  <a:pt x="7748" y="870"/>
                  <a:pt x="8346" y="746"/>
                </a:cubicBezTo>
                <a:cubicBezTo>
                  <a:pt x="8943" y="623"/>
                  <a:pt x="10330" y="0"/>
                  <a:pt x="10330" y="0"/>
                </a:cubicBezTo>
                <a:lnTo>
                  <a:pt x="10321" y="732"/>
                </a:ln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5560695" y="2432050"/>
            <a:ext cx="1772920" cy="89789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3175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 ĐỚI</a:t>
            </a:r>
          </a:p>
        </p:txBody>
      </p:sp>
      <p:sp>
        <p:nvSpPr>
          <p:cNvPr id="4" name="Oval 3"/>
          <p:cNvSpPr/>
          <p:nvPr/>
        </p:nvSpPr>
        <p:spPr>
          <a:xfrm>
            <a:off x="6265545" y="4587875"/>
            <a:ext cx="1571625" cy="89789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 ĐỚI</a:t>
            </a:r>
          </a:p>
        </p:txBody>
      </p:sp>
      <p:sp>
        <p:nvSpPr>
          <p:cNvPr id="5" name="Oval 4"/>
          <p:cNvSpPr/>
          <p:nvPr/>
        </p:nvSpPr>
        <p:spPr>
          <a:xfrm>
            <a:off x="5469255" y="5995035"/>
            <a:ext cx="1571625" cy="89789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 ĐỚI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8" grpId="0" animBg="1"/>
      <p:bldP spid="8" grpId="1" animBg="1"/>
      <p:bldP spid="9" grpId="0" animBg="1"/>
      <p:bldP spid="9" grpId="1" animBg="1"/>
      <p:bldP spid="3" grpId="0" animBg="1"/>
      <p:bldP spid="3" grpId="1" animBg="1"/>
      <p:bldP spid="2" grpId="0" animBg="1"/>
      <p:bldP spid="2" grpId="1" animBg="1"/>
      <p:bldP spid="4" grpId="0" animBg="1"/>
      <p:bldP spid="4" grpId="1" animBg="1"/>
      <p:bldP spid="5" grpId="0" animBg="1"/>
      <p:bldP spid="5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584200" y="1558925"/>
            <a:ext cx="11355705" cy="3093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 Á có đủ các đới khí hậu: hàn đới, ôn đới và nhiệt đới</a:t>
            </a:r>
          </a:p>
        </p:txBody>
      </p:sp>
      <p:sp>
        <p:nvSpPr>
          <p:cNvPr id="3" name="Text Box 1"/>
          <p:cNvSpPr txBox="1"/>
          <p:nvPr/>
        </p:nvSpPr>
        <p:spPr>
          <a:xfrm>
            <a:off x="200660" y="147955"/>
            <a:ext cx="483552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1"/>
              <p:cNvSpPr txBox="1"/>
              <p:nvPr/>
            </p:nvSpPr>
            <p:spPr>
              <a:xfrm>
                <a:off x="200660" y="147955"/>
                <a:ext cx="10772140" cy="2771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32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Đặc</a:t>
                </a:r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tự</a:t>
                </a:r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nhiên</a:t>
                </a:r>
                <a:endParaRPr lang="en-US" sz="3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Núi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cao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nguyên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chiếm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diện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tích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457200" indent="-457200">
                  <a:buFontTx/>
                  <a:buChar char="-"/>
                </a:pP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đủ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đới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khí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hậu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nhiệt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đới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ôn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đới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hàn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đới</a:t>
                </a:r>
                <a:endParaRPr lang="en-US" sz="3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FontTx/>
                  <a:buChar char="-"/>
                </a:pP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nhiều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cảnh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thiên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nhiên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độc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đáo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dạng</a:t>
                </a:r>
                <a:endPara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2" name="Text 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60" y="147955"/>
                <a:ext cx="10772140" cy="2771080"/>
              </a:xfrm>
              <a:prstGeom prst="rect">
                <a:avLst/>
              </a:prstGeom>
              <a:blipFill>
                <a:blip r:embed="rId2"/>
                <a:stretch>
                  <a:fillRect l="-1471" t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660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210" y="1656080"/>
            <a:ext cx="10032365" cy="3209290"/>
          </a:xfrm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Câu 2: Nước ta thuộc đới khí hậu nào?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a. Ôn đới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b. Hàn đới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c. Nhiệt đới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d. Ôn đới và nhiệt đới</a:t>
            </a:r>
          </a:p>
        </p:txBody>
      </p:sp>
      <p:sp>
        <p:nvSpPr>
          <p:cNvPr id="3" name="Oval 2"/>
          <p:cNvSpPr/>
          <p:nvPr/>
        </p:nvSpPr>
        <p:spPr>
          <a:xfrm>
            <a:off x="866140" y="3616960"/>
            <a:ext cx="704850" cy="553085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47115" y="2569845"/>
            <a:ext cx="10459085" cy="260921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 Á nằm ở bán cầu Bắc, có diện tích lớn nhất trong các châu lục trên thế giới. Thiên nhiên của Châu Á rất đa dạng.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4372610" y="511810"/>
            <a:ext cx="36582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Callout 5"/>
          <p:cNvSpPr/>
          <p:nvPr/>
        </p:nvSpPr>
        <p:spPr>
          <a:xfrm>
            <a:off x="1975485" y="320040"/>
            <a:ext cx="9458960" cy="3556635"/>
          </a:xfrm>
          <a:prstGeom prst="cloudCallout">
            <a:avLst>
              <a:gd name="adj1" fmla="val -40619"/>
              <a:gd name="adj2" fmla="val 81012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có thể làm gì để bảo vệ môi trường thiên nhiên xung quanh mình?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730" y="1564640"/>
            <a:ext cx="11069955" cy="4418330"/>
          </a:xfrm>
          <a:noFill/>
        </p:spPr>
        <p:txBody>
          <a:bodyPr>
            <a:no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- Trồng cây gây rừng.</a:t>
            </a:r>
            <a:b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- Không xả rác bừa bãi, bỏ rác đúng nơi quy định.</a:t>
            </a:r>
            <a:b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- Chăm sóc và bảo vệ cây trồng.</a:t>
            </a:r>
            <a:b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- Bảo vệ môi trường nước, môi trường sống của động vật.</a:t>
            </a:r>
            <a:b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- Hạn chế sử dụng túi ni-lông, chai nhựa.</a:t>
            </a:r>
            <a:b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- Tuyên truyền cho gia đình, bạn bè cùng hành động bảo vệ thiên nhiên.</a:t>
            </a:r>
            <a:b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7212330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958455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714105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466840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5730875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975225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4219575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3474085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9450070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4232910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977765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5720715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463030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7209155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0" name="Oval 59"/>
          <p:cNvSpPr/>
          <p:nvPr/>
        </p:nvSpPr>
        <p:spPr>
          <a:xfrm>
            <a:off x="3477260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2731770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6" name="Oval 65"/>
          <p:cNvSpPr/>
          <p:nvPr/>
        </p:nvSpPr>
        <p:spPr>
          <a:xfrm>
            <a:off x="2029460" y="24085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2772410" y="24085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8" name="Oval 67"/>
          <p:cNvSpPr/>
          <p:nvPr/>
        </p:nvSpPr>
        <p:spPr>
          <a:xfrm>
            <a:off x="3514725" y="24085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9" name="Oval 68"/>
          <p:cNvSpPr/>
          <p:nvPr/>
        </p:nvSpPr>
        <p:spPr>
          <a:xfrm>
            <a:off x="4270375" y="24085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0" name="Oval 69"/>
          <p:cNvSpPr/>
          <p:nvPr/>
        </p:nvSpPr>
        <p:spPr>
          <a:xfrm>
            <a:off x="5015865" y="24085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1" name="Oval 70"/>
          <p:cNvSpPr/>
          <p:nvPr/>
        </p:nvSpPr>
        <p:spPr>
          <a:xfrm>
            <a:off x="5771515" y="24085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6510020" y="24085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7" name="Oval 86"/>
          <p:cNvSpPr/>
          <p:nvPr/>
        </p:nvSpPr>
        <p:spPr>
          <a:xfrm>
            <a:off x="2022475" y="31070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8" name="Oval 87"/>
          <p:cNvSpPr/>
          <p:nvPr/>
        </p:nvSpPr>
        <p:spPr>
          <a:xfrm>
            <a:off x="2778125" y="31070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9" name="Oval 88"/>
          <p:cNvSpPr/>
          <p:nvPr/>
        </p:nvSpPr>
        <p:spPr>
          <a:xfrm>
            <a:off x="3523615" y="31070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0" name="Oval 89"/>
          <p:cNvSpPr/>
          <p:nvPr/>
        </p:nvSpPr>
        <p:spPr>
          <a:xfrm>
            <a:off x="4279265" y="31070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1" name="Oval 90"/>
          <p:cNvSpPr/>
          <p:nvPr/>
        </p:nvSpPr>
        <p:spPr>
          <a:xfrm>
            <a:off x="5017770" y="31070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2" name="Oval 91"/>
          <p:cNvSpPr/>
          <p:nvPr/>
        </p:nvSpPr>
        <p:spPr>
          <a:xfrm>
            <a:off x="5766435" y="31070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3" name="Oval 92"/>
          <p:cNvSpPr/>
          <p:nvPr/>
        </p:nvSpPr>
        <p:spPr>
          <a:xfrm>
            <a:off x="6511290" y="31070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7256780" y="313880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7992110" y="312610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6" name="Oval 95"/>
          <p:cNvSpPr/>
          <p:nvPr/>
        </p:nvSpPr>
        <p:spPr>
          <a:xfrm>
            <a:off x="7237730" y="380746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7" name="Oval 96"/>
          <p:cNvSpPr/>
          <p:nvPr/>
        </p:nvSpPr>
        <p:spPr>
          <a:xfrm>
            <a:off x="2745105" y="380746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8" name="Oval 97"/>
          <p:cNvSpPr/>
          <p:nvPr/>
        </p:nvSpPr>
        <p:spPr>
          <a:xfrm>
            <a:off x="3490595" y="380746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9" name="Oval 98"/>
          <p:cNvSpPr/>
          <p:nvPr/>
        </p:nvSpPr>
        <p:spPr>
          <a:xfrm>
            <a:off x="4246245" y="380746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0" name="Oval 99"/>
          <p:cNvSpPr/>
          <p:nvPr/>
        </p:nvSpPr>
        <p:spPr>
          <a:xfrm>
            <a:off x="4991735" y="380746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5747385" y="380746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6485890" y="380746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14350" y="1017270"/>
            <a:ext cx="745490" cy="6908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529590" y="1751330"/>
            <a:ext cx="745490" cy="6908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" name="Oval 6"/>
          <p:cNvSpPr/>
          <p:nvPr/>
        </p:nvSpPr>
        <p:spPr>
          <a:xfrm>
            <a:off x="517525" y="2470785"/>
            <a:ext cx="745490" cy="6908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" name="Oval 7"/>
          <p:cNvSpPr/>
          <p:nvPr/>
        </p:nvSpPr>
        <p:spPr>
          <a:xfrm>
            <a:off x="523875" y="3171190"/>
            <a:ext cx="745490" cy="6908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9" name="Oval 8"/>
          <p:cNvSpPr/>
          <p:nvPr/>
        </p:nvSpPr>
        <p:spPr>
          <a:xfrm>
            <a:off x="552450" y="3883025"/>
            <a:ext cx="745490" cy="6908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Oval 12"/>
          <p:cNvSpPr/>
          <p:nvPr/>
        </p:nvSpPr>
        <p:spPr>
          <a:xfrm>
            <a:off x="3480435" y="1017270"/>
            <a:ext cx="745490" cy="69088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4" name="Oval 13"/>
          <p:cNvSpPr/>
          <p:nvPr/>
        </p:nvSpPr>
        <p:spPr>
          <a:xfrm>
            <a:off x="4222750" y="101727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5" name="Oval 14"/>
          <p:cNvSpPr/>
          <p:nvPr/>
        </p:nvSpPr>
        <p:spPr>
          <a:xfrm>
            <a:off x="4951730" y="1017270"/>
            <a:ext cx="785495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2" name="Oval 21"/>
          <p:cNvSpPr/>
          <p:nvPr/>
        </p:nvSpPr>
        <p:spPr>
          <a:xfrm>
            <a:off x="5716905" y="101727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23" name="Oval 22"/>
          <p:cNvSpPr/>
          <p:nvPr/>
        </p:nvSpPr>
        <p:spPr>
          <a:xfrm>
            <a:off x="6478905" y="101727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28" name="Oval 27"/>
          <p:cNvSpPr/>
          <p:nvPr/>
        </p:nvSpPr>
        <p:spPr>
          <a:xfrm>
            <a:off x="7224395" y="101727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9" name="Oval 28"/>
          <p:cNvSpPr/>
          <p:nvPr/>
        </p:nvSpPr>
        <p:spPr>
          <a:xfrm>
            <a:off x="7970520" y="101727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0" name="Oval 29"/>
          <p:cNvSpPr/>
          <p:nvPr/>
        </p:nvSpPr>
        <p:spPr>
          <a:xfrm>
            <a:off x="8726170" y="101727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4" name="Oval 63"/>
          <p:cNvSpPr/>
          <p:nvPr/>
        </p:nvSpPr>
        <p:spPr>
          <a:xfrm>
            <a:off x="9441815" y="101727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4" name="Oval 33"/>
          <p:cNvSpPr/>
          <p:nvPr/>
        </p:nvSpPr>
        <p:spPr>
          <a:xfrm>
            <a:off x="2740025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35" name="Oval 34"/>
          <p:cNvSpPr/>
          <p:nvPr/>
        </p:nvSpPr>
        <p:spPr>
          <a:xfrm>
            <a:off x="3484880" y="1708150"/>
            <a:ext cx="745490" cy="69088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6" name="Oval 35"/>
          <p:cNvSpPr/>
          <p:nvPr/>
        </p:nvSpPr>
        <p:spPr>
          <a:xfrm>
            <a:off x="4227830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7" name="Oval 36"/>
          <p:cNvSpPr/>
          <p:nvPr/>
        </p:nvSpPr>
        <p:spPr>
          <a:xfrm>
            <a:off x="4970145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38" name="Oval 37"/>
          <p:cNvSpPr/>
          <p:nvPr/>
        </p:nvSpPr>
        <p:spPr>
          <a:xfrm>
            <a:off x="5725795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62" name="Oval 61"/>
          <p:cNvSpPr/>
          <p:nvPr/>
        </p:nvSpPr>
        <p:spPr>
          <a:xfrm>
            <a:off x="6471285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63" name="Oval 62"/>
          <p:cNvSpPr/>
          <p:nvPr/>
        </p:nvSpPr>
        <p:spPr>
          <a:xfrm>
            <a:off x="7226935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1" name="Oval 30"/>
          <p:cNvSpPr/>
          <p:nvPr/>
        </p:nvSpPr>
        <p:spPr>
          <a:xfrm>
            <a:off x="2047240" y="240728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2" name="Oval 31"/>
          <p:cNvSpPr/>
          <p:nvPr/>
        </p:nvSpPr>
        <p:spPr>
          <a:xfrm>
            <a:off x="2780665" y="240728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3" name="Oval 32"/>
          <p:cNvSpPr/>
          <p:nvPr/>
        </p:nvSpPr>
        <p:spPr>
          <a:xfrm>
            <a:off x="3504565" y="2407285"/>
            <a:ext cx="745490" cy="69088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9" name="Oval 38"/>
          <p:cNvSpPr/>
          <p:nvPr/>
        </p:nvSpPr>
        <p:spPr>
          <a:xfrm>
            <a:off x="4250690" y="240728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40" name="Oval 39"/>
          <p:cNvSpPr/>
          <p:nvPr/>
        </p:nvSpPr>
        <p:spPr>
          <a:xfrm>
            <a:off x="5006340" y="240728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1" name="Oval 40"/>
          <p:cNvSpPr/>
          <p:nvPr/>
        </p:nvSpPr>
        <p:spPr>
          <a:xfrm>
            <a:off x="5751830" y="240728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2" name="Oval 41"/>
          <p:cNvSpPr/>
          <p:nvPr/>
        </p:nvSpPr>
        <p:spPr>
          <a:xfrm>
            <a:off x="6504940" y="240728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51" name="Oval 50"/>
          <p:cNvSpPr/>
          <p:nvPr/>
        </p:nvSpPr>
        <p:spPr>
          <a:xfrm>
            <a:off x="3515995" y="3102610"/>
            <a:ext cx="745490" cy="69088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52" name="Oval 51"/>
          <p:cNvSpPr/>
          <p:nvPr/>
        </p:nvSpPr>
        <p:spPr>
          <a:xfrm>
            <a:off x="4262120" y="310261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53" name="Oval 52"/>
          <p:cNvSpPr/>
          <p:nvPr/>
        </p:nvSpPr>
        <p:spPr>
          <a:xfrm>
            <a:off x="5017770" y="310261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54" name="Oval 53"/>
          <p:cNvSpPr/>
          <p:nvPr/>
        </p:nvSpPr>
        <p:spPr>
          <a:xfrm>
            <a:off x="5763260" y="310261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55" name="Oval 54"/>
          <p:cNvSpPr/>
          <p:nvPr/>
        </p:nvSpPr>
        <p:spPr>
          <a:xfrm>
            <a:off x="6516370" y="310261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56" name="Oval 55"/>
          <p:cNvSpPr/>
          <p:nvPr/>
        </p:nvSpPr>
        <p:spPr>
          <a:xfrm>
            <a:off x="7261860" y="3102610"/>
            <a:ext cx="745490" cy="71374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57" name="Oval 56"/>
          <p:cNvSpPr/>
          <p:nvPr/>
        </p:nvSpPr>
        <p:spPr>
          <a:xfrm>
            <a:off x="7997825" y="3102610"/>
            <a:ext cx="745490" cy="72707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8" name="Oval 57"/>
          <p:cNvSpPr/>
          <p:nvPr/>
        </p:nvSpPr>
        <p:spPr>
          <a:xfrm>
            <a:off x="2780665" y="310261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59" name="Oval 58"/>
          <p:cNvSpPr/>
          <p:nvPr/>
        </p:nvSpPr>
        <p:spPr>
          <a:xfrm>
            <a:off x="2035810" y="310261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78" name="Oval 77"/>
          <p:cNvSpPr/>
          <p:nvPr/>
        </p:nvSpPr>
        <p:spPr>
          <a:xfrm>
            <a:off x="7247255" y="380238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81" name="Oval 80"/>
          <p:cNvSpPr/>
          <p:nvPr/>
        </p:nvSpPr>
        <p:spPr>
          <a:xfrm>
            <a:off x="2754630" y="380238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82" name="Oval 81"/>
          <p:cNvSpPr/>
          <p:nvPr/>
        </p:nvSpPr>
        <p:spPr>
          <a:xfrm>
            <a:off x="3500120" y="3802380"/>
            <a:ext cx="745490" cy="69088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83" name="Oval 82"/>
          <p:cNvSpPr/>
          <p:nvPr/>
        </p:nvSpPr>
        <p:spPr>
          <a:xfrm>
            <a:off x="4255770" y="380238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84" name="Oval 83"/>
          <p:cNvSpPr/>
          <p:nvPr/>
        </p:nvSpPr>
        <p:spPr>
          <a:xfrm>
            <a:off x="5001260" y="380238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85" name="Oval 84"/>
          <p:cNvSpPr/>
          <p:nvPr/>
        </p:nvSpPr>
        <p:spPr>
          <a:xfrm>
            <a:off x="5756910" y="380238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6" name="Oval 85"/>
          <p:cNvSpPr/>
          <p:nvPr/>
        </p:nvSpPr>
        <p:spPr>
          <a:xfrm>
            <a:off x="6495415" y="380238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43" name="Rectangles 42"/>
          <p:cNvSpPr/>
          <p:nvPr/>
        </p:nvSpPr>
        <p:spPr>
          <a:xfrm>
            <a:off x="713740" y="5145405"/>
            <a:ext cx="10610215" cy="1510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Câu 1: Đây là quốc gia có Angkor Wat là di tích tôn giáo lớn nhất thế giới?</a:t>
            </a:r>
            <a:r>
              <a:rPr lang="en-US" sz="3200"/>
              <a:t> </a:t>
            </a:r>
          </a:p>
        </p:txBody>
      </p:sp>
      <p:sp>
        <p:nvSpPr>
          <p:cNvPr id="45" name="Rectangles 44"/>
          <p:cNvSpPr/>
          <p:nvPr/>
        </p:nvSpPr>
        <p:spPr>
          <a:xfrm>
            <a:off x="819150" y="5145405"/>
            <a:ext cx="10610215" cy="1510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Câu 2: Đây là quốc gia có mệnh danh là “Xứ sở chùa vàng”, thuộc khu vực Đông Nam Á?</a:t>
            </a:r>
            <a:r>
              <a:rPr lang="en-US" sz="3200"/>
              <a:t> </a:t>
            </a:r>
          </a:p>
        </p:txBody>
      </p:sp>
      <p:sp>
        <p:nvSpPr>
          <p:cNvPr id="46" name="Rectangles 45"/>
          <p:cNvSpPr/>
          <p:nvPr/>
        </p:nvSpPr>
        <p:spPr>
          <a:xfrm>
            <a:off x="824230" y="5026025"/>
            <a:ext cx="10610215" cy="1510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Câu 3: Đây là đất nước nổi tiếng có hoa anh đào</a:t>
            </a:r>
            <a:endParaRPr lang="en-US" sz="3200"/>
          </a:p>
        </p:txBody>
      </p:sp>
      <p:sp>
        <p:nvSpPr>
          <p:cNvPr id="47" name="Rectangles 46"/>
          <p:cNvSpPr/>
          <p:nvPr/>
        </p:nvSpPr>
        <p:spPr>
          <a:xfrm>
            <a:off x="793115" y="5026025"/>
            <a:ext cx="10610215" cy="1510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Câu 4: Đây là ô chữ có 9 kí tự. Đây là quốc gia có số dân đông dân nhất Châu Á và cả thế giới?</a:t>
            </a:r>
            <a:endParaRPr lang="en-US" sz="3200"/>
          </a:p>
        </p:txBody>
      </p:sp>
      <p:sp>
        <p:nvSpPr>
          <p:cNvPr id="48" name="Rectangles 47"/>
          <p:cNvSpPr/>
          <p:nvPr/>
        </p:nvSpPr>
        <p:spPr>
          <a:xfrm>
            <a:off x="784225" y="5026025"/>
            <a:ext cx="10610215" cy="1510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Câu 5: Quốc gia được gọi là “Xứ sở của kim chi”, thuộc khu vực Bắc Á. </a:t>
            </a:r>
            <a:endParaRPr lang="en-US" sz="3200"/>
          </a:p>
        </p:txBody>
      </p:sp>
      <p:sp>
        <p:nvSpPr>
          <p:cNvPr id="3" name="Rectangles 2"/>
          <p:cNvSpPr/>
          <p:nvPr/>
        </p:nvSpPr>
        <p:spPr>
          <a:xfrm>
            <a:off x="2792730" y="2540"/>
            <a:ext cx="7182485" cy="101473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TRÒ CHƠI Ô CHỮ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3" presetClass="exit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>
                      <p:stCondLst>
                        <p:cond delay="0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96" grpId="1" animBg="1"/>
      <p:bldP spid="97" grpId="1" animBg="1"/>
      <p:bldP spid="98" grpId="1" animBg="1"/>
      <p:bldP spid="99" grpId="1" animBg="1"/>
      <p:bldP spid="100" grpId="1" animBg="1"/>
      <p:bldP spid="101" grpId="1" animBg="1"/>
      <p:bldP spid="102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22" grpId="0" animBg="1"/>
      <p:bldP spid="22" grpId="1" animBg="1"/>
      <p:bldP spid="23" grpId="0" animBg="1"/>
      <p:bldP spid="23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64" grpId="0" bldLvl="0" animBg="1"/>
      <p:bldP spid="64" grpId="1" animBg="1"/>
      <p:bldP spid="34" grpId="0" bldLvl="0" animBg="1"/>
      <p:bldP spid="34" grpId="1" animBg="1"/>
      <p:bldP spid="35" grpId="0" bldLvl="0" animBg="1"/>
      <p:bldP spid="35" grpId="1" animBg="1"/>
      <p:bldP spid="36" grpId="0" bldLvl="0" animBg="1"/>
      <p:bldP spid="36" grpId="1" animBg="1"/>
      <p:bldP spid="37" grpId="0" bldLvl="0" animBg="1"/>
      <p:bldP spid="37" grpId="1" animBg="1"/>
      <p:bldP spid="38" grpId="0" bldLvl="0" animBg="1"/>
      <p:bldP spid="38" grpId="1" animBg="1"/>
      <p:bldP spid="62" grpId="0" bldLvl="0" animBg="1"/>
      <p:bldP spid="62" grpId="1" animBg="1"/>
      <p:bldP spid="63" grpId="0" bldLvl="0" animBg="1"/>
      <p:bldP spid="63" grpId="1" animBg="1"/>
      <p:bldP spid="31" grpId="0" bldLvl="0" animBg="1"/>
      <p:bldP spid="31" grpId="1" animBg="1"/>
      <p:bldP spid="32" grpId="0" bldLvl="0" animBg="1"/>
      <p:bldP spid="32" grpId="1" animBg="1"/>
      <p:bldP spid="33" grpId="0" bldLvl="0" animBg="1"/>
      <p:bldP spid="33" grpId="1" animBg="1"/>
      <p:bldP spid="39" grpId="0" bldLvl="0" animBg="1"/>
      <p:bldP spid="39" grpId="1" animBg="1"/>
      <p:bldP spid="40" grpId="0" bldLvl="0" animBg="1"/>
      <p:bldP spid="40" grpId="1" animBg="1"/>
      <p:bldP spid="41" grpId="0" bldLvl="0" animBg="1"/>
      <p:bldP spid="41" grpId="1" animBg="1"/>
      <p:bldP spid="42" grpId="0" bldLvl="0" animBg="1"/>
      <p:bldP spid="42" grpId="1" animBg="1"/>
      <p:bldP spid="51" grpId="0" bldLvl="0" animBg="1"/>
      <p:bldP spid="51" grpId="1" animBg="1"/>
      <p:bldP spid="52" grpId="0" bldLvl="0" animBg="1"/>
      <p:bldP spid="52" grpId="1" animBg="1"/>
      <p:bldP spid="53" grpId="0" bldLvl="0" animBg="1"/>
      <p:bldP spid="53" grpId="1" animBg="1"/>
      <p:bldP spid="54" grpId="0" bldLvl="0" animBg="1"/>
      <p:bldP spid="54" grpId="1" animBg="1"/>
      <p:bldP spid="55" grpId="0" bldLvl="0" animBg="1"/>
      <p:bldP spid="55" grpId="1" animBg="1"/>
      <p:bldP spid="56" grpId="0" bldLvl="0" animBg="1"/>
      <p:bldP spid="56" grpId="1" animBg="1"/>
      <p:bldP spid="57" grpId="0" bldLvl="0" animBg="1"/>
      <p:bldP spid="57" grpId="1" animBg="1"/>
      <p:bldP spid="58" grpId="0" bldLvl="0" animBg="1"/>
      <p:bldP spid="58" grpId="1" animBg="1"/>
      <p:bldP spid="59" grpId="0" bldLvl="0" animBg="1"/>
      <p:bldP spid="59" grpId="1" animBg="1"/>
      <p:bldP spid="78" grpId="0" animBg="1"/>
      <p:bldP spid="78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43" grpId="0" bldLvl="0" animBg="1"/>
      <p:bldP spid="43" grpId="1" animBg="1"/>
      <p:bldP spid="43" grpId="2" animBg="1"/>
      <p:bldP spid="45" grpId="0" bldLvl="0" animBg="1"/>
      <p:bldP spid="45" grpId="1" animBg="1"/>
      <p:bldP spid="45" grpId="2" bldLvl="0" animBg="1"/>
      <p:bldP spid="46" grpId="0" bldLvl="0" animBg="1"/>
      <p:bldP spid="46" grpId="1" animBg="1"/>
      <p:bldP spid="46" grpId="3" bldLvl="0" animBg="1"/>
      <p:bldP spid="47" grpId="0" bldLvl="0" animBg="1"/>
      <p:bldP spid="47" grpId="1" animBg="1"/>
      <p:bldP spid="47" grpId="2" bldLvl="0" animBg="1"/>
      <p:bldP spid="48" grpId="0" bldLvl="0" animBg="1"/>
      <p:bldP spid="48" grpId="1" animBg="1"/>
      <p:bldP spid="48" grpId="2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47115" y="2626995"/>
            <a:ext cx="10459085" cy="260921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 Á nằm ở bán cầu Bắc, có diện tích lớn nhất trong các châu lục trên thế giới. Thiên nhiên của Châu Á rất đa dạng.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4372610" y="511810"/>
            <a:ext cx="36582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2296795" y="2273935"/>
            <a:ext cx="866457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- Về nhà xem lại nội dung bài.</a:t>
            </a:r>
          </a:p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- Xem trước bài Châu Á (tiếp theo)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83360"/>
            <a:ext cx="11281410" cy="2514600"/>
          </a:xfrm>
        </p:spPr>
        <p:txBody>
          <a:bodyPr>
            <a:noAutofit/>
          </a:bodyPr>
          <a:lstStyle/>
          <a:p>
            <a:pPr algn="ctr"/>
            <a:r>
              <a:rPr lang="en-US" sz="4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CẢM ƠN CÁC EM ĐÃ CÙNG CÔ HOÀN THÀNH TỐT TIẾT HỌC HÔM NAY!!!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8" descr="Luoc do cac chau luc va dai duo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4765" y="93345"/>
            <a:ext cx="9543415" cy="65868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8770" y="244475"/>
            <a:ext cx="7400925" cy="1325880"/>
          </a:xfrm>
        </p:spPr>
        <p:txBody>
          <a:bodyPr/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4926965" y="1165225"/>
            <a:ext cx="15627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>
                <a:latin typeface="Arial" panose="020B0604020202020204" pitchFamily="34" charset="0"/>
                <a:cs typeface="Arial" panose="020B0604020202020204" pitchFamily="34" charset="0"/>
              </a:rPr>
              <a:t>Địa lý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2698607" y="1937702"/>
            <a:ext cx="640842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17: </a:t>
            </a:r>
            <a:r>
              <a:rPr lang="en-US" sz="6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3" name="Text Box 7"/>
          <p:cNvSpPr txBox="1"/>
          <p:nvPr/>
        </p:nvSpPr>
        <p:spPr>
          <a:xfrm>
            <a:off x="324485" y="1298575"/>
            <a:ext cx="3762375" cy="2553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eaLnBrk="1" hangingPunct="1"/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- Châu Á nằm ở bán cầu n</a:t>
            </a:r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o, trải d</a:t>
            </a:r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i từ vùng n</a:t>
            </a:r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o đến vùng n</a:t>
            </a:r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o trên trái đất?</a:t>
            </a:r>
            <a:endParaRPr lang="en-US" altLang="en-US" sz="3200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9220" name="Picture 8" descr="Luoc do cac chau luc va dai duo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860" y="105410"/>
            <a:ext cx="8125460" cy="64096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 Box 10"/>
          <p:cNvSpPr txBox="1"/>
          <p:nvPr/>
        </p:nvSpPr>
        <p:spPr>
          <a:xfrm>
            <a:off x="416560" y="4260850"/>
            <a:ext cx="383540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vi-VN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- Châu Á tiếp giáp với  các châu lục và đại dương nào?</a:t>
            </a:r>
          </a:p>
        </p:txBody>
      </p:sp>
      <p:sp>
        <p:nvSpPr>
          <p:cNvPr id="50181" name="Text Box 5"/>
          <p:cNvSpPr txBox="1"/>
          <p:nvPr/>
        </p:nvSpPr>
        <p:spPr>
          <a:xfrm>
            <a:off x="28575" y="105410"/>
            <a:ext cx="5144135" cy="6140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400" b="1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Vị trí địa lí v</a:t>
            </a:r>
            <a:r>
              <a:rPr lang="en-US" altLang="en-US" sz="3400" b="1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US" altLang="en-US" sz="3400" b="1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giới hạn</a:t>
            </a:r>
            <a:endParaRPr lang="en-US" altLang="en-US" sz="3400" b="1" u="sng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7324090" y="197485"/>
            <a:ext cx="2378075" cy="5219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 cầu Bắc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324090" y="5829300"/>
            <a:ext cx="2378075" cy="5219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 cầu Nam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3" grpId="0"/>
      <p:bldP spid="50183" grpId="1"/>
      <p:bldP spid="8" grpId="0"/>
      <p:bldP spid="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/>
          <p:nvPr/>
        </p:nvSpPr>
        <p:spPr>
          <a:xfrm>
            <a:off x="283210" y="3397885"/>
            <a:ext cx="48133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8" descr="Luoc do cac chau luc va dai duo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15230" y="62865"/>
            <a:ext cx="7212965" cy="664019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4" name="Straight Connector 3"/>
          <p:cNvCxnSpPr/>
          <p:nvPr/>
        </p:nvCxnSpPr>
        <p:spPr>
          <a:xfrm>
            <a:off x="5015865" y="3335020"/>
            <a:ext cx="7187565" cy="42545"/>
          </a:xfrm>
          <a:prstGeom prst="line">
            <a:avLst/>
          </a:prstGeom>
          <a:ln w="539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68" name="Rectangle 7"/>
          <p:cNvSpPr/>
          <p:nvPr/>
        </p:nvSpPr>
        <p:spPr>
          <a:xfrm>
            <a:off x="242570" y="803910"/>
            <a:ext cx="4063365" cy="206121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just" eaLnBrk="1" hangingPunct="1"/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Châu Á nằm ở bán cầu Bắc, trải d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từ cực Bắc tới quá Xích đạo.</a:t>
            </a:r>
            <a:endParaRPr lang="en-US" altLang="en-US" sz="3200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4456" name="Rectangle 8"/>
          <p:cNvSpPr/>
          <p:nvPr/>
        </p:nvSpPr>
        <p:spPr>
          <a:xfrm>
            <a:off x="139065" y="1010285"/>
            <a:ext cx="4957445" cy="56927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Châu Á tiếp giáp với:</a:t>
            </a:r>
          </a:p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+Phía bắc giáp Bắc Băng Dương.</a:t>
            </a:r>
          </a:p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+ Phía đông giáp Thái Bình Dương.</a:t>
            </a:r>
          </a:p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+ Phía nam giáp Ấn Độ Dương. </a:t>
            </a:r>
          </a:p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+ Phía tây nam giáp với châu Phi.</a:t>
            </a:r>
          </a:p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+ Phía tây v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tây bắc giáp với Châu Âu.</a:t>
            </a:r>
          </a:p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+ Phía đông nam giáp châu Đại Dương.</a:t>
            </a:r>
            <a:endParaRPr lang="en-US" altLang="en-US" sz="2800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0181" name="Text Box 5"/>
          <p:cNvSpPr txBox="1"/>
          <p:nvPr/>
        </p:nvSpPr>
        <p:spPr>
          <a:xfrm>
            <a:off x="139065" y="105410"/>
            <a:ext cx="485521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Vị trí địa lí v</a:t>
            </a:r>
            <a:r>
              <a:rPr lang="en-US" altLang="en-US" sz="3200" b="1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US" altLang="en-US" sz="3200" b="1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giới hạn</a:t>
            </a:r>
            <a:endParaRPr lang="en-US" altLang="en-US" sz="3200" b="1" u="sng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7505700" y="91440"/>
            <a:ext cx="2378075" cy="5219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 cầu Bắc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626350" y="6003925"/>
            <a:ext cx="2378075" cy="5219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 cầu Nam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8" grpId="1"/>
      <p:bldP spid="11268" grpId="2"/>
      <p:bldP spid="104456" grpId="0"/>
      <p:bldP spid="10445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2"/>
          <p:cNvSpPr txBox="1"/>
          <p:nvPr/>
        </p:nvSpPr>
        <p:spPr>
          <a:xfrm>
            <a:off x="2286000" y="609600"/>
            <a:ext cx="731520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0835" name="Text Box 3"/>
          <p:cNvSpPr txBox="1"/>
          <p:nvPr/>
        </p:nvSpPr>
        <p:spPr>
          <a:xfrm>
            <a:off x="2286000" y="258763"/>
            <a:ext cx="76962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200" dirty="0">
                <a:latin typeface="Times New Roman" panose="02020603050405020304" pitchFamily="18" charset="0"/>
              </a:rPr>
              <a:t> Châu Á gồm những phần nào?</a:t>
            </a:r>
          </a:p>
        </p:txBody>
      </p:sp>
      <p:pic>
        <p:nvPicPr>
          <p:cNvPr id="15363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625" y="930275"/>
            <a:ext cx="8610600" cy="5650865"/>
          </a:xfrm>
          <a:prstGeom prst="rect">
            <a:avLst/>
          </a:prstGeom>
          <a:noFill/>
          <a:ln w="2857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20837" name="Text Box 5"/>
          <p:cNvSpPr txBox="1"/>
          <p:nvPr/>
        </p:nvSpPr>
        <p:spPr>
          <a:xfrm>
            <a:off x="8897938" y="723900"/>
            <a:ext cx="12192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Lục địa</a:t>
            </a:r>
          </a:p>
        </p:txBody>
      </p:sp>
      <p:sp>
        <p:nvSpPr>
          <p:cNvPr id="120838" name="Text Box 6"/>
          <p:cNvSpPr txBox="1"/>
          <p:nvPr/>
        </p:nvSpPr>
        <p:spPr>
          <a:xfrm>
            <a:off x="9780588" y="1343025"/>
            <a:ext cx="1057275" cy="1568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Đảo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và các quần đảo</a:t>
            </a:r>
          </a:p>
        </p:txBody>
      </p:sp>
      <p:sp>
        <p:nvSpPr>
          <p:cNvPr id="120839" name="Line 7"/>
          <p:cNvSpPr/>
          <p:nvPr/>
        </p:nvSpPr>
        <p:spPr>
          <a:xfrm flipH="1">
            <a:off x="8915400" y="2057400"/>
            <a:ext cx="838200" cy="609600"/>
          </a:xfrm>
          <a:prstGeom prst="line">
            <a:avLst/>
          </a:prstGeom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20840" name="Line 8"/>
          <p:cNvSpPr/>
          <p:nvPr/>
        </p:nvSpPr>
        <p:spPr>
          <a:xfrm flipH="1">
            <a:off x="8188325" y="1127125"/>
            <a:ext cx="1108075" cy="854075"/>
          </a:xfrm>
          <a:prstGeom prst="line">
            <a:avLst/>
          </a:prstGeom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20841" name="Oval 9"/>
          <p:cNvSpPr/>
          <p:nvPr/>
        </p:nvSpPr>
        <p:spPr>
          <a:xfrm>
            <a:off x="8187690" y="3200400"/>
            <a:ext cx="1219835" cy="958850"/>
          </a:xfrm>
          <a:prstGeom prst="ellipse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eaLnBrk="0" hangingPunct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0842" name="Oval 10"/>
          <p:cNvSpPr/>
          <p:nvPr/>
        </p:nvSpPr>
        <p:spPr>
          <a:xfrm rot="1022189">
            <a:off x="8748713" y="1649413"/>
            <a:ext cx="471487" cy="1755775"/>
          </a:xfrm>
          <a:prstGeom prst="ellipse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0843" name="Line 11"/>
          <p:cNvSpPr/>
          <p:nvPr/>
        </p:nvSpPr>
        <p:spPr>
          <a:xfrm flipH="1">
            <a:off x="8763000" y="2057400"/>
            <a:ext cx="990600" cy="1676400"/>
          </a:xfrm>
          <a:prstGeom prst="line">
            <a:avLst/>
          </a:prstGeom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20844" name="Text Box 12"/>
          <p:cNvSpPr txBox="1"/>
          <p:nvPr/>
        </p:nvSpPr>
        <p:spPr>
          <a:xfrm>
            <a:off x="1698625" y="216218"/>
            <a:ext cx="91821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200" dirty="0">
                <a:latin typeface="Times New Roman" panose="02020603050405020304" pitchFamily="18" charset="0"/>
              </a:rPr>
              <a:t>Châu Á gồm lục địa,  đảo và các quần đảo xung quanh.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0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20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20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2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20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20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/>
      <p:bldP spid="120837" grpId="0"/>
      <p:bldP spid="120838" grpId="0"/>
      <p:bldP spid="120841" grpId="0" bldLvl="0" animBg="1"/>
      <p:bldP spid="120842" grpId="0" bldLvl="0" animBg="1"/>
      <p:bldP spid="1208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120" y="57150"/>
            <a:ext cx="7725410" cy="842645"/>
          </a:xfrm>
        </p:spPr>
        <p:txBody>
          <a:bodyPr/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Bảng số liệu về diện tích các châu lục</a:t>
            </a:r>
          </a:p>
        </p:txBody>
      </p:sp>
      <p:graphicFrame>
        <p:nvGraphicFramePr>
          <p:cNvPr id="4" name="Group 333"/>
          <p:cNvGraphicFramePr>
            <a:graphicFrameLocks noGrp="1"/>
          </p:cNvGraphicFramePr>
          <p:nvPr/>
        </p:nvGraphicFramePr>
        <p:xfrm>
          <a:off x="734696" y="899795"/>
          <a:ext cx="10779571" cy="427329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5576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03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228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200" b="1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32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lục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200" b="1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Diện</a:t>
                      </a:r>
                      <a:r>
                        <a:rPr kumimoji="0" lang="en-US" sz="32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tích</a:t>
                      </a:r>
                      <a:r>
                        <a:rPr kumimoji="0" lang="en-US" sz="32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2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n-US" sz="3200" b="1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triệu</a:t>
                      </a:r>
                      <a:r>
                        <a:rPr kumimoji="0" lang="en-US" sz="32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km</a:t>
                      </a:r>
                      <a:r>
                        <a:rPr kumimoji="0" lang="en-US" sz="3200" b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US" sz="32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Á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9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Mĩ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Phi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Âu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9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Đại</a:t>
                      </a: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Dương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Nam </a:t>
                      </a: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Cực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307455" y="2087245"/>
            <a:ext cx="5208905" cy="502920"/>
          </a:xfrm>
          <a:prstGeom prst="rect">
            <a:avLst/>
          </a:prstGeom>
          <a:solidFill>
            <a:srgbClr val="FF3300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en-US" sz="28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1790" y="5317490"/>
            <a:ext cx="11677650" cy="15011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 Á có diện tích 44 triệu km</a:t>
            </a:r>
            <a:r>
              <a:rPr lang="en-US" sz="3600" baseline="30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là châu lục có diện tích lớn nhất thế giới.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51790" y="5317490"/>
            <a:ext cx="11677650" cy="15011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 Á có diện tích bao nhiêu? So với diện tích của các châu lục khác thì Châu Á có diện tích như thế nào?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3" grpId="0" bldLvl="0" animBg="1"/>
      <p:bldP spid="3" grpId="1" animBg="1"/>
      <p:bldP spid="3" grpId="2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540&quot;&gt;&lt;object type=&quot;3&quot; unique_id=&quot;10541&quot;&gt;&lt;property id=&quot;20148&quot; value=&quot;5&quot;/&gt;&lt;property id=&quot;20300&quot; value=&quot;Slide 1&quot;/&gt;&lt;property id=&quot;20307&quot; value=&quot;256&quot;/&gt;&lt;/object&gt;&lt;object type=&quot;3&quot; unique_id=&quot;10542&quot;&gt;&lt;property id=&quot;20148&quot; value=&quot;5&quot;/&gt;&lt;property id=&quot;20300&quot; value=&quot;Slide 2&quot;/&gt;&lt;property id=&quot;20307&quot; value=&quot;304&quot;/&gt;&lt;/object&gt;&lt;object type=&quot;3&quot; unique_id=&quot;10543&quot;&gt;&lt;property id=&quot;20148&quot; value=&quot;5&quot;/&gt;&lt;property id=&quot;20300&quot; value=&quot;Slide 3 - &amp;quot;Câu 2: Nước ta thuộc đới khí hậu nào? a. Ôn đới b. Hàn đới c. Nhiệt đới d. Ôn đới và nhiệt đới&amp;quot;&quot;/&gt;&lt;property id=&quot;20307&quot; value=&quot;303&quot;/&gt;&lt;/object&gt;&lt;object type=&quot;3&quot; unique_id=&quot;10544&quot;&gt;&lt;property id=&quot;20148&quot; value=&quot;5&quot;/&gt;&lt;property id=&quot;20300&quot; value=&quot;Slide 4&quot;/&gt;&lt;property id=&quot;20307&quot; value=&quot;257&quot;/&gt;&lt;/object&gt;&lt;object type=&quot;3&quot; unique_id=&quot;10545&quot;&gt;&lt;property id=&quot;20148&quot; value=&quot;5&quot;/&gt;&lt;property id=&quot;20300&quot; value=&quot;Slide 5 - &amp;quot;Thứ ba, ngày 4 tháng 1 năm 2022&amp;quot;&quot;/&gt;&lt;property id=&quot;20307&quot; value=&quot;260&quot;/&gt;&lt;/object&gt;&lt;object type=&quot;3&quot; unique_id=&quot;10546&quot;&gt;&lt;property id=&quot;20148&quot; value=&quot;5&quot;/&gt;&lt;property id=&quot;20300&quot; value=&quot;Slide 6&quot;/&gt;&lt;property id=&quot;20307&quot; value=&quot;278&quot;/&gt;&lt;/object&gt;&lt;object type=&quot;3&quot; unique_id=&quot;10547&quot;&gt;&lt;property id=&quot;20148&quot; value=&quot;5&quot;/&gt;&lt;property id=&quot;20300&quot; value=&quot;Slide 7&quot;/&gt;&lt;property id=&quot;20307&quot; value=&quot;261&quot;/&gt;&lt;/object&gt;&lt;object type=&quot;3&quot; unique_id=&quot;10548&quot;&gt;&lt;property id=&quot;20148&quot; value=&quot;5&quot;/&gt;&lt;property id=&quot;20300&quot; value=&quot;Slide 8&quot;/&gt;&lt;property id=&quot;20307&quot; value=&quot;329&quot;/&gt;&lt;/object&gt;&lt;object type=&quot;3&quot; unique_id=&quot;10549&quot;&gt;&lt;property id=&quot;20148&quot; value=&quot;5&quot;/&gt;&lt;property id=&quot;20300&quot; value=&quot;Slide 9 - &amp;quot;Bảng số liệu về diện tích các châu lục&amp;quot;&quot;/&gt;&lt;property id=&quot;20307&quot; value=&quot;270&quot;/&gt;&lt;/object&gt;&lt;object type=&quot;3&quot; unique_id=&quot;10550&quot;&gt;&lt;property id=&quot;20148&quot; value=&quot;5&quot;/&gt;&lt;property id=&quot;20300&quot; value=&quot;Slide 10&quot;/&gt;&lt;property id=&quot;20307&quot; value=&quot;279&quot;/&gt;&lt;/object&gt;&lt;object type=&quot;3&quot; unique_id=&quot;10551&quot;&gt;&lt;property id=&quot;20148&quot; value=&quot;5&quot;/&gt;&lt;property id=&quot;20300&quot; value=&quot;Slide 11&quot;/&gt;&lt;property id=&quot;20307&quot; value=&quot;280&quot;/&gt;&lt;/object&gt;&lt;object type=&quot;3&quot; unique_id=&quot;10552&quot;&gt;&lt;property id=&quot;20148&quot; value=&quot;5&quot;/&gt;&lt;property id=&quot;20300&quot; value=&quot;Slide 12&quot;/&gt;&lt;property id=&quot;20307&quot; value=&quot;287&quot;/&gt;&lt;/object&gt;&lt;object type=&quot;3&quot; unique_id=&quot;10553&quot;&gt;&lt;property id=&quot;20148&quot; value=&quot;5&quot;/&gt;&lt;property id=&quot;20300&quot; value=&quot;Slide 13&quot;/&gt;&lt;property id=&quot;20307&quot; value=&quot;263&quot;/&gt;&lt;/object&gt;&lt;object type=&quot;3&quot; unique_id=&quot;10554&quot;&gt;&lt;property id=&quot;20148&quot; value=&quot;5&quot;/&gt;&lt;property id=&quot;20300&quot; value=&quot;Slide 14&quot;/&gt;&lt;property id=&quot;20307&quot; value=&quot;258&quot;/&gt;&lt;/object&gt;&lt;object type=&quot;3&quot; unique_id=&quot;10555&quot;&gt;&lt;property id=&quot;20148&quot; value=&quot;5&quot;/&gt;&lt;property id=&quot;20300&quot; value=&quot;Slide 15 - &amp;quot;Thiên nhiên châu Á rất đa dạng và độc đáo.&amp;quot;&quot;/&gt;&lt;property id=&quot;20307&quot; value=&quot;348&quot;/&gt;&lt;/object&gt;&lt;object type=&quot;3&quot; unique_id=&quot;10556&quot;&gt;&lt;property id=&quot;20148&quot; value=&quot;5&quot;/&gt;&lt;property id=&quot;20300&quot; value=&quot;Slide 16&quot;/&gt;&lt;property id=&quot;20307&quot; value=&quot;389&quot;/&gt;&lt;/object&gt;&lt;object type=&quot;3&quot; unique_id=&quot;10557&quot;&gt;&lt;property id=&quot;20148&quot; value=&quot;5&quot;/&gt;&lt;property id=&quot;20300&quot; value=&quot;Slide 17&quot;/&gt;&lt;property id=&quot;20307&quot; value=&quot;385&quot;/&gt;&lt;/object&gt;&lt;object type=&quot;3&quot; unique_id=&quot;10558&quot;&gt;&lt;property id=&quot;20148&quot; value=&quot;5&quot;/&gt;&lt;property id=&quot;20300&quot; value=&quot;Slide 18&quot;/&gt;&lt;property id=&quot;20307&quot; value=&quot;391&quot;/&gt;&lt;/object&gt;&lt;object type=&quot;3&quot; unique_id=&quot;10559&quot;&gt;&lt;property id=&quot;20148&quot; value=&quot;5&quot;/&gt;&lt;property id=&quot;20300&quot; value=&quot;Slide 19&quot;/&gt;&lt;property id=&quot;20307&quot; value=&quot;387&quot;/&gt;&lt;/object&gt;&lt;object type=&quot;3&quot; unique_id=&quot;10560&quot;&gt;&lt;property id=&quot;20148&quot; value=&quot;5&quot;/&gt;&lt;property id=&quot;20300&quot; value=&quot;Slide 20&quot;/&gt;&lt;property id=&quot;20307&quot; value=&quot;388&quot;/&gt;&lt;/object&gt;&lt;object type=&quot;3&quot; unique_id=&quot;10561&quot;&gt;&lt;property id=&quot;20148&quot; value=&quot;5&quot;/&gt;&lt;property id=&quot;20300&quot; value=&quot;Slide 21&quot;/&gt;&lt;property id=&quot;20307&quot; value=&quot;412&quot;/&gt;&lt;/object&gt;&lt;object type=&quot;3&quot; unique_id=&quot;10562&quot;&gt;&lt;property id=&quot;20148&quot; value=&quot;5&quot;/&gt;&lt;property id=&quot;20300&quot; value=&quot;Slide 22&quot;/&gt;&lt;property id=&quot;20307&quot; value=&quot;302&quot;/&gt;&lt;/object&gt;&lt;object type=&quot;3&quot; unique_id=&quot;10563&quot;&gt;&lt;property id=&quot;20148&quot; value=&quot;5&quot;/&gt;&lt;property id=&quot;20300&quot; value=&quot;Slide 23&quot;/&gt;&lt;property id=&quot;20307&quot; value=&quot;305&quot;/&gt;&lt;/object&gt;&lt;object type=&quot;3&quot; unique_id=&quot;10564&quot;&gt;&lt;property id=&quot;20148&quot; value=&quot;5&quot;/&gt;&lt;property id=&quot;20300&quot; value=&quot;Slide 24 - &amp;quot;Đỉnh E-vơ-rét thuộc dãy núi Hi-ma-lay-a cao nhất thế giới&amp;quot;&quot;/&gt;&lt;property id=&quot;20307&quot; value=&quot;370&quot;/&gt;&lt;/object&gt;&lt;object type=&quot;3&quot; unique_id=&quot;10565&quot;&gt;&lt;property id=&quot;20148&quot; value=&quot;5&quot;/&gt;&lt;property id=&quot;20300&quot; value=&quot;Slide 25&quot;/&gt;&lt;property id=&quot;20307&quot; value=&quot;311&quot;/&gt;&lt;/object&gt;&lt;object type=&quot;3&quot; unique_id=&quot;10566&quot;&gt;&lt;property id=&quot;20148&quot; value=&quot;5&quot;/&gt;&lt;property id=&quot;20300&quot; value=&quot;Slide 26&quot;/&gt;&lt;property id=&quot;20307&quot; value=&quot;309&quot;/&gt;&lt;/object&gt;&lt;object type=&quot;3&quot; unique_id=&quot;10567&quot;&gt;&lt;property id=&quot;20148&quot; value=&quot;5&quot;/&gt;&lt;property id=&quot;20300&quot; value=&quot;Slide 27&quot;/&gt;&lt;property id=&quot;20307&quot; value=&quot;310&quot;/&gt;&lt;/object&gt;&lt;object type=&quot;3&quot; unique_id=&quot;10568&quot;&gt;&lt;property id=&quot;20148&quot; value=&quot;5&quot;/&gt;&lt;property id=&quot;20300&quot; value=&quot;Slide 28&quot;/&gt;&lt;property id=&quot;20307&quot; value=&quot;288&quot;/&gt;&lt;/object&gt;&lt;object type=&quot;3&quot; unique_id=&quot;10569&quot;&gt;&lt;property id=&quot;20148&quot; value=&quot;5&quot;/&gt;&lt;property id=&quot;20300&quot; value=&quot;Slide 29&quot;/&gt;&lt;property id=&quot;20307&quot; value=&quot;414&quot;/&gt;&lt;/object&gt;&lt;object type=&quot;3&quot; unique_id=&quot;10570&quot;&gt;&lt;property id=&quot;20148&quot; value=&quot;5&quot;/&gt;&lt;property id=&quot;20300&quot; value=&quot;Slide 30&quot;/&gt;&lt;property id=&quot;20307&quot; value=&quot;290&quot;/&gt;&lt;/object&gt;&lt;object type=&quot;3&quot; unique_id=&quot;10571&quot;&gt;&lt;property id=&quot;20148&quot; value=&quot;5&quot;/&gt;&lt;property id=&quot;20300&quot; value=&quot;Slide 31&quot;/&gt;&lt;property id=&quot;20307&quot; value=&quot;371&quot;/&gt;&lt;/object&gt;&lt;object type=&quot;3&quot; unique_id=&quot;10572&quot;&gt;&lt;property id=&quot;20148&quot; value=&quot;5&quot;/&gt;&lt;property id=&quot;20300&quot; value=&quot;Slide 32 - &amp;quot;- Trồng cây gây rừng. - Không xả rác bừa bãi, bỏ rác đúng nơi quy định. - Chăm sóc và bảo vệ cây trồng. - Bảo vệ m&quot;/&gt;&lt;property id=&quot;20307&quot; value=&quot;349&quot;/&gt;&lt;/object&gt;&lt;object type=&quot;3&quot; unique_id=&quot;10573&quot;&gt;&lt;property id=&quot;20148&quot; value=&quot;5&quot;/&gt;&lt;property id=&quot;20300&quot; value=&quot;Slide 33&quot;/&gt;&lt;property id=&quot;20307&quot; value=&quot;366&quot;/&gt;&lt;/object&gt;&lt;object type=&quot;3&quot; unique_id=&quot;10574&quot;&gt;&lt;property id=&quot;20148&quot; value=&quot;5&quot;/&gt;&lt;property id=&quot;20300&quot; value=&quot;Slide 34&quot;/&gt;&lt;property id=&quot;20307&quot; value=&quot;410&quot;/&gt;&lt;/object&gt;&lt;object type=&quot;3&quot; unique_id=&quot;10575&quot;&gt;&lt;property id=&quot;20148&quot; value=&quot;5&quot;/&gt;&lt;property id=&quot;20300&quot; value=&quot;Slide 35&quot;/&gt;&lt;property id=&quot;20307&quot; value=&quot;352&quot;/&gt;&lt;/object&gt;&lt;object type=&quot;3&quot; unique_id=&quot;10576&quot;&gt;&lt;property id=&quot;20148&quot; value=&quot;5&quot;/&gt;&lt;property id=&quot;20300&quot; value=&quot;Slide 36 - &amp;quot;CẢM ƠN CÁC EM ĐÃ CÙNG CÔ HOÀN THÀNH TỐT TIẾT HỌC HÔM NAY!!!&amp;quot;&quot;/&gt;&lt;property id=&quot;20307&quot; value=&quot;413&quot;/&gt;&lt;/object&gt;&lt;/object&gt;&lt;object type=&quot;8&quot; unique_id=&quot;10614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952</Words>
  <Application>Microsoft Office PowerPoint</Application>
  <PresentationFormat>Widescreen</PresentationFormat>
  <Paragraphs>175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宋体</vt:lpstr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Câu 2: Nước ta thuộc đới khí hậu nào? a. Ôn đới b. Hàn đới c. Nhiệt đới d. Ôn đới và nhiệt đới</vt:lpstr>
      <vt:lpstr>PowerPoint Presentation</vt:lpstr>
      <vt:lpstr>Thứ hai ngày 16 tháng 1 năm 2023</vt:lpstr>
      <vt:lpstr>PowerPoint Presentation</vt:lpstr>
      <vt:lpstr>PowerPoint Presentation</vt:lpstr>
      <vt:lpstr>PowerPoint Presentation</vt:lpstr>
      <vt:lpstr>Bảng số liệu về diện tích các châu lục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Thiên nhiên châu Á rất đa dạng và độc đáo.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Đỉnh E-vơ-rét thuộc dãy núi Hi-ma-lay-a cao nhất thế giới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 Trồng cây gây rừng. - Không xả rác bừa bãi, bỏ rác đúng nơi quy định. - Chăm sóc và bảo vệ cây trồng. - Bảo vệ môi trường nước, môi trường sống của động vật. - Hạn chế sử dụng túi ni-lông, chai nhựa. - Tuyên truyền cho gia đình, bạn bè cùng hành động bảo vệ thiên nhiên.  </vt:lpstr>
      <vt:lpstr>PowerPoint Presentation</vt:lpstr>
      <vt:lpstr>PowerPoint Presentation</vt:lpstr>
      <vt:lpstr>PowerPoint Presentation</vt:lpstr>
      <vt:lpstr>CẢM ƠN CÁC EM ĐÃ CÙNG CÔ HOÀN THÀNH TỐT TIẾT HỌC HÔM NAY!!!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Dell</dc:creator>
  <cp:lastModifiedBy>Mis Huong</cp:lastModifiedBy>
  <cp:revision>166</cp:revision>
  <dcterms:created xsi:type="dcterms:W3CDTF">2020-07-06T12:59:00Z</dcterms:created>
  <dcterms:modified xsi:type="dcterms:W3CDTF">2023-01-15T14:49:47Z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1033-11.2.0.10017</vt:lpwstr>
  </property>
</Properties>
</file>