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4" r:id="rId4"/>
    <p:sldId id="267" r:id="rId5"/>
    <p:sldId id="265" r:id="rId6"/>
    <p:sldId id="270" r:id="rId7"/>
    <p:sldId id="266" r:id="rId8"/>
    <p:sldId id="272" r:id="rId9"/>
    <p:sldId id="27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99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rgbClr val="A7E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4" name="Group 3"/>
          <p:cNvGrpSpPr/>
          <p:nvPr/>
        </p:nvGrpSpPr>
        <p:grpSpPr>
          <a:xfrm>
            <a:off x="152400" y="1295400"/>
            <a:ext cx="8809703" cy="3124199"/>
            <a:chOff x="258097" y="1914117"/>
            <a:chExt cx="8458200" cy="1828800"/>
          </a:xfrm>
        </p:grpSpPr>
        <p:sp>
          <p:nvSpPr>
            <p:cNvPr id="5" name="Rounded Rectangle 4"/>
            <p:cNvSpPr/>
            <p:nvPr/>
          </p:nvSpPr>
          <p:spPr>
            <a:xfrm>
              <a:off x="258097" y="1914117"/>
              <a:ext cx="8458200" cy="1828800"/>
            </a:xfrm>
            <a:prstGeom prst="roundRect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81000" y="1968912"/>
              <a:ext cx="8200103" cy="161248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4800" dirty="0">
                <a:solidFill>
                  <a:schemeClr val="tx1"/>
                </a:solidFill>
                <a:latin typeface=".VnAvant" pitchFamily="34" charset="0"/>
              </a:endParaRPr>
            </a:p>
          </p:txBody>
        </p:sp>
      </p:grp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97951" y="2391074"/>
            <a:ext cx="8305800" cy="1752600"/>
          </a:xfrm>
        </p:spPr>
        <p:txBody>
          <a:bodyPr>
            <a:noAutofit/>
          </a:bodyPr>
          <a:lstStyle/>
          <a:p>
            <a:r>
              <a:rPr lang="en-US" sz="4800" smtClean="0">
                <a:solidFill>
                  <a:srgbClr val="0000FF"/>
                </a:solidFill>
                <a:latin typeface="HP-087" pitchFamily="34" charset="0"/>
              </a:rPr>
              <a:t>Không </a:t>
            </a:r>
            <a:r>
              <a:rPr lang="en-US" sz="4800" dirty="0" err="1">
                <a:solidFill>
                  <a:srgbClr val="0000FF"/>
                </a:solidFill>
                <a:latin typeface="HP-087" pitchFamily="34" charset="0"/>
              </a:rPr>
              <a:t>nói</a:t>
            </a:r>
            <a:r>
              <a:rPr lang="en-US" sz="4800" dirty="0">
                <a:solidFill>
                  <a:srgbClr val="0000FF"/>
                </a:solidFill>
                <a:latin typeface="HP-087" pitchFamily="34" charset="0"/>
              </a:rPr>
              <a:t> </a:t>
            </a:r>
            <a:r>
              <a:rPr lang="en-US" sz="4800" dirty="0" err="1">
                <a:solidFill>
                  <a:srgbClr val="0000FF"/>
                </a:solidFill>
                <a:latin typeface="HP-087" pitchFamily="34" charset="0"/>
              </a:rPr>
              <a:t>dối</a:t>
            </a:r>
            <a:endParaRPr lang="vi-VN" sz="48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81400" y="1565564"/>
            <a:ext cx="449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20</a:t>
            </a:r>
          </a:p>
        </p:txBody>
      </p:sp>
    </p:spTree>
    <p:extLst>
      <p:ext uri="{BB962C8B-B14F-4D97-AF65-F5344CB8AC3E}">
        <p14:creationId xmlns:p14="http://schemas.microsoft.com/office/powerpoint/2010/main" val="427274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/>
          <p:cNvSpPr/>
          <p:nvPr/>
        </p:nvSpPr>
        <p:spPr>
          <a:xfrm rot="16200000">
            <a:off x="966218" y="-675272"/>
            <a:ext cx="1025510" cy="2376055"/>
          </a:xfrm>
          <a:prstGeom prst="trapezoid">
            <a:avLst/>
          </a:prstGeom>
          <a:solidFill>
            <a:srgbClr val="FFFF00"/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295400" y="-53180"/>
            <a:ext cx="5791200" cy="1196180"/>
          </a:xfrm>
        </p:spPr>
        <p:txBody>
          <a:bodyPr>
            <a:noAutofit/>
          </a:bodyPr>
          <a:lstStyle/>
          <a:p>
            <a:r>
              <a:rPr lang="en-US" sz="3600" b="1" noProof="1">
                <a:solidFill>
                  <a:srgbClr val="FF0000"/>
                </a:solidFill>
                <a:latin typeface="HP-089" pitchFamily="34" charset="0"/>
              </a:rPr>
              <a:t>Khởi động</a:t>
            </a:r>
            <a:endParaRPr lang="vi-VN" sz="3600" b="1" dirty="0">
              <a:solidFill>
                <a:srgbClr val="FF0000"/>
              </a:solidFill>
              <a:latin typeface="HP001 TD 4H" pitchFamily="34" charset="-93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9400" y="251145"/>
            <a:ext cx="6414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chuyện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CẬU BÉ CHĂN CỪU</a:t>
            </a:r>
          </a:p>
        </p:txBody>
      </p:sp>
    </p:spTree>
    <p:extLst>
      <p:ext uri="{BB962C8B-B14F-4D97-AF65-F5344CB8AC3E}">
        <p14:creationId xmlns:p14="http://schemas.microsoft.com/office/powerpoint/2010/main" val="234183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/>
          <p:cNvSpPr/>
          <p:nvPr/>
        </p:nvSpPr>
        <p:spPr>
          <a:xfrm rot="16200000">
            <a:off x="966218" y="-675272"/>
            <a:ext cx="1025510" cy="2376055"/>
          </a:xfrm>
          <a:prstGeom prst="trapezoid">
            <a:avLst/>
          </a:prstGeom>
          <a:solidFill>
            <a:srgbClr val="FFFF00"/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295400" y="-85335"/>
            <a:ext cx="5791200" cy="1196180"/>
          </a:xfrm>
        </p:spPr>
        <p:txBody>
          <a:bodyPr>
            <a:noAutofit/>
          </a:bodyPr>
          <a:lstStyle/>
          <a:p>
            <a:r>
              <a:rPr lang="en-US" sz="3600" b="1" noProof="1">
                <a:solidFill>
                  <a:srgbClr val="0000FF"/>
                </a:solidFill>
                <a:latin typeface="HP-089" pitchFamily="34" charset="0"/>
              </a:rPr>
              <a:t>Khám phá</a:t>
            </a:r>
            <a:endParaRPr lang="vi-VN" sz="3600" b="1" dirty="0">
              <a:solidFill>
                <a:srgbClr val="0000FF"/>
              </a:solidFill>
              <a:latin typeface="HP001 TD 4H" pitchFamily="34" charset="-93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5021" y="1110843"/>
            <a:ext cx="815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chuyện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16F7F19-DD61-42BD-8F19-F9E7DAAAD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489" y="1788144"/>
            <a:ext cx="5860464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1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/>
          <p:cNvSpPr/>
          <p:nvPr/>
        </p:nvSpPr>
        <p:spPr>
          <a:xfrm rot="16200000">
            <a:off x="966218" y="-675272"/>
            <a:ext cx="1025510" cy="2376055"/>
          </a:xfrm>
          <a:prstGeom prst="trapezoid">
            <a:avLst/>
          </a:prstGeom>
          <a:solidFill>
            <a:srgbClr val="FFFF00"/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219200" y="-53180"/>
            <a:ext cx="5791200" cy="1196180"/>
          </a:xfrm>
        </p:spPr>
        <p:txBody>
          <a:bodyPr>
            <a:noAutofit/>
          </a:bodyPr>
          <a:lstStyle/>
          <a:p>
            <a:r>
              <a:rPr lang="en-US" sz="3600" b="1" noProof="1">
                <a:solidFill>
                  <a:srgbClr val="0000FF"/>
                </a:solidFill>
                <a:latin typeface="HP-089" pitchFamily="34" charset="0"/>
              </a:rPr>
              <a:t>Khám phá</a:t>
            </a:r>
            <a:endParaRPr lang="vi-VN" sz="3600" b="1" dirty="0">
              <a:solidFill>
                <a:srgbClr val="0000FF"/>
              </a:solidFill>
              <a:latin typeface="HP001 TD 4H" pitchFamily="34" charset="-93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4956" y="1371600"/>
            <a:ext cx="8077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3200" dirty="0">
                <a:solidFill>
                  <a:srgbClr val="0000FF"/>
                </a:solidFill>
              </a:rPr>
              <a:t>Qua </a:t>
            </a:r>
            <a:r>
              <a:rPr lang="en-US" sz="3200" dirty="0" err="1">
                <a:solidFill>
                  <a:srgbClr val="0000FF"/>
                </a:solidFill>
              </a:rPr>
              <a:t>câu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chuyện</a:t>
            </a:r>
            <a:r>
              <a:rPr lang="en-US" sz="3200" dirty="0">
                <a:solidFill>
                  <a:srgbClr val="0000FF"/>
                </a:solidFill>
              </a:rPr>
              <a:t>, </a:t>
            </a:r>
            <a:r>
              <a:rPr lang="en-US" sz="3200" dirty="0" err="1">
                <a:solidFill>
                  <a:srgbClr val="0000FF"/>
                </a:solidFill>
              </a:rPr>
              <a:t>em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hãy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cho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biết</a:t>
            </a:r>
            <a:r>
              <a:rPr lang="en-US" sz="3200" dirty="0">
                <a:solidFill>
                  <a:srgbClr val="0000FF"/>
                </a:solidFill>
              </a:rPr>
              <a:t>:</a:t>
            </a:r>
          </a:p>
          <a:p>
            <a:r>
              <a:rPr lang="en-US" sz="3200" dirty="0">
                <a:solidFill>
                  <a:srgbClr val="0000FF"/>
                </a:solidFill>
              </a:rPr>
              <a:t>- </a:t>
            </a:r>
            <a:r>
              <a:rPr lang="en-US" sz="3200" dirty="0" err="1">
                <a:solidFill>
                  <a:srgbClr val="0000FF"/>
                </a:solidFill>
              </a:rPr>
              <a:t>Đại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bàng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nâu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đã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nói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dối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mẹ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điều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gì</a:t>
            </a:r>
            <a:r>
              <a:rPr lang="en-US" sz="3200" dirty="0">
                <a:solidFill>
                  <a:srgbClr val="0000FF"/>
                </a:solidFill>
              </a:rPr>
              <a:t>? </a:t>
            </a:r>
            <a:r>
              <a:rPr lang="en-US" sz="3200" dirty="0" err="1">
                <a:solidFill>
                  <a:srgbClr val="0000FF"/>
                </a:solidFill>
              </a:rPr>
              <a:t>Vì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nói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dối</a:t>
            </a:r>
            <a:r>
              <a:rPr lang="en-US" sz="3200" dirty="0">
                <a:solidFill>
                  <a:srgbClr val="0000FF"/>
                </a:solidFill>
              </a:rPr>
              <a:t>, </a:t>
            </a:r>
            <a:r>
              <a:rPr lang="en-US" sz="3200" dirty="0" err="1">
                <a:solidFill>
                  <a:srgbClr val="0000FF"/>
                </a:solidFill>
              </a:rPr>
              <a:t>đại</a:t>
            </a:r>
            <a:r>
              <a:rPr lang="en-US" sz="3200" dirty="0">
                <a:solidFill>
                  <a:srgbClr val="0000FF"/>
                </a:solidFill>
              </a:rPr>
              <a:t> bang </a:t>
            </a:r>
            <a:r>
              <a:rPr lang="en-US" sz="3200" dirty="0" err="1">
                <a:solidFill>
                  <a:srgbClr val="0000FF"/>
                </a:solidFill>
              </a:rPr>
              <a:t>nâu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nhận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hậu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quả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như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thế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nào</a:t>
            </a:r>
            <a:r>
              <a:rPr lang="en-US" sz="3200" dirty="0">
                <a:solidFill>
                  <a:srgbClr val="0000FF"/>
                </a:solidFill>
              </a:rPr>
              <a:t>?</a:t>
            </a:r>
          </a:p>
          <a:p>
            <a:r>
              <a:rPr lang="en-US" sz="3200" dirty="0">
                <a:solidFill>
                  <a:srgbClr val="0000FF"/>
                </a:solidFill>
              </a:rPr>
              <a:t>- Theo </a:t>
            </a:r>
            <a:r>
              <a:rPr lang="en-US" sz="3200" dirty="0" err="1">
                <a:solidFill>
                  <a:srgbClr val="0000FF"/>
                </a:solidFill>
              </a:rPr>
              <a:t>em</a:t>
            </a:r>
            <a:r>
              <a:rPr lang="en-US" sz="3200" dirty="0">
                <a:solidFill>
                  <a:srgbClr val="0000FF"/>
                </a:solidFill>
              </a:rPr>
              <a:t>, </a:t>
            </a:r>
            <a:r>
              <a:rPr lang="en-US" sz="3200" dirty="0" err="1">
                <a:solidFill>
                  <a:srgbClr val="0000FF"/>
                </a:solidFill>
              </a:rPr>
              <a:t>vì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sao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chúng</a:t>
            </a:r>
            <a:r>
              <a:rPr lang="en-US" sz="3200" dirty="0">
                <a:solidFill>
                  <a:srgbClr val="0000FF"/>
                </a:solidFill>
              </a:rPr>
              <a:t> ta </a:t>
            </a:r>
            <a:r>
              <a:rPr lang="en-US" sz="3200" dirty="0" err="1">
                <a:solidFill>
                  <a:srgbClr val="0000FF"/>
                </a:solidFill>
              </a:rPr>
              <a:t>không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nên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nói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 err="1">
                <a:solidFill>
                  <a:srgbClr val="0000FF"/>
                </a:solidFill>
              </a:rPr>
              <a:t>dối</a:t>
            </a:r>
            <a:r>
              <a:rPr lang="en-US" sz="3200" dirty="0">
                <a:solidFill>
                  <a:srgbClr val="0000FF"/>
                </a:solidFill>
              </a:rPr>
              <a:t>?</a:t>
            </a:r>
          </a:p>
          <a:p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89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/>
          <p:cNvSpPr/>
          <p:nvPr/>
        </p:nvSpPr>
        <p:spPr>
          <a:xfrm rot="16200000">
            <a:off x="966218" y="-675272"/>
            <a:ext cx="1025510" cy="2376055"/>
          </a:xfrm>
          <a:prstGeom prst="trapezoi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316185" y="-53180"/>
            <a:ext cx="5791200" cy="1196180"/>
          </a:xfrm>
        </p:spPr>
        <p:txBody>
          <a:bodyPr>
            <a:noAutofit/>
          </a:bodyPr>
          <a:lstStyle/>
          <a:p>
            <a:r>
              <a:rPr lang="en-US" sz="3600" b="1" noProof="1">
                <a:solidFill>
                  <a:srgbClr val="0000FF"/>
                </a:solidFill>
                <a:latin typeface="HP-089" pitchFamily="34" charset="0"/>
              </a:rPr>
              <a:t>Luyện tập</a:t>
            </a:r>
            <a:endParaRPr lang="vi-VN" sz="3600" b="1" dirty="0">
              <a:solidFill>
                <a:srgbClr val="0000FF"/>
              </a:solidFill>
              <a:latin typeface="HP001 TD 4H" pitchFamily="34" charset="-93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0945" y="2667000"/>
            <a:ext cx="37476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D85FFD2-48C6-4B3B-864C-5B14FF9C5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533400"/>
            <a:ext cx="5638800" cy="487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1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/>
          <p:cNvSpPr/>
          <p:nvPr/>
        </p:nvSpPr>
        <p:spPr>
          <a:xfrm rot="16200000">
            <a:off x="966218" y="-675272"/>
            <a:ext cx="1025510" cy="2376055"/>
          </a:xfrm>
          <a:prstGeom prst="trapezoi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316185" y="-53180"/>
            <a:ext cx="5791200" cy="1196180"/>
          </a:xfrm>
        </p:spPr>
        <p:txBody>
          <a:bodyPr>
            <a:noAutofit/>
          </a:bodyPr>
          <a:lstStyle/>
          <a:p>
            <a:r>
              <a:rPr lang="en-US" sz="3600" b="1" noProof="1">
                <a:solidFill>
                  <a:srgbClr val="0000FF"/>
                </a:solidFill>
                <a:latin typeface="HP-089" pitchFamily="34" charset="0"/>
              </a:rPr>
              <a:t>Luyện tập</a:t>
            </a:r>
            <a:endParaRPr lang="vi-VN" sz="3600" b="1" dirty="0">
              <a:solidFill>
                <a:srgbClr val="0000FF"/>
              </a:solidFill>
              <a:latin typeface="HP001 TD 4H" pitchFamily="34" charset="-93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7177" y="1219200"/>
            <a:ext cx="83658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Đã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có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khi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nào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em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nói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dối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chưa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? Khi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đó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em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cảm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thấy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như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thế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nào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5028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/>
          <p:cNvSpPr/>
          <p:nvPr/>
        </p:nvSpPr>
        <p:spPr>
          <a:xfrm rot="16200000">
            <a:off x="966218" y="-675272"/>
            <a:ext cx="1025510" cy="2376055"/>
          </a:xfrm>
          <a:prstGeom prst="trapezoid">
            <a:avLst/>
          </a:prstGeom>
          <a:solidFill>
            <a:srgbClr val="0000FF"/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295400" y="-53180"/>
            <a:ext cx="5791200" cy="1196180"/>
          </a:xfrm>
        </p:spPr>
        <p:txBody>
          <a:bodyPr>
            <a:noAutofit/>
          </a:bodyPr>
          <a:lstStyle/>
          <a:p>
            <a:r>
              <a:rPr lang="en-US" sz="3600" b="1" noProof="1">
                <a:solidFill>
                  <a:schemeClr val="bg1"/>
                </a:solidFill>
                <a:latin typeface="HP-089" pitchFamily="34" charset="0"/>
              </a:rPr>
              <a:t>Vận dụng</a:t>
            </a:r>
            <a:endParaRPr lang="vi-VN" sz="3600" b="1" dirty="0">
              <a:solidFill>
                <a:schemeClr val="bg1"/>
              </a:solidFill>
              <a:latin typeface="HP001 TD 4H" pitchFamily="34" charset="-93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2516" y="1196180"/>
            <a:ext cx="84704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</p:txBody>
      </p:sp>
      <p:sp>
        <p:nvSpPr>
          <p:cNvPr id="3" name="Trapezoid 2"/>
          <p:cNvSpPr/>
          <p:nvPr/>
        </p:nvSpPr>
        <p:spPr>
          <a:xfrm>
            <a:off x="4114800" y="3810000"/>
            <a:ext cx="1295400" cy="762000"/>
          </a:xfrm>
          <a:prstGeom prst="trapezoi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640392C-22F7-4B72-8AC8-AE0D191F2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139" y="2468332"/>
            <a:ext cx="8377238" cy="344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1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/>
          <p:cNvSpPr/>
          <p:nvPr/>
        </p:nvSpPr>
        <p:spPr>
          <a:xfrm rot="16200000">
            <a:off x="966218" y="-675272"/>
            <a:ext cx="1025510" cy="2376055"/>
          </a:xfrm>
          <a:prstGeom prst="trapezoid">
            <a:avLst/>
          </a:prstGeom>
          <a:solidFill>
            <a:srgbClr val="0000FF"/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295400" y="-53180"/>
            <a:ext cx="5791200" cy="1196180"/>
          </a:xfrm>
        </p:spPr>
        <p:txBody>
          <a:bodyPr>
            <a:noAutofit/>
          </a:bodyPr>
          <a:lstStyle/>
          <a:p>
            <a:r>
              <a:rPr lang="en-US" sz="3600" b="1" noProof="1">
                <a:solidFill>
                  <a:schemeClr val="bg1"/>
                </a:solidFill>
                <a:latin typeface="HP-089" pitchFamily="34" charset="0"/>
              </a:rPr>
              <a:t>Vận dụng</a:t>
            </a:r>
            <a:endParaRPr lang="vi-VN" sz="3600" b="1" dirty="0">
              <a:solidFill>
                <a:schemeClr val="bg1"/>
              </a:solidFill>
              <a:latin typeface="HP001 TD 4H" pitchFamily="34" charset="-93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7177" y="1219200"/>
            <a:ext cx="8365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chân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2819400" y="3110176"/>
            <a:ext cx="6248400" cy="2085443"/>
          </a:xfrm>
          <a:prstGeom prst="rect">
            <a:avLst/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19400" y="3614288"/>
            <a:ext cx="70044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Miệng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xinh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thật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thà</a:t>
            </a:r>
            <a:endParaRPr lang="en-US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Thầy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mến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mẹ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cha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lòng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42"/>
          <a:stretch/>
        </p:blipFill>
        <p:spPr bwMode="auto">
          <a:xfrm>
            <a:off x="152401" y="3110177"/>
            <a:ext cx="2514600" cy="208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967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46084" name="Picture 4" descr="Lovely_illustration_of_Happy_family_behide_a_star_wallcoo_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3352800" y="2562225"/>
            <a:ext cx="373380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4400" b="1">
                <a:solidFill>
                  <a:srgbClr val="990033"/>
                </a:solidFill>
                <a:latin typeface=".VnUniverse" pitchFamily="34" charset="0"/>
              </a:rPr>
              <a:t>Chóc thÇy c«, c¸c con cïng </a:t>
            </a:r>
          </a:p>
          <a:p>
            <a:pPr eaLnBrk="1" hangingPunct="1"/>
            <a:r>
              <a:rPr lang="en-US" sz="4400" b="1">
                <a:solidFill>
                  <a:srgbClr val="990033"/>
                </a:solidFill>
                <a:latin typeface=".VnUniverse" pitchFamily="34" charset="0"/>
              </a:rPr>
              <a:t>gia </a:t>
            </a:r>
            <a:r>
              <a:rPr lang="en-US" sz="360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4400" b="1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>
                <a:solidFill>
                  <a:srgbClr val="990033"/>
                </a:solidFill>
                <a:latin typeface=".VnUniverse" pitchFamily="34" charset="0"/>
              </a:rPr>
              <a:t>m·i m·i </a:t>
            </a:r>
          </a:p>
          <a:p>
            <a:pPr eaLnBrk="1" hangingPunct="1"/>
            <a:r>
              <a:rPr lang="en-US" sz="4400" b="1">
                <a:solidFill>
                  <a:srgbClr val="990033"/>
                </a:solidFill>
                <a:latin typeface=".VnUniverse" pitchFamily="34" charset="0"/>
              </a:rPr>
              <a:t>h¹nh phóc !</a:t>
            </a:r>
          </a:p>
        </p:txBody>
      </p:sp>
    </p:spTree>
    <p:extLst>
      <p:ext uri="{BB962C8B-B14F-4D97-AF65-F5344CB8AC3E}">
        <p14:creationId xmlns:p14="http://schemas.microsoft.com/office/powerpoint/2010/main" val="199636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45"/>
    </mc:Choice>
    <mc:Fallback xmlns="">
      <p:transition spd="slow" advTm="6645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162</Words>
  <Application>Microsoft Office PowerPoint</Application>
  <PresentationFormat>On-screen Show (4:3)</PresentationFormat>
  <Paragraphs>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.VnAvant</vt:lpstr>
      <vt:lpstr>.VnUniverse</vt:lpstr>
      <vt:lpstr>Arial</vt:lpstr>
      <vt:lpstr>Calibri</vt:lpstr>
      <vt:lpstr>HP001 TD 4H</vt:lpstr>
      <vt:lpstr>HP-087</vt:lpstr>
      <vt:lpstr>HP-089</vt:lpstr>
      <vt:lpstr>Times New Roman</vt:lpstr>
      <vt:lpstr>Office Theme</vt:lpstr>
      <vt:lpstr>PowerPoint Presentation</vt:lpstr>
      <vt:lpstr>Khởi động</vt:lpstr>
      <vt:lpstr>Khám phá</vt:lpstr>
      <vt:lpstr>Khám phá</vt:lpstr>
      <vt:lpstr>Luyện tập</vt:lpstr>
      <vt:lpstr>Luyện tập</vt:lpstr>
      <vt:lpstr>Vận dụng</vt:lpstr>
      <vt:lpstr>Vận dụng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</dc:creator>
  <cp:lastModifiedBy>Windows User</cp:lastModifiedBy>
  <cp:revision>21</cp:revision>
  <dcterms:created xsi:type="dcterms:W3CDTF">2006-08-16T00:00:00Z</dcterms:created>
  <dcterms:modified xsi:type="dcterms:W3CDTF">2022-01-17T14:16:34Z</dcterms:modified>
</cp:coreProperties>
</file>