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audio1.wav" ContentType="audio/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395" r:id="rId3"/>
    <p:sldId id="326" r:id="rId4"/>
    <p:sldId id="257" r:id="rId5"/>
    <p:sldId id="260" r:id="rId6"/>
    <p:sldId id="327" r:id="rId7"/>
    <p:sldId id="262" r:id="rId8"/>
    <p:sldId id="269" r:id="rId9"/>
    <p:sldId id="328" r:id="rId10"/>
    <p:sldId id="329" r:id="rId11"/>
    <p:sldId id="270" r:id="rId12"/>
    <p:sldId id="390" r:id="rId13"/>
    <p:sldId id="330" r:id="rId14"/>
    <p:sldId id="386" r:id="rId15"/>
    <p:sldId id="272" r:id="rId16"/>
    <p:sldId id="387" r:id="rId17"/>
    <p:sldId id="388" r:id="rId18"/>
    <p:sldId id="274" r:id="rId19"/>
    <p:sldId id="393" r:id="rId20"/>
    <p:sldId id="278" r:id="rId21"/>
    <p:sldId id="394" r:id="rId22"/>
    <p:sldId id="389" r:id="rId23"/>
    <p:sldId id="39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C5A86-B078-4F62-A710-0138F2E022EF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C6B5A-DB48-43C0-9059-D062B771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7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tranthao121004@gmail.com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tròn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981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7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00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81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56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4924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40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53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68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1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2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19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00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59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06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59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92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90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05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42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30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91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81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957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6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68E659D1-3753-49AF-BF7F-5A92E7C2676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3525" y="590550"/>
            <a:ext cx="1142702" cy="114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9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805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2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Relationship Id="rId1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slide" Target="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6"/>
          <p:cNvSpPr>
            <a:spLocks noChangeArrowheads="1" noChangeShapeType="1" noTextEdit="1"/>
          </p:cNvSpPr>
          <p:nvPr/>
        </p:nvSpPr>
        <p:spPr bwMode="auto">
          <a:xfrm>
            <a:off x="1752601" y="381000"/>
            <a:ext cx="8729663" cy="39385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50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 err="1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NHIỆT</a:t>
            </a:r>
            <a:r>
              <a:rPr lang="en-US" sz="36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 LIỆT CHÀO MỪNG BAN GIÁM KHẢO</a:t>
            </a:r>
          </a:p>
        </p:txBody>
      </p:sp>
      <p:sp>
        <p:nvSpPr>
          <p:cNvPr id="5123" name="WordArt 7"/>
          <p:cNvSpPr>
            <a:spLocks noChangeArrowheads="1" noChangeShapeType="1" noTextEdit="1"/>
          </p:cNvSpPr>
          <p:nvPr/>
        </p:nvSpPr>
        <p:spPr bwMode="auto">
          <a:xfrm>
            <a:off x="3276600" y="1752600"/>
            <a:ext cx="5105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HỘI THI GIÁO VIÊN DẠY GIỎI CẤP TRƯỜNG</a:t>
            </a:r>
            <a:endParaRPr lang="en-US" kern="1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4" name="WordArt 8"/>
          <p:cNvSpPr>
            <a:spLocks noChangeArrowheads="1" noChangeShapeType="1" noTextEdit="1"/>
          </p:cNvSpPr>
          <p:nvPr/>
        </p:nvSpPr>
        <p:spPr bwMode="auto">
          <a:xfrm>
            <a:off x="2438400" y="3517900"/>
            <a:ext cx="7467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5ECCF3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MÔN: KHOA HỌC LỚP 4</a:t>
            </a:r>
          </a:p>
        </p:txBody>
      </p:sp>
      <p:sp>
        <p:nvSpPr>
          <p:cNvPr id="5125" name="WordArt 9"/>
          <p:cNvSpPr>
            <a:spLocks noChangeArrowheads="1" noChangeShapeType="1" noTextEdit="1"/>
          </p:cNvSpPr>
          <p:nvPr/>
        </p:nvSpPr>
        <p:spPr bwMode="auto">
          <a:xfrm>
            <a:off x="3276600" y="45085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kern="10" spc="-20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tiểu học: An Thịnh</a:t>
            </a:r>
          </a:p>
        </p:txBody>
      </p:sp>
      <p:sp>
        <p:nvSpPr>
          <p:cNvPr id="5126" name="WordArt 10"/>
          <p:cNvSpPr>
            <a:spLocks noChangeArrowheads="1" noChangeShapeType="1" noTextEdit="1"/>
          </p:cNvSpPr>
          <p:nvPr/>
        </p:nvSpPr>
        <p:spPr bwMode="auto">
          <a:xfrm>
            <a:off x="3657600" y="5918200"/>
            <a:ext cx="4953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FFFF66"/>
                  </a:outerShdw>
                </a:effectLst>
                <a:latin typeface="Times New Roman"/>
                <a:cs typeface="Times New Roman"/>
              </a:rPr>
              <a:t>Giáo viên: Trần Thị Tuyết Nhung</a:t>
            </a:r>
          </a:p>
        </p:txBody>
      </p:sp>
      <p:pic>
        <p:nvPicPr>
          <p:cNvPr id="5127" name="Picture 11" descr="Ea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736" y="76913"/>
            <a:ext cx="9144000" cy="6961027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85" name="WordArt 13"/>
          <p:cNvSpPr>
            <a:spLocks noChangeArrowheads="1" noChangeShapeType="1" noTextEdit="1"/>
          </p:cNvSpPr>
          <p:nvPr/>
        </p:nvSpPr>
        <p:spPr bwMode="auto">
          <a:xfrm>
            <a:off x="2115656" y="2184783"/>
            <a:ext cx="7885079" cy="13726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Arial"/>
              </a:rPr>
              <a:t>ĐẠO </a:t>
            </a:r>
            <a:r>
              <a:rPr lang="en-US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81175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Arial"/>
              </a:rPr>
              <a:t>ĐỨC</a:t>
            </a:r>
            <a:endParaRPr lang="en-US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81175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ahoma"/>
              <a:cs typeface="Arial"/>
            </a:endParaRPr>
          </a:p>
        </p:txBody>
      </p:sp>
      <p:sp>
        <p:nvSpPr>
          <p:cNvPr id="5130" name="WordArt 14"/>
          <p:cNvSpPr>
            <a:spLocks noChangeArrowheads="1" noChangeShapeType="1" noTextEdit="1"/>
          </p:cNvSpPr>
          <p:nvPr/>
        </p:nvSpPr>
        <p:spPr bwMode="auto">
          <a:xfrm>
            <a:off x="4572286" y="3960018"/>
            <a:ext cx="2898204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</a:t>
            </a: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</a:t>
            </a:r>
            <a:endParaRPr lang="en-US" sz="3600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31" name="WordArt 15"/>
          <p:cNvSpPr>
            <a:spLocks noChangeArrowheads="1" noChangeShapeType="1" noTextEdit="1"/>
          </p:cNvSpPr>
          <p:nvPr/>
        </p:nvSpPr>
        <p:spPr bwMode="auto">
          <a:xfrm>
            <a:off x="3298031" y="5003800"/>
            <a:ext cx="56388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12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Trường 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TH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Trung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Sơn</a:t>
            </a:r>
            <a:r>
              <a:rPr lang="en-US" sz="2000" kern="10" spc="-20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kern="10" spc="-20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Trầm</a:t>
            </a:r>
            <a:endParaRPr lang="en-US" sz="2000" kern="10" spc="-20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133" name="Picture 17" descr="lollipop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6710364"/>
            <a:ext cx="342900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8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691573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9" descr="16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0060" y="48006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0" name="AutoShape 20"/>
          <p:cNvSpPr>
            <a:spLocks noChangeArrowheads="1"/>
          </p:cNvSpPr>
          <p:nvPr/>
        </p:nvSpPr>
        <p:spPr bwMode="auto">
          <a:xfrm>
            <a:off x="1746250" y="70326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1" name="AutoShape 21"/>
          <p:cNvSpPr>
            <a:spLocks noChangeArrowheads="1"/>
          </p:cNvSpPr>
          <p:nvPr/>
        </p:nvSpPr>
        <p:spPr bwMode="auto">
          <a:xfrm>
            <a:off x="3810000" y="13017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2" name="AutoShape 22"/>
          <p:cNvSpPr>
            <a:spLocks noChangeArrowheads="1"/>
          </p:cNvSpPr>
          <p:nvPr/>
        </p:nvSpPr>
        <p:spPr bwMode="auto">
          <a:xfrm>
            <a:off x="2273300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3" name="AutoShape 23"/>
          <p:cNvSpPr>
            <a:spLocks noChangeArrowheads="1"/>
          </p:cNvSpPr>
          <p:nvPr/>
        </p:nvSpPr>
        <p:spPr bwMode="auto">
          <a:xfrm>
            <a:off x="10212388" y="757238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4" name="AutoShape 24"/>
          <p:cNvSpPr>
            <a:spLocks noChangeArrowheads="1"/>
          </p:cNvSpPr>
          <p:nvPr/>
        </p:nvSpPr>
        <p:spPr bwMode="auto">
          <a:xfrm>
            <a:off x="7696200" y="131445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4585" name="AutoShape 25"/>
          <p:cNvSpPr>
            <a:spLocks noChangeArrowheads="1"/>
          </p:cNvSpPr>
          <p:nvPr/>
        </p:nvSpPr>
        <p:spPr bwMode="auto">
          <a:xfrm>
            <a:off x="9272588" y="190500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5791200" y="536575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AutoShape 21"/>
          <p:cNvSpPr>
            <a:spLocks noChangeArrowheads="1"/>
          </p:cNvSpPr>
          <p:nvPr/>
        </p:nvSpPr>
        <p:spPr bwMode="auto">
          <a:xfrm>
            <a:off x="1497013" y="2513013"/>
            <a:ext cx="381001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AutoShape 21"/>
          <p:cNvSpPr>
            <a:spLocks noChangeArrowheads="1"/>
          </p:cNvSpPr>
          <p:nvPr/>
        </p:nvSpPr>
        <p:spPr bwMode="auto">
          <a:xfrm>
            <a:off x="10231438" y="2474913"/>
            <a:ext cx="381000" cy="381000"/>
          </a:xfrm>
          <a:prstGeom prst="star5">
            <a:avLst/>
          </a:prstGeom>
          <a:solidFill>
            <a:srgbClr val="FFFF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1.Hat 2.Truong em tieu hoc TST - Hat 2 (4)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20061" y="3716338"/>
            <a:ext cx="487363" cy="487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8982" y="6021288"/>
            <a:ext cx="5729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790148"/>
      </p:ext>
    </p:extLst>
  </p:cSld>
  <p:clrMapOvr>
    <a:masterClrMapping/>
  </p:clrMapOvr>
  <p:transition spd="slow">
    <p:split orient="vert"/>
    <p:sndAc>
      <p:stSnd>
        <p:snd r:embed="rId4" name="chuong[1]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2" name="图片 1" descr="w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0" y="548640"/>
            <a:ext cx="1660525" cy="52197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537" y="826634"/>
            <a:ext cx="5177155" cy="517715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65618" y="-511335"/>
            <a:ext cx="4737418" cy="876300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5888071" y="3803632"/>
            <a:ext cx="2930691" cy="1234403"/>
            <a:chOff x="5888071" y="3803632"/>
            <a:chExt cx="2930691" cy="1234403"/>
          </a:xfrm>
        </p:grpSpPr>
        <p:sp>
          <p:nvSpPr>
            <p:cNvPr id="22" name="矩形 21"/>
            <p:cNvSpPr/>
            <p:nvPr/>
          </p:nvSpPr>
          <p:spPr>
            <a:xfrm>
              <a:off x="5888071" y="3803632"/>
              <a:ext cx="2245987" cy="28931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6572775" y="4748725"/>
              <a:ext cx="2245987" cy="28931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FADA377-AD12-4319-ABDD-7F864131AC39}"/>
              </a:ext>
            </a:extLst>
          </p:cNvPr>
          <p:cNvSpPr txBox="1"/>
          <p:nvPr/>
        </p:nvSpPr>
        <p:spPr>
          <a:xfrm>
            <a:off x="4391025" y="2181225"/>
            <a:ext cx="68103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C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+mj-lt"/>
                <a:cs typeface="Calibri" panose="020F0502020204030204" pitchFamily="34" charset="0"/>
              </a:rPr>
              <a:t>húng ta cần thực hiện điều mình đã nói, đã hứa hẹn với người khác..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Việc giữ lời hứa là thể hiện sự tự trọng và tôn trọng người khác.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Người biết giữ lời hứa sẽ được người khác quý trọng, tin cậy và noi theo</a:t>
            </a:r>
            <a:endParaRPr lang="en-US" sz="3200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578EB1-81AA-4B9D-A0DD-2EF135AB59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644" y="633540"/>
            <a:ext cx="3932261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18" name="Google Shape;501;p38">
            <a:extLst>
              <a:ext uri="{FF2B5EF4-FFF2-40B4-BE49-F238E27FC236}">
                <a16:creationId xmlns:a16="http://schemas.microsoft.com/office/drawing/2014/main" id="{2E8C9547-DD29-4C80-BBBF-4D5F37541985}"/>
              </a:ext>
            </a:extLst>
          </p:cNvPr>
          <p:cNvSpPr/>
          <p:nvPr/>
        </p:nvSpPr>
        <p:spPr>
          <a:xfrm>
            <a:off x="976367" y="1460229"/>
            <a:ext cx="9782384" cy="2989627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9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B7B8EE80-C1A1-4C4F-B175-A57805C37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542DB4-D9B0-4FB4-9BC3-723CADE66A82}"/>
              </a:ext>
            </a:extLst>
          </p:cNvPr>
          <p:cNvSpPr txBox="1"/>
          <p:nvPr/>
        </p:nvSpPr>
        <p:spPr>
          <a:xfrm>
            <a:off x="2133600" y="2164080"/>
            <a:ext cx="727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800" b="1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2. Thảo </a:t>
            </a:r>
            <a:r>
              <a:rPr lang="vi-VN" sz="48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48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vi-VN" sz="48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vi-VN" sz="4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để giữ lời </a:t>
            </a:r>
            <a:r>
              <a:rPr lang="vi-VN" sz="48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hứa</a:t>
            </a:r>
            <a:r>
              <a:rPr lang="en-US" sz="48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lang="vi-VN" sz="48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04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D40E7D-004B-4F1D-9CAB-600B3D14264A}"/>
              </a:ext>
            </a:extLst>
          </p:cNvPr>
          <p:cNvSpPr txBox="1"/>
          <p:nvPr/>
        </p:nvSpPr>
        <p:spPr>
          <a:xfrm>
            <a:off x="2066925" y="323850"/>
            <a:ext cx="1012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Thảo luận: Làm thế nào để giữ lời hứa?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99DEDD-CD82-4519-ADD0-E94E950F2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837" y="1100137"/>
            <a:ext cx="3408790" cy="30337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AB78F-D379-4264-8F8B-BEFEF46FA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912" y="885825"/>
            <a:ext cx="3709988" cy="30221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B0CF29-12D2-495A-8624-357CF8554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6562" y="4300537"/>
            <a:ext cx="5786438" cy="206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07095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62710" y="579755"/>
            <a:ext cx="821944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dist">
              <a:defRPr/>
            </a:pP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Những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điều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em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nên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làm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để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giữ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đúng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lời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hứa</a:t>
            </a:r>
            <a:r>
              <a:rPr lang="en-US" altLang="zh-CN" sz="32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字魂95号-手刻宋" panose="00000500000000000000" charset="-122"/>
                <a:cs typeface="Times New Roman" panose="02020603050405020304" pitchFamily="18" charset="0"/>
                <a:sym typeface="+mn-ea"/>
              </a:rPr>
              <a:t>: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字魂95号-手刻宋" panose="00000500000000000000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146211" y="608553"/>
            <a:ext cx="4492964" cy="3825659"/>
            <a:chOff x="4146211" y="608553"/>
            <a:chExt cx="3825659" cy="3825659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6211" y="608553"/>
              <a:ext cx="3825659" cy="3825659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4800600" y="1723681"/>
              <a:ext cx="2733675" cy="16090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Đã hứa là phải cố gắng thực hiện cho bằng được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62714" y="3246778"/>
            <a:ext cx="3825659" cy="3825659"/>
            <a:chOff x="362714" y="3246778"/>
            <a:chExt cx="3825659" cy="38256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714" y="3246778"/>
              <a:ext cx="3825659" cy="3825659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1283478" y="4737184"/>
              <a:ext cx="2355072" cy="7817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4000" b="1" dirty="0">
                  <a:solidFill>
                    <a:srgbClr val="264E4E"/>
                  </a:solidFill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Đúng hẹn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188409" y="3102328"/>
            <a:ext cx="5260766" cy="3825659"/>
            <a:chOff x="7889759" y="3102328"/>
            <a:chExt cx="3825659" cy="382565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759" y="3102328"/>
              <a:ext cx="3825659" cy="3825659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8410575" y="4336872"/>
              <a:ext cx="3048000" cy="212378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b="1" dirty="0">
                  <a:solidFill>
                    <a:srgbClr val="264E4E"/>
                  </a:solidFill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C</a:t>
              </a: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hỉ hứa những điều trong khả năng của mình có thể thực hiện được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653" y="3506306"/>
            <a:ext cx="3923268" cy="30373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62710" y="579755"/>
            <a:ext cx="985774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dist">
              <a:defRPr/>
            </a:pPr>
            <a:r>
              <a:rPr lang="vi-VN" altLang="zh-CN" sz="3200" b="1" kern="0" dirty="0">
                <a:solidFill>
                  <a:srgbClr val="FF0000"/>
                </a:solidFill>
                <a:latin typeface="+mj-lt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Những điều em nên tránh khi hứa với người khác: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字魂95号-手刻宋" panose="00000500000000000000" charset="-122"/>
              <a:cs typeface="Calibri" panose="020F0502020204030204" pitchFamily="34" charset="0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35025" y="1797402"/>
            <a:ext cx="3825659" cy="3825659"/>
            <a:chOff x="377900" y="3102327"/>
            <a:chExt cx="3825659" cy="38256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00" y="3102327"/>
              <a:ext cx="3825659" cy="3825659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1283478" y="4737184"/>
              <a:ext cx="2355072" cy="7817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Sai hẹn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973541" y="1637937"/>
            <a:ext cx="4991100" cy="3825659"/>
            <a:chOff x="7889759" y="3102328"/>
            <a:chExt cx="3825659" cy="382565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759" y="3102328"/>
              <a:ext cx="3825659" cy="3825659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8410575" y="4336872"/>
              <a:ext cx="3048000" cy="137762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3600" b="1" dirty="0">
                  <a:solidFill>
                    <a:srgbClr val="264E4E"/>
                  </a:solidFill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H</a:t>
              </a: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ứa suông mà không làm.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778" y="2201381"/>
            <a:ext cx="3923268" cy="303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2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62709" y="579755"/>
            <a:ext cx="958151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dist">
              <a:defRPr/>
            </a:pPr>
            <a:r>
              <a:rPr lang="vi-VN" altLang="zh-CN" sz="3200" b="1" kern="0" dirty="0">
                <a:solidFill>
                  <a:srgbClr val="FF0000"/>
                </a:solidFill>
                <a:latin typeface="+mj-lt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Những cách ứng xử khi không thực hiện được lời hứa: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字魂95号-手刻宋" panose="00000500000000000000" charset="-122"/>
              <a:cs typeface="Calibri" panose="020F0502020204030204" pitchFamily="34" charset="0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146211" y="608553"/>
            <a:ext cx="4492964" cy="3825659"/>
            <a:chOff x="4146211" y="608553"/>
            <a:chExt cx="3825659" cy="3825659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6211" y="608553"/>
              <a:ext cx="3825659" cy="3825659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4800600" y="1723681"/>
              <a:ext cx="2733675" cy="16090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b="1" dirty="0">
                  <a:solidFill>
                    <a:srgbClr val="264E4E"/>
                  </a:solidFill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G</a:t>
              </a: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ặp trực tiếp xin lỗi và giải thích rõ lí do thất hứa…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171450" y="2971800"/>
            <a:ext cx="4359823" cy="4100637"/>
            <a:chOff x="362714" y="3246778"/>
            <a:chExt cx="3825659" cy="38256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714" y="3246778"/>
              <a:ext cx="3825659" cy="3825659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928918" y="4541686"/>
              <a:ext cx="2775197" cy="150113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Gọi điện xin lỗi và giải thích lí do thất hứa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636535" y="3102328"/>
            <a:ext cx="6152002" cy="3825659"/>
            <a:chOff x="7889759" y="3102328"/>
            <a:chExt cx="3825659" cy="382565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759" y="3102328"/>
              <a:ext cx="3825659" cy="3825659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8410575" y="4336872"/>
              <a:ext cx="3048000" cy="16090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b="1" dirty="0">
                  <a:solidFill>
                    <a:srgbClr val="264E4E"/>
                  </a:solidFill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N</a:t>
              </a: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hờ bố mẹ, người thân giải thích lí do với người được mình hứa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653" y="3506306"/>
            <a:ext cx="3923268" cy="303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3" name="图片 2" descr="61da49d9e2dc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710" y="3578860"/>
            <a:ext cx="5404485" cy="2945765"/>
          </a:xfrm>
          <a:prstGeom prst="rect">
            <a:avLst/>
          </a:prstGeom>
        </p:spPr>
      </p:pic>
      <p:pic>
        <p:nvPicPr>
          <p:cNvPr id="42" name="图片 41" descr="未标题-2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2450" y="314325"/>
            <a:ext cx="1181100" cy="2286000"/>
          </a:xfrm>
          <a:prstGeom prst="rect">
            <a:avLst/>
          </a:prstGeom>
        </p:spPr>
      </p:pic>
      <p:pic>
        <p:nvPicPr>
          <p:cNvPr id="43" name="图片 42" descr="5b14cd4116a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085" y="2228850"/>
            <a:ext cx="2149475" cy="4295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7977AC-3721-4963-818B-BD327917B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1064" y="2305192"/>
            <a:ext cx="5377138" cy="2139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770909" y="1995055"/>
            <a:ext cx="6306417" cy="1260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vi-VN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PHÓNG VIÊN NHÍ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3" name="Picture 4" descr="WhitecornerFlow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267326"/>
            <a:ext cx="15906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8" name="AutoShape 1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590675" y="6257925"/>
            <a:ext cx="381000" cy="3810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9225" name="Picture 4" descr="WhitecornerFlow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6" y="5334001"/>
            <a:ext cx="15906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96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12" name="Google Shape;501;p38">
            <a:extLst>
              <a:ext uri="{FF2B5EF4-FFF2-40B4-BE49-F238E27FC236}">
                <a16:creationId xmlns:a16="http://schemas.microsoft.com/office/drawing/2014/main" id="{838D056A-124D-43F3-B08D-53382B6D339C}"/>
              </a:ext>
            </a:extLst>
          </p:cNvPr>
          <p:cNvSpPr/>
          <p:nvPr/>
        </p:nvSpPr>
        <p:spPr>
          <a:xfrm>
            <a:off x="209551" y="1212579"/>
            <a:ext cx="10272976" cy="3397521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D8B90240-D842-428F-9467-3AAED7462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975" y="270739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C1C5C7-3772-49EA-A5BE-52374C85EA76}"/>
              </a:ext>
            </a:extLst>
          </p:cNvPr>
          <p:cNvSpPr txBox="1"/>
          <p:nvPr/>
        </p:nvSpPr>
        <p:spPr>
          <a:xfrm>
            <a:off x="1219200" y="1553230"/>
            <a:ext cx="8176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4400" b="1" dirty="0">
                <a:solidFill>
                  <a:srgbClr val="00354E"/>
                </a:solidFill>
                <a:latin typeface="+mj-lt"/>
                <a:cs typeface="Calibri" panose="020F0502020204030204" pitchFamily="34" charset="0"/>
              </a:rPr>
              <a:t>Chia sẻ về những điều em đã hứa với người khác.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4400" b="1" dirty="0">
                <a:solidFill>
                  <a:srgbClr val="00354E"/>
                </a:solidFill>
                <a:latin typeface="+mj-lt"/>
                <a:cs typeface="Calibri" panose="020F0502020204030204" pitchFamily="34" charset="0"/>
              </a:rPr>
              <a:t>Khi đó em đã thực hiện lời hứa của mình như thế nào?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2" name="图片 1" descr="w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0" y="548640"/>
            <a:ext cx="1660525" cy="52197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135" flipH="1">
            <a:off x="9146955" y="4038848"/>
            <a:ext cx="3092524" cy="3092524"/>
          </a:xfrm>
          <a:prstGeom prst="rect">
            <a:avLst/>
          </a:prstGeom>
        </p:spPr>
      </p:pic>
      <p:sp>
        <p:nvSpPr>
          <p:cNvPr id="24" name="Google Shape;542;p39">
            <a:extLst>
              <a:ext uri="{FF2B5EF4-FFF2-40B4-BE49-F238E27FC236}">
                <a16:creationId xmlns:a16="http://schemas.microsoft.com/office/drawing/2014/main" id="{2C7FC5DB-1E9C-4DF3-8147-A44FA6CF3893}"/>
              </a:ext>
            </a:extLst>
          </p:cNvPr>
          <p:cNvSpPr/>
          <p:nvPr/>
        </p:nvSpPr>
        <p:spPr>
          <a:xfrm>
            <a:off x="2739629" y="1466971"/>
            <a:ext cx="6227021" cy="3473753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A20FC66-E4A3-4098-A1A0-9B252B6A64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4576" y="1995195"/>
            <a:ext cx="6151397" cy="2353260"/>
          </a:xfrm>
          <a:prstGeom prst="rect">
            <a:avLst/>
          </a:prstGeom>
        </p:spPr>
      </p:pic>
      <p:pic>
        <p:nvPicPr>
          <p:cNvPr id="3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077A090F-9FE1-4DE1-BE51-761C67307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876095" y="2714397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36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D7484D60-E09B-4251-94BB-C354D708D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0" t="2306" r="54156" b="-2306"/>
          <a:stretch/>
        </p:blipFill>
        <p:spPr>
          <a:xfrm flipH="1">
            <a:off x="10251439" y="3641601"/>
            <a:ext cx="1964247" cy="333262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9F7D697-7884-4E4D-BCB9-BD14D62267C2}"/>
              </a:ext>
            </a:extLst>
          </p:cNvPr>
          <p:cNvSpPr txBox="1"/>
          <p:nvPr/>
        </p:nvSpPr>
        <p:spPr>
          <a:xfrm>
            <a:off x="2616200" y="1981200"/>
            <a:ext cx="6915727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Giữ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từng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lời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đã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hứa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hứa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mà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giữ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ea typeface="AvantGarde" panose="000004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 descr="regf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" y="367030"/>
            <a:ext cx="12192635" cy="59988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50570" y="-1651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20925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22640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99299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2701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3" name="图片 12" descr="未标题-1"/>
          <p:cNvPicPr>
            <a:picLocks noChangeAspect="1"/>
          </p:cNvPicPr>
          <p:nvPr/>
        </p:nvPicPr>
        <p:blipFill>
          <a:blip r:embed="rId3">
            <a:alphaModFix amt="29000"/>
          </a:blip>
          <a:stretch>
            <a:fillRect/>
          </a:stretch>
        </p:blipFill>
        <p:spPr>
          <a:xfrm>
            <a:off x="31123" y="-21590"/>
            <a:ext cx="7404735" cy="5565140"/>
          </a:xfrm>
          <a:prstGeom prst="rect">
            <a:avLst/>
          </a:prstGeom>
        </p:spPr>
      </p:pic>
      <p:pic>
        <p:nvPicPr>
          <p:cNvPr id="16" name="图片 15" descr="未标题-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525" y="347980"/>
            <a:ext cx="1642110" cy="2591435"/>
          </a:xfrm>
          <a:prstGeom prst="rect">
            <a:avLst/>
          </a:prstGeom>
        </p:spPr>
      </p:pic>
      <p:pic>
        <p:nvPicPr>
          <p:cNvPr id="19" name="图片 18" descr="未标题-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4740" y="4396105"/>
            <a:ext cx="787400" cy="635000"/>
          </a:xfrm>
          <a:prstGeom prst="rect">
            <a:avLst/>
          </a:prstGeom>
        </p:spPr>
      </p:pic>
      <p:pic>
        <p:nvPicPr>
          <p:cNvPr id="43" name="图片 42" descr="sf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98830" y="5543550"/>
            <a:ext cx="3119755" cy="1873250"/>
          </a:xfrm>
          <a:prstGeom prst="rect">
            <a:avLst/>
          </a:prstGeom>
        </p:spPr>
      </p:pic>
      <p:pic>
        <p:nvPicPr>
          <p:cNvPr id="15" name="图片 14" descr="未标题-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320" y="3434080"/>
            <a:ext cx="1588770" cy="2729865"/>
          </a:xfrm>
          <a:prstGeom prst="rect">
            <a:avLst/>
          </a:prstGeom>
        </p:spPr>
      </p:pic>
      <p:pic>
        <p:nvPicPr>
          <p:cNvPr id="45" name="图片 44" descr="sf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8570" y="5429250"/>
            <a:ext cx="3119755" cy="187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31" y="2915806"/>
            <a:ext cx="638174" cy="87271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05" y="1681223"/>
            <a:ext cx="663575" cy="62873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35055" y="2795292"/>
            <a:ext cx="638175" cy="672858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138" y="4834255"/>
            <a:ext cx="638175" cy="5524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F33300C-0E67-4AA6-B07E-B402458B0E0B}"/>
              </a:ext>
            </a:extLst>
          </p:cNvPr>
          <p:cNvSpPr txBox="1"/>
          <p:nvPr/>
        </p:nvSpPr>
        <p:spPr>
          <a:xfrm>
            <a:off x="1143000" y="2209800"/>
            <a:ext cx="92576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FFFF00"/>
                </a:solidFill>
                <a:latin typeface="+mj-lt"/>
                <a:cs typeface="Calibri" panose="020F0502020204030204" pitchFamily="34" charset="0"/>
              </a:rPr>
              <a:t>Thực hiện giữ lời hứa cùng khuyên mọi người cần phải biết giữ lời hứa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FFFF00"/>
                </a:solidFill>
                <a:latin typeface="+mj-lt"/>
                <a:cs typeface="Calibri" panose="020F0502020204030204" pitchFamily="34" charset="0"/>
              </a:rPr>
              <a:t>Chuẩn </a:t>
            </a:r>
            <a:r>
              <a:rPr lang="vi-VN" sz="4000" b="1" dirty="0" smtClean="0">
                <a:solidFill>
                  <a:srgbClr val="FFFF00"/>
                </a:solidFill>
                <a:latin typeface="+mj-lt"/>
                <a:cs typeface="Calibri" panose="020F0502020204030204" pitchFamily="34" charset="0"/>
              </a:rPr>
              <a:t>bị bài</a:t>
            </a:r>
            <a:r>
              <a:rPr lang="en-US" sz="4000" b="1" dirty="0" smtClean="0">
                <a:solidFill>
                  <a:srgbClr val="FFFF00"/>
                </a:solidFill>
                <a:latin typeface="+mj-lt"/>
                <a:cs typeface="Calibri" panose="020F0502020204030204" pitchFamily="34" charset="0"/>
              </a:rPr>
              <a:t>: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hứa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1527A40-8C3C-4DBF-AB95-15BE7C599E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0212" y="1071690"/>
            <a:ext cx="311532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5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0">
            <a:extLst>
              <a:ext uri="{FF2B5EF4-FFF2-40B4-BE49-F238E27FC236}">
                <a16:creationId xmlns:a16="http://schemas.microsoft.com/office/drawing/2014/main" id="{AAEC2A54-EE21-45D0-9D39-E668C532A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21C8C987-A94A-4C8F-8B65-80FEB2A20C94}"/>
              </a:ext>
            </a:extLst>
          </p:cNvPr>
          <p:cNvSpPr txBox="1"/>
          <p:nvPr/>
        </p:nvSpPr>
        <p:spPr>
          <a:xfrm>
            <a:off x="1558289" y="1642340"/>
            <a:ext cx="8161864" cy="307705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Tạm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biệt</a:t>
            </a:r>
            <a:endParaRPr lang="en-US" sz="9998" b="1" dirty="0">
              <a:ln/>
              <a:solidFill>
                <a:srgbClr val="FF0000"/>
              </a:solidFill>
              <a:effectLst>
                <a:glow rad="228600">
                  <a:srgbClr val="FFBF53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  <a:p>
            <a:pPr algn="ctr" defTabSz="914217">
              <a:lnSpc>
                <a:spcPts val="11998"/>
              </a:lnSpc>
              <a:spcBef>
                <a:spcPct val="0"/>
              </a:spcBef>
            </a:pP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gặp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9998" b="1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lại</a:t>
            </a:r>
            <a:r>
              <a:rPr lang="en-US" sz="9998" b="1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4242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41" name="图片 40" descr="fw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-19050"/>
            <a:ext cx="2881630" cy="3603625"/>
          </a:xfrm>
          <a:prstGeom prst="rect">
            <a:avLst/>
          </a:prstGeom>
        </p:spPr>
      </p:pic>
      <p:pic>
        <p:nvPicPr>
          <p:cNvPr id="9" name="图片 8" descr="而我国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8930" y="5371465"/>
            <a:ext cx="2973070" cy="1486535"/>
          </a:xfrm>
          <a:prstGeom prst="rect">
            <a:avLst/>
          </a:prstGeom>
        </p:spPr>
      </p:pic>
      <p:pic>
        <p:nvPicPr>
          <p:cNvPr id="3" name="Giáo Dục Mầm Non _ Biết Giữ Lời Hứa _ Vina Cartoon">
            <a:hlinkClick r:id="" action="ppaction://media"/>
            <a:extLst>
              <a:ext uri="{FF2B5EF4-FFF2-40B4-BE49-F238E27FC236}">
                <a16:creationId xmlns:a16="http://schemas.microsoft.com/office/drawing/2014/main" id="{ADB8E3BA-C83B-41EB-B376-D288ECB843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14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8182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42" name="图片 41" descr="未标题-2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314325"/>
            <a:ext cx="1181100" cy="2286000"/>
          </a:xfrm>
          <a:prstGeom prst="rect">
            <a:avLst/>
          </a:prstGeom>
        </p:spPr>
      </p:pic>
      <p:pic>
        <p:nvPicPr>
          <p:cNvPr id="43" name="图片 42" descr="5b14cd4116a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85" y="2228850"/>
            <a:ext cx="2149475" cy="4295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0B12A9-78E5-42A2-8ADF-4A10AD903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100" y="1125877"/>
            <a:ext cx="2476500" cy="41938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组合 2">
            <a:extLst>
              <a:ext uri="{FF2B5EF4-FFF2-40B4-BE49-F238E27FC236}">
                <a16:creationId xmlns:a16="http://schemas.microsoft.com/office/drawing/2014/main" id="{044F6F90-946D-4B0B-AD7A-FDD581D7F57E}"/>
              </a:ext>
            </a:extLst>
          </p:cNvPr>
          <p:cNvGrpSpPr/>
          <p:nvPr/>
        </p:nvGrpSpPr>
        <p:grpSpPr>
          <a:xfrm>
            <a:off x="4337684" y="1444713"/>
            <a:ext cx="7118441" cy="2437393"/>
            <a:chOff x="689544" y="3797388"/>
            <a:chExt cx="3161505" cy="2437393"/>
          </a:xfrm>
        </p:grpSpPr>
        <p:pic>
          <p:nvPicPr>
            <p:cNvPr id="15" name="图片 21">
              <a:extLst>
                <a:ext uri="{FF2B5EF4-FFF2-40B4-BE49-F238E27FC236}">
                  <a16:creationId xmlns:a16="http://schemas.microsoft.com/office/drawing/2014/main" id="{B01C4976-D97E-47D5-9929-E9DA9B2B3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544" y="3797388"/>
              <a:ext cx="3161505" cy="2222682"/>
            </a:xfrm>
            <a:prstGeom prst="rect">
              <a:avLst/>
            </a:prstGeom>
          </p:spPr>
        </p:pic>
        <p:sp>
          <p:nvSpPr>
            <p:cNvPr id="16" name="矩形 9">
              <a:extLst>
                <a:ext uri="{FF2B5EF4-FFF2-40B4-BE49-F238E27FC236}">
                  <a16:creationId xmlns:a16="http://schemas.microsoft.com/office/drawing/2014/main" id="{B1E143AF-4F5C-4116-86EE-79FE37350D42}"/>
                </a:ext>
              </a:extLst>
            </p:cNvPr>
            <p:cNvSpPr/>
            <p:nvPr/>
          </p:nvSpPr>
          <p:spPr>
            <a:xfrm>
              <a:off x="1129130" y="4480455"/>
              <a:ext cx="221242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Bạn nhỏ trong video có biết giữ lời hứa không?</a:t>
              </a:r>
              <a:endParaRPr kumimoji="0" lang="zh-C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2" name="图片 1" descr="w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0" y="548640"/>
            <a:ext cx="1660525" cy="52197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135" flipH="1">
            <a:off x="9146955" y="4038848"/>
            <a:ext cx="3092524" cy="3092524"/>
          </a:xfrm>
          <a:prstGeom prst="rect">
            <a:avLst/>
          </a:prstGeom>
        </p:spPr>
      </p:pic>
      <p:sp>
        <p:nvSpPr>
          <p:cNvPr id="24" name="Google Shape;542;p39">
            <a:extLst>
              <a:ext uri="{FF2B5EF4-FFF2-40B4-BE49-F238E27FC236}">
                <a16:creationId xmlns:a16="http://schemas.microsoft.com/office/drawing/2014/main" id="{2C7FC5DB-1E9C-4DF3-8147-A44FA6CF3893}"/>
              </a:ext>
            </a:extLst>
          </p:cNvPr>
          <p:cNvSpPr/>
          <p:nvPr/>
        </p:nvSpPr>
        <p:spPr>
          <a:xfrm>
            <a:off x="2739629" y="1466971"/>
            <a:ext cx="6227021" cy="3473753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077A090F-9FE1-4DE1-BE51-761C67307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876095" y="2714397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CC5B53-F250-4B53-892C-9A379F065E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9415" y="2525494"/>
            <a:ext cx="5499069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7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18" name="Google Shape;501;p38">
            <a:extLst>
              <a:ext uri="{FF2B5EF4-FFF2-40B4-BE49-F238E27FC236}">
                <a16:creationId xmlns:a16="http://schemas.microsoft.com/office/drawing/2014/main" id="{2E8C9547-DD29-4C80-BBBF-4D5F37541985}"/>
              </a:ext>
            </a:extLst>
          </p:cNvPr>
          <p:cNvSpPr/>
          <p:nvPr/>
        </p:nvSpPr>
        <p:spPr>
          <a:xfrm>
            <a:off x="976367" y="1460229"/>
            <a:ext cx="9782384" cy="2989627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354E"/>
              </a:solidFill>
              <a:latin typeface="Arial"/>
              <a:sym typeface="Arial"/>
            </a:endParaRPr>
          </a:p>
        </p:txBody>
      </p:sp>
      <p:pic>
        <p:nvPicPr>
          <p:cNvPr id="19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B7B8EE80-C1A1-4C4F-B175-A57805C37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542DB4-D9B0-4FB4-9BC3-723CADE66A82}"/>
              </a:ext>
            </a:extLst>
          </p:cNvPr>
          <p:cNvSpPr txBox="1"/>
          <p:nvPr/>
        </p:nvSpPr>
        <p:spPr>
          <a:xfrm>
            <a:off x="2230279" y="2106964"/>
            <a:ext cx="727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Tìm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hiểu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cần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phải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lời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hứa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sz="4800" b="1" dirty="0">
              <a:solidFill>
                <a:srgbClr val="0070C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D40E7D-004B-4F1D-9CAB-600B3D14264A}"/>
              </a:ext>
            </a:extLst>
          </p:cNvPr>
          <p:cNvSpPr txBox="1"/>
          <p:nvPr/>
        </p:nvSpPr>
        <p:spPr>
          <a:xfrm>
            <a:off x="1362075" y="266700"/>
            <a:ext cx="1012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Đọc các trường hợp dưới đây và trả lời câu hỏi:</a:t>
            </a:r>
            <a:endParaRPr lang="en-US" sz="3600" b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4BB08A-E0C1-45AD-9404-211B822155EC}"/>
              </a:ext>
            </a:extLst>
          </p:cNvPr>
          <p:cNvGrpSpPr/>
          <p:nvPr/>
        </p:nvGrpSpPr>
        <p:grpSpPr>
          <a:xfrm>
            <a:off x="381000" y="1128712"/>
            <a:ext cx="6524626" cy="2462213"/>
            <a:chOff x="2085974" y="1300162"/>
            <a:chExt cx="7824665" cy="30241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484A5F1-7EDD-4E4D-A725-D053F9DFB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5974" y="1300162"/>
              <a:ext cx="7824665" cy="302418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8D56F4A-6366-40D6-968A-F36D4D03B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95512" y="1352549"/>
              <a:ext cx="4814888" cy="527279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1D740D7-B5D1-45A5-BAB9-CCFA78CA9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250" y="3795712"/>
            <a:ext cx="6305550" cy="2562225"/>
          </a:xfrm>
          <a:prstGeom prst="rect">
            <a:avLst/>
          </a:prstGeom>
        </p:spPr>
      </p:pic>
      <p:grpSp>
        <p:nvGrpSpPr>
          <p:cNvPr id="22" name="组合 2">
            <a:extLst>
              <a:ext uri="{FF2B5EF4-FFF2-40B4-BE49-F238E27FC236}">
                <a16:creationId xmlns:a16="http://schemas.microsoft.com/office/drawing/2014/main" id="{876EB677-6460-4DBB-9161-4E0F4E26837B}"/>
              </a:ext>
            </a:extLst>
          </p:cNvPr>
          <p:cNvGrpSpPr/>
          <p:nvPr/>
        </p:nvGrpSpPr>
        <p:grpSpPr>
          <a:xfrm>
            <a:off x="6929435" y="1254213"/>
            <a:ext cx="5329240" cy="2222682"/>
            <a:chOff x="870927" y="3787863"/>
            <a:chExt cx="2802512" cy="2222682"/>
          </a:xfrm>
        </p:grpSpPr>
        <p:pic>
          <p:nvPicPr>
            <p:cNvPr id="23" name="图片 21">
              <a:extLst>
                <a:ext uri="{FF2B5EF4-FFF2-40B4-BE49-F238E27FC236}">
                  <a16:creationId xmlns:a16="http://schemas.microsoft.com/office/drawing/2014/main" id="{52294C84-CE5A-459C-9625-2324D634C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927" y="3787863"/>
              <a:ext cx="2802512" cy="2222682"/>
            </a:xfrm>
            <a:prstGeom prst="rect">
              <a:avLst/>
            </a:prstGeom>
          </p:spPr>
        </p:pic>
        <p:sp>
          <p:nvSpPr>
            <p:cNvPr id="26" name="矩形 9">
              <a:extLst>
                <a:ext uri="{FF2B5EF4-FFF2-40B4-BE49-F238E27FC236}">
                  <a16:creationId xmlns:a16="http://schemas.microsoft.com/office/drawing/2014/main" id="{F852ABA0-7299-4C43-8817-93D57B23BFBD}"/>
                </a:ext>
              </a:extLst>
            </p:cNvPr>
            <p:cNvSpPr/>
            <p:nvPr/>
          </p:nvSpPr>
          <p:spPr>
            <a:xfrm>
              <a:off x="1021832" y="4413780"/>
              <a:ext cx="252568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0" lvl="0" indent="-34290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Em có nhận xét gì về việc thực hiện lời hứa của Ly và Huy?</a:t>
              </a:r>
            </a:p>
            <a:p>
              <a:pPr marL="342900" marR="0" lvl="0" indent="-34290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Calibri" panose="020F0502020204030204" pitchFamily="34" charset="0"/>
                </a:rPr>
                <a:t>Theo em, vì sao phải giữ lời hứa?</a:t>
              </a:r>
              <a:endPara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A877F8-F7AA-4E63-A2D6-886D3910E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E0742956-108E-4290-825A-A922B60A8E57}"/>
              </a:ext>
            </a:extLst>
          </p:cNvPr>
          <p:cNvSpPr/>
          <p:nvPr/>
        </p:nvSpPr>
        <p:spPr>
          <a:xfrm>
            <a:off x="6134100" y="1613836"/>
            <a:ext cx="5178334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b="1" kern="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Ly không thực hiện được lời hứa nhưng bạn đã giải thích rõ lí do và xin lỗi người mình đã hứa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F013E9-56B5-40A3-8B37-FB2DA2EA9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5087B1A-5FD1-4BA6-B943-4B84D2FD68A0}"/>
              </a:ext>
            </a:extLst>
          </p:cNvPr>
          <p:cNvGrpSpPr/>
          <p:nvPr/>
        </p:nvGrpSpPr>
        <p:grpSpPr>
          <a:xfrm>
            <a:off x="342900" y="1824038"/>
            <a:ext cx="5619750" cy="3071812"/>
            <a:chOff x="2085974" y="1300162"/>
            <a:chExt cx="7824665" cy="302418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C496B14-091E-43D3-9DBE-410A381CA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85974" y="1300162"/>
              <a:ext cx="7824665" cy="302418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EB6B4E-055F-4DE8-89D0-8925505E1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95512" y="1352549"/>
              <a:ext cx="4814888" cy="5272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814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A877F8-F7AA-4E63-A2D6-886D3910E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E0742956-108E-4290-825A-A922B60A8E57}"/>
              </a:ext>
            </a:extLst>
          </p:cNvPr>
          <p:cNvSpPr/>
          <p:nvPr/>
        </p:nvSpPr>
        <p:spPr>
          <a:xfrm>
            <a:off x="6134100" y="1613836"/>
            <a:ext cx="470662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b="1" kern="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Huy luôn hứa với mọi người nhưng không thực hiện lời hứa đó.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F013E9-56B5-40A3-8B37-FB2DA2EA9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20E5D8-1840-4F86-8900-6CCCF9BE3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5" y="1890713"/>
            <a:ext cx="5619750" cy="228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6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422</Words>
  <Application>Microsoft Office PowerPoint</Application>
  <PresentationFormat>Widescreen</PresentationFormat>
  <Paragraphs>44</Paragraphs>
  <Slides>22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微软雅黑</vt:lpstr>
      <vt:lpstr>Arial</vt:lpstr>
      <vt:lpstr>AvantGarde</vt:lpstr>
      <vt:lpstr>Calibri</vt:lpstr>
      <vt:lpstr>Coiny</vt:lpstr>
      <vt:lpstr>等线</vt:lpstr>
      <vt:lpstr>Georgia</vt:lpstr>
      <vt:lpstr>Tahoma</vt:lpstr>
      <vt:lpstr>Times New Roman</vt:lpstr>
      <vt:lpstr>字魂95号-手刻宋</vt:lpstr>
      <vt:lpstr>Office 主题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新学期|新规划|新气象</dc:title>
  <dc:creator>Thao Tran</dc:creator>
  <cp:lastModifiedBy>Mss Thuy</cp:lastModifiedBy>
  <cp:revision>51</cp:revision>
  <dcterms:created xsi:type="dcterms:W3CDTF">2022-09-13T07:29:09Z</dcterms:created>
  <dcterms:modified xsi:type="dcterms:W3CDTF">2024-06-19T07:43:50Z</dcterms:modified>
</cp:coreProperties>
</file>