
<file path=[Content_Types].xml><?xml version="1.0" encoding="utf-8"?>
<Types xmlns="http://schemas.openxmlformats.org/package/2006/content-types">
  <Default Extension="png" ContentType="image/png"/>
  <Default Extension="mp3" ContentType="audio/mpeg"/>
  <Default Extension="jfif" ContentType="image/jpe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4"/>
  </p:sldMasterIdLst>
  <p:notesMasterIdLst>
    <p:notesMasterId r:id="rId21"/>
  </p:notesMasterIdLst>
  <p:handoutMasterIdLst>
    <p:handoutMasterId r:id="rId22"/>
  </p:handoutMasterIdLst>
  <p:sldIdLst>
    <p:sldId id="272" r:id="rId5"/>
    <p:sldId id="270" r:id="rId6"/>
    <p:sldId id="256" r:id="rId7"/>
    <p:sldId id="273" r:id="rId8"/>
    <p:sldId id="274" r:id="rId9"/>
    <p:sldId id="275" r:id="rId10"/>
    <p:sldId id="281" r:id="rId11"/>
    <p:sldId id="282" r:id="rId12"/>
    <p:sldId id="276" r:id="rId13"/>
    <p:sldId id="277" r:id="rId14"/>
    <p:sldId id="278" r:id="rId15"/>
    <p:sldId id="279" r:id="rId16"/>
    <p:sldId id="280" r:id="rId17"/>
    <p:sldId id="283" r:id="rId18"/>
    <p:sldId id="284" r:id="rId19"/>
    <p:sldId id="285" r:id="rId20"/>
  </p:sldIdLst>
  <p:sldSz cx="12192000" cy="6858000"/>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58" autoAdjust="0"/>
    <p:restoredTop sz="94660"/>
  </p:normalViewPr>
  <p:slideViewPr>
    <p:cSldViewPr snapToGrid="0" showGuides="1">
      <p:cViewPr varScale="1">
        <p:scale>
          <a:sx n="77" d="100"/>
          <a:sy n="77" d="100"/>
        </p:scale>
        <p:origin x="504" y="96"/>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1974"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en-US"/>
              <a:t>04/04/2024</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a:t>‹#›</a:t>
            </a:fld>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en-US"/>
              <a:t>04/04/2024</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a:t>‹#›</a:t>
            </a:fld>
            <a:endParaRPr/>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a:t>
            </a:fld>
            <a:endParaRPr lang="en-US"/>
          </a:p>
        </p:txBody>
      </p:sp>
    </p:spTree>
    <p:extLst>
      <p:ext uri="{BB962C8B-B14F-4D97-AF65-F5344CB8AC3E}">
        <p14:creationId xmlns:p14="http://schemas.microsoft.com/office/powerpoint/2010/main" val="2929733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10</a:t>
            </a:fld>
            <a:endParaRPr lang="en-US"/>
          </a:p>
        </p:txBody>
      </p:sp>
    </p:spTree>
    <p:extLst>
      <p:ext uri="{BB962C8B-B14F-4D97-AF65-F5344CB8AC3E}">
        <p14:creationId xmlns:p14="http://schemas.microsoft.com/office/powerpoint/2010/main" val="1440560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11</a:t>
            </a:fld>
            <a:endParaRPr lang="en-US"/>
          </a:p>
        </p:txBody>
      </p:sp>
    </p:spTree>
    <p:extLst>
      <p:ext uri="{BB962C8B-B14F-4D97-AF65-F5344CB8AC3E}">
        <p14:creationId xmlns:p14="http://schemas.microsoft.com/office/powerpoint/2010/main" val="482696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12</a:t>
            </a:fld>
            <a:endParaRPr lang="en-US"/>
          </a:p>
        </p:txBody>
      </p:sp>
    </p:spTree>
    <p:extLst>
      <p:ext uri="{BB962C8B-B14F-4D97-AF65-F5344CB8AC3E}">
        <p14:creationId xmlns:p14="http://schemas.microsoft.com/office/powerpoint/2010/main" val="4074110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13</a:t>
            </a:fld>
            <a:endParaRPr lang="en-US"/>
          </a:p>
        </p:txBody>
      </p:sp>
    </p:spTree>
    <p:extLst>
      <p:ext uri="{BB962C8B-B14F-4D97-AF65-F5344CB8AC3E}">
        <p14:creationId xmlns:p14="http://schemas.microsoft.com/office/powerpoint/2010/main" val="10150912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14</a:t>
            </a:fld>
            <a:endParaRPr lang="en-US"/>
          </a:p>
        </p:txBody>
      </p:sp>
    </p:spTree>
    <p:extLst>
      <p:ext uri="{BB962C8B-B14F-4D97-AF65-F5344CB8AC3E}">
        <p14:creationId xmlns:p14="http://schemas.microsoft.com/office/powerpoint/2010/main" val="18417711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15</a:t>
            </a:fld>
            <a:endParaRPr lang="en-US"/>
          </a:p>
        </p:txBody>
      </p:sp>
    </p:spTree>
    <p:extLst>
      <p:ext uri="{BB962C8B-B14F-4D97-AF65-F5344CB8AC3E}">
        <p14:creationId xmlns:p14="http://schemas.microsoft.com/office/powerpoint/2010/main" val="36929970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16</a:t>
            </a:fld>
            <a:endParaRPr lang="en-US"/>
          </a:p>
        </p:txBody>
      </p:sp>
    </p:spTree>
    <p:extLst>
      <p:ext uri="{BB962C8B-B14F-4D97-AF65-F5344CB8AC3E}">
        <p14:creationId xmlns:p14="http://schemas.microsoft.com/office/powerpoint/2010/main" val="112349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2</a:t>
            </a:fld>
            <a:endParaRPr lang="en-US"/>
          </a:p>
        </p:txBody>
      </p:sp>
    </p:spTree>
    <p:extLst>
      <p:ext uri="{BB962C8B-B14F-4D97-AF65-F5344CB8AC3E}">
        <p14:creationId xmlns:p14="http://schemas.microsoft.com/office/powerpoint/2010/main" val="692396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latin typeface="Arial" pitchFamily="34" charset="0"/>
                <a:cs typeface="Arial" pitchFamily="34" charset="0"/>
              </a:rPr>
              <a:t>NOTE:</a:t>
            </a:r>
          </a:p>
          <a:p>
            <a:r>
              <a:rPr lang="en-US" i="1" dirty="0">
                <a:latin typeface="Arial" pitchFamily="34" charset="0"/>
                <a:cs typeface="Arial" pitchFamily="34" charset="0"/>
              </a:rPr>
              <a:t>To change the  image on this slide, select the picture and delete it. Then click the Pictures icon in the placeholder to insert your own image.</a:t>
            </a:r>
          </a:p>
        </p:txBody>
      </p:sp>
      <p:sp>
        <p:nvSpPr>
          <p:cNvPr id="4" name="Slide Number Placeholder 3"/>
          <p:cNvSpPr>
            <a:spLocks noGrp="1"/>
          </p:cNvSpPr>
          <p:nvPr>
            <p:ph type="sldNum" sz="quarter" idx="10"/>
          </p:nvPr>
        </p:nvSpPr>
        <p:spPr/>
        <p:txBody>
          <a:bodyPr/>
          <a:lstStyle/>
          <a:p>
            <a:fld id="{0A3C37BE-C303-496D-B5CD-85F2937540FC}" type="slidenum">
              <a:rPr lang="en-US" smtClean="0"/>
              <a:t>3</a:t>
            </a:fld>
            <a:endParaRPr lang="en-US"/>
          </a:p>
        </p:txBody>
      </p:sp>
    </p:spTree>
    <p:extLst>
      <p:ext uri="{BB962C8B-B14F-4D97-AF65-F5344CB8AC3E}">
        <p14:creationId xmlns:p14="http://schemas.microsoft.com/office/powerpoint/2010/main" val="2406150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4</a:t>
            </a:fld>
            <a:endParaRPr lang="en-US"/>
          </a:p>
        </p:txBody>
      </p:sp>
    </p:spTree>
    <p:extLst>
      <p:ext uri="{BB962C8B-B14F-4D97-AF65-F5344CB8AC3E}">
        <p14:creationId xmlns:p14="http://schemas.microsoft.com/office/powerpoint/2010/main" val="1893191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5</a:t>
            </a:fld>
            <a:endParaRPr lang="en-US"/>
          </a:p>
        </p:txBody>
      </p:sp>
    </p:spTree>
    <p:extLst>
      <p:ext uri="{BB962C8B-B14F-4D97-AF65-F5344CB8AC3E}">
        <p14:creationId xmlns:p14="http://schemas.microsoft.com/office/powerpoint/2010/main" val="860731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6</a:t>
            </a:fld>
            <a:endParaRPr lang="en-US"/>
          </a:p>
        </p:txBody>
      </p:sp>
    </p:spTree>
    <p:extLst>
      <p:ext uri="{BB962C8B-B14F-4D97-AF65-F5344CB8AC3E}">
        <p14:creationId xmlns:p14="http://schemas.microsoft.com/office/powerpoint/2010/main" val="2223270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7</a:t>
            </a:fld>
            <a:endParaRPr lang="en-US"/>
          </a:p>
        </p:txBody>
      </p:sp>
    </p:spTree>
    <p:extLst>
      <p:ext uri="{BB962C8B-B14F-4D97-AF65-F5344CB8AC3E}">
        <p14:creationId xmlns:p14="http://schemas.microsoft.com/office/powerpoint/2010/main" val="1141737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8</a:t>
            </a:fld>
            <a:endParaRPr lang="en-US"/>
          </a:p>
        </p:txBody>
      </p:sp>
    </p:spTree>
    <p:extLst>
      <p:ext uri="{BB962C8B-B14F-4D97-AF65-F5344CB8AC3E}">
        <p14:creationId xmlns:p14="http://schemas.microsoft.com/office/powerpoint/2010/main" val="3042136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9</a:t>
            </a:fld>
            <a:endParaRPr lang="en-US"/>
          </a:p>
        </p:txBody>
      </p:sp>
    </p:spTree>
    <p:extLst>
      <p:ext uri="{BB962C8B-B14F-4D97-AF65-F5344CB8AC3E}">
        <p14:creationId xmlns:p14="http://schemas.microsoft.com/office/powerpoint/2010/main" val="306174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02B9795-92DC-40DC-A1CA-9A4B349D7824}" type="datetimeFigureOut">
              <a:rPr lang="en-US" smtClean="0"/>
              <a:pPr/>
              <a:t>04/04/2024</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0FF54DE5-C571-48E8-A5BC-B369434E2F44}" type="slidenum">
              <a:rPr lang="en-US" smtClean="0"/>
              <a:pPr/>
              <a:t>‹#›</a:t>
            </a:fld>
            <a:endParaRPr lang="en-US"/>
          </a:p>
        </p:txBody>
      </p:sp>
    </p:spTree>
    <p:extLst>
      <p:ext uri="{BB962C8B-B14F-4D97-AF65-F5344CB8AC3E}">
        <p14:creationId xmlns:p14="http://schemas.microsoft.com/office/powerpoint/2010/main" val="13134288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2B9795-92DC-40DC-A1CA-9A4B349D7824}" type="datetimeFigureOut">
              <a:rPr lang="en-US" smtClean="0"/>
              <a:pPr/>
              <a:t>04/04/2024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F54DE5-C571-48E8-A5BC-B369434E2F44}" type="slidenum">
              <a:rPr lang="en-US" smtClean="0"/>
              <a:pPr/>
              <a:t>‹#›</a:t>
            </a:fld>
            <a:endParaRPr lang="en-US"/>
          </a:p>
        </p:txBody>
      </p:sp>
    </p:spTree>
    <p:extLst>
      <p:ext uri="{BB962C8B-B14F-4D97-AF65-F5344CB8AC3E}">
        <p14:creationId xmlns:p14="http://schemas.microsoft.com/office/powerpoint/2010/main" val="2516760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2B9795-92DC-40DC-A1CA-9A4B349D7824}" type="datetimeFigureOut">
              <a:rPr lang="en-US" smtClean="0"/>
              <a:pPr/>
              <a:t>04/04/2024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F54DE5-C571-48E8-A5BC-B369434E2F44}" type="slidenum">
              <a:rPr lang="en-US" smtClean="0"/>
              <a:pPr/>
              <a:t>‹#›</a:t>
            </a:fld>
            <a:endParaRPr lang="en-US"/>
          </a:p>
        </p:txBody>
      </p:sp>
    </p:spTree>
    <p:extLst>
      <p:ext uri="{BB962C8B-B14F-4D97-AF65-F5344CB8AC3E}">
        <p14:creationId xmlns:p14="http://schemas.microsoft.com/office/powerpoint/2010/main" val="36562520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2B9795-92DC-40DC-A1CA-9A4B349D7824}" type="datetimeFigureOut">
              <a:rPr lang="en-US" smtClean="0"/>
              <a:pPr/>
              <a:t>04/04/2024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F54DE5-C571-48E8-A5BC-B369434E2F44}" type="slidenum">
              <a:rPr lang="en-US" smtClean="0"/>
              <a:pPr/>
              <a:t>‹#›</a:t>
            </a:fld>
            <a:endParaRPr lang="en-US"/>
          </a:p>
        </p:txBody>
      </p:sp>
    </p:spTree>
    <p:extLst>
      <p:ext uri="{BB962C8B-B14F-4D97-AF65-F5344CB8AC3E}">
        <p14:creationId xmlns:p14="http://schemas.microsoft.com/office/powerpoint/2010/main" val="17185473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2B9795-92DC-40DC-A1CA-9A4B349D7824}" type="datetimeFigureOut">
              <a:rPr lang="en-US" smtClean="0"/>
              <a:pPr/>
              <a:t>04/04/2024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F54DE5-C571-48E8-A5BC-B369434E2F44}" type="slidenum">
              <a:rPr lang="en-US" smtClean="0"/>
              <a:pPr/>
              <a:t>‹#›</a:t>
            </a:fld>
            <a:endParaRPr lang="en-US"/>
          </a:p>
        </p:txBody>
      </p:sp>
    </p:spTree>
    <p:extLst>
      <p:ext uri="{BB962C8B-B14F-4D97-AF65-F5344CB8AC3E}">
        <p14:creationId xmlns:p14="http://schemas.microsoft.com/office/powerpoint/2010/main" val="12009545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2B9795-92DC-40DC-A1CA-9A4B349D7824}" type="datetimeFigureOut">
              <a:rPr lang="en-US" smtClean="0"/>
              <a:pPr/>
              <a:t>04/04/2024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F54DE5-C571-48E8-A5BC-B369434E2F44}" type="slidenum">
              <a:rPr lang="en-US" smtClean="0"/>
              <a:pPr/>
              <a:t>‹#›</a:t>
            </a:fld>
            <a:endParaRPr lang="en-US"/>
          </a:p>
        </p:txBody>
      </p:sp>
    </p:spTree>
    <p:extLst>
      <p:ext uri="{BB962C8B-B14F-4D97-AF65-F5344CB8AC3E}">
        <p14:creationId xmlns:p14="http://schemas.microsoft.com/office/powerpoint/2010/main" val="9594172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2B9795-92DC-40DC-A1CA-9A4B349D7824}" type="datetimeFigureOut">
              <a:rPr lang="en-US" smtClean="0"/>
              <a:pPr/>
              <a:t>04/04/2024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F54DE5-C571-48E8-A5BC-B369434E2F44}" type="slidenum">
              <a:rPr lang="en-US" smtClean="0"/>
              <a:pPr/>
              <a:t>‹#›</a:t>
            </a:fld>
            <a:endParaRPr lang="en-US"/>
          </a:p>
        </p:txBody>
      </p:sp>
    </p:spTree>
    <p:extLst>
      <p:ext uri="{BB962C8B-B14F-4D97-AF65-F5344CB8AC3E}">
        <p14:creationId xmlns:p14="http://schemas.microsoft.com/office/powerpoint/2010/main" val="16157764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02B9795-92DC-40DC-A1CA-9A4B349D7824}" type="datetimeFigureOut">
              <a:rPr lang="en-US" smtClean="0"/>
              <a:t>04/04/2024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F54DE5-C571-48E8-A5BC-B369434E2F44}" type="slidenum">
              <a:rPr lang="en-US" smtClean="0"/>
              <a:t>‹#›</a:t>
            </a:fld>
            <a:endParaRPr lang="en-US"/>
          </a:p>
        </p:txBody>
      </p:sp>
    </p:spTree>
    <p:extLst>
      <p:ext uri="{BB962C8B-B14F-4D97-AF65-F5344CB8AC3E}">
        <p14:creationId xmlns:p14="http://schemas.microsoft.com/office/powerpoint/2010/main" val="23005318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02B9795-92DC-40DC-A1CA-9A4B349D7824}" type="datetimeFigureOut">
              <a:rPr lang="en-US" smtClean="0"/>
              <a:t>04/04/2024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F54DE5-C571-48E8-A5BC-B369434E2F44}" type="slidenum">
              <a:rPr lang="en-US" smtClean="0"/>
              <a:t>‹#›</a:t>
            </a:fld>
            <a:endParaRPr lang="en-US"/>
          </a:p>
        </p:txBody>
      </p:sp>
    </p:spTree>
    <p:extLst>
      <p:ext uri="{BB962C8B-B14F-4D97-AF65-F5344CB8AC3E}">
        <p14:creationId xmlns:p14="http://schemas.microsoft.com/office/powerpoint/2010/main" val="2938530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lvl1pPr>
          </a:lstStyle>
          <a:p>
            <a:r>
              <a:rPr lang="en-US" smtClean="0"/>
              <a:t>Click to edit Master title style</a:t>
            </a:r>
            <a:endParaRPr/>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6981063" y="1310656"/>
            <a:ext cx="5210937" cy="4208604"/>
          </a:xfrm>
          <a:solidFill>
            <a:schemeClr val="tx1">
              <a:lumMod val="20000"/>
              <a:lumOff val="80000"/>
            </a:schemeClr>
          </a:solidFill>
        </p:spPr>
        <p:txBody>
          <a:bodyPr tIns="1005840"/>
          <a:lstStyle>
            <a:lvl1pPr marL="0" indent="0" algn="ctr">
              <a:buNone/>
              <a:defRPr/>
            </a:lvl1pPr>
          </a:lstStyle>
          <a:p>
            <a:r>
              <a:rPr lang="en-US" smtClean="0"/>
              <a:t>Click icon to add picture</a:t>
            </a:r>
            <a:endParaRPr/>
          </a:p>
        </p:txBody>
      </p:sp>
    </p:spTree>
    <p:extLst>
      <p:ext uri="{BB962C8B-B14F-4D97-AF65-F5344CB8AC3E}">
        <p14:creationId xmlns:p14="http://schemas.microsoft.com/office/powerpoint/2010/main" val="8111934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02B9795-92DC-40DC-A1CA-9A4B349D7824}" type="datetimeFigureOut">
              <a:rPr lang="en-US" smtClean="0"/>
              <a:t>04/04/2024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0FF54DE5-C571-48E8-A5BC-B369434E2F44}" type="slidenum">
              <a:rPr lang="en-US" smtClean="0"/>
              <a:t>‹#›</a:t>
            </a:fld>
            <a:endParaRPr lang="en-US"/>
          </a:p>
        </p:txBody>
      </p:sp>
    </p:spTree>
    <p:extLst>
      <p:ext uri="{BB962C8B-B14F-4D97-AF65-F5344CB8AC3E}">
        <p14:creationId xmlns:p14="http://schemas.microsoft.com/office/powerpoint/2010/main" val="28007430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2B9795-92DC-40DC-A1CA-9A4B349D7824}" type="datetimeFigureOut">
              <a:rPr lang="en-US" smtClean="0"/>
              <a:t>04/04/2024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F54DE5-C571-48E8-A5BC-B369434E2F44}" type="slidenum">
              <a:rPr lang="en-US" smtClean="0"/>
              <a:t>‹#›</a:t>
            </a:fld>
            <a:endParaRPr lang="en-US"/>
          </a:p>
        </p:txBody>
      </p:sp>
    </p:spTree>
    <p:extLst>
      <p:ext uri="{BB962C8B-B14F-4D97-AF65-F5344CB8AC3E}">
        <p14:creationId xmlns:p14="http://schemas.microsoft.com/office/powerpoint/2010/main" val="39852704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02B9795-92DC-40DC-A1CA-9A4B349D7824}" type="datetimeFigureOut">
              <a:rPr lang="en-US" smtClean="0"/>
              <a:t>04/04/2024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F54DE5-C571-48E8-A5BC-B369434E2F44}" type="slidenum">
              <a:rPr lang="en-US" smtClean="0"/>
              <a:t>‹#›</a:t>
            </a:fld>
            <a:endParaRPr lang="en-US"/>
          </a:p>
        </p:txBody>
      </p:sp>
    </p:spTree>
    <p:extLst>
      <p:ext uri="{BB962C8B-B14F-4D97-AF65-F5344CB8AC3E}">
        <p14:creationId xmlns:p14="http://schemas.microsoft.com/office/powerpoint/2010/main" val="20387339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02B9795-92DC-40DC-A1CA-9A4B349D7824}" type="datetimeFigureOut">
              <a:rPr lang="en-US" smtClean="0"/>
              <a:t>04/04/2024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F54DE5-C571-48E8-A5BC-B369434E2F44}" type="slidenum">
              <a:rPr lang="en-US" smtClean="0"/>
              <a:t>‹#›</a:t>
            </a:fld>
            <a:endParaRPr lang="en-US"/>
          </a:p>
        </p:txBody>
      </p:sp>
    </p:spTree>
    <p:extLst>
      <p:ext uri="{BB962C8B-B14F-4D97-AF65-F5344CB8AC3E}">
        <p14:creationId xmlns:p14="http://schemas.microsoft.com/office/powerpoint/2010/main" val="13465490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02B9795-92DC-40DC-A1CA-9A4B349D7824}" type="datetimeFigureOut">
              <a:rPr lang="en-US" smtClean="0"/>
              <a:t>04/04/2024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F54DE5-C571-48E8-A5BC-B369434E2F44}" type="slidenum">
              <a:rPr lang="en-US" smtClean="0"/>
              <a:t>‹#›</a:t>
            </a:fld>
            <a:endParaRPr lang="en-US"/>
          </a:p>
        </p:txBody>
      </p:sp>
    </p:spTree>
    <p:extLst>
      <p:ext uri="{BB962C8B-B14F-4D97-AF65-F5344CB8AC3E}">
        <p14:creationId xmlns:p14="http://schemas.microsoft.com/office/powerpoint/2010/main" val="27912749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B9795-92DC-40DC-A1CA-9A4B349D7824}" type="datetimeFigureOut">
              <a:rPr lang="en-US" smtClean="0"/>
              <a:t>04/04/2024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F54DE5-C571-48E8-A5BC-B369434E2F44}" type="slidenum">
              <a:rPr lang="en-US" smtClean="0"/>
              <a:t>‹#›</a:t>
            </a:fld>
            <a:endParaRPr lang="en-US"/>
          </a:p>
        </p:txBody>
      </p:sp>
    </p:spTree>
    <p:extLst>
      <p:ext uri="{BB962C8B-B14F-4D97-AF65-F5344CB8AC3E}">
        <p14:creationId xmlns:p14="http://schemas.microsoft.com/office/powerpoint/2010/main" val="1520887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2B9795-92DC-40DC-A1CA-9A4B349D7824}" type="datetimeFigureOut">
              <a:rPr lang="en-US" smtClean="0"/>
              <a:t>04/04/2024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F54DE5-C571-48E8-A5BC-B369434E2F44}" type="slidenum">
              <a:rPr lang="en-US" smtClean="0"/>
              <a:t>‹#›</a:t>
            </a:fld>
            <a:endParaRPr lang="en-US"/>
          </a:p>
        </p:txBody>
      </p:sp>
    </p:spTree>
    <p:extLst>
      <p:ext uri="{BB962C8B-B14F-4D97-AF65-F5344CB8AC3E}">
        <p14:creationId xmlns:p14="http://schemas.microsoft.com/office/powerpoint/2010/main" val="35726476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2B9795-92DC-40DC-A1CA-9A4B349D7824}" type="datetimeFigureOut">
              <a:rPr lang="en-US" smtClean="0"/>
              <a:t>04/04/2024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F54DE5-C571-48E8-A5BC-B369434E2F44}" type="slidenum">
              <a:rPr lang="en-US" smtClean="0"/>
              <a:t>‹#›</a:t>
            </a:fld>
            <a:endParaRPr lang="en-US"/>
          </a:p>
        </p:txBody>
      </p:sp>
    </p:spTree>
    <p:extLst>
      <p:ext uri="{BB962C8B-B14F-4D97-AF65-F5344CB8AC3E}">
        <p14:creationId xmlns:p14="http://schemas.microsoft.com/office/powerpoint/2010/main" val="40864739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02B9795-92DC-40DC-A1CA-9A4B349D7824}" type="datetimeFigureOut">
              <a:rPr lang="en-US" smtClean="0"/>
              <a:pPr/>
              <a:t>04/04/2024</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FF54DE5-C571-48E8-A5BC-B369434E2F44}" type="slidenum">
              <a:rPr lang="en-US" smtClean="0"/>
              <a:pPr/>
              <a:t>‹#›</a:t>
            </a:fld>
            <a:endParaRPr lang="en-US"/>
          </a:p>
        </p:txBody>
      </p:sp>
    </p:spTree>
    <p:extLst>
      <p:ext uri="{BB962C8B-B14F-4D97-AF65-F5344CB8AC3E}">
        <p14:creationId xmlns:p14="http://schemas.microsoft.com/office/powerpoint/2010/main" val="13890078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Lst>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8.xml"/><Relationship Id="rId1" Type="http://schemas.openxmlformats.org/officeDocument/2006/relationships/tags" Target="../tags/tag11.xm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8.xml"/><Relationship Id="rId1" Type="http://schemas.openxmlformats.org/officeDocument/2006/relationships/tags" Target="../tags/tag12.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8.xml"/><Relationship Id="rId1" Type="http://schemas.openxmlformats.org/officeDocument/2006/relationships/tags" Target="../tags/tag13.xml"/><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8.xml"/><Relationship Id="rId1" Type="http://schemas.openxmlformats.org/officeDocument/2006/relationships/tags" Target="../tags/tag14.xm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8.xml"/><Relationship Id="rId1" Type="http://schemas.openxmlformats.org/officeDocument/2006/relationships/tags" Target="../tags/tag15.xml"/><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8.xml"/><Relationship Id="rId1" Type="http://schemas.openxmlformats.org/officeDocument/2006/relationships/tags" Target="../tags/tag16.xml"/><Relationship Id="rId4" Type="http://schemas.openxmlformats.org/officeDocument/2006/relationships/hyperlink" Target="http://tve-4u.org/"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8.xml"/><Relationship Id="rId1" Type="http://schemas.openxmlformats.org/officeDocument/2006/relationships/tags" Target="../tags/tag17.xml"/><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3.xml"/><Relationship Id="rId6" Type="http://schemas.microsoft.com/office/2007/relationships/hdphoto" Target="../media/hdphoto1.wdp"/><Relationship Id="rId5" Type="http://schemas.openxmlformats.org/officeDocument/2006/relationships/image" Target="../media/image3.png"/><Relationship Id="rId10" Type="http://schemas.microsoft.com/office/2007/relationships/hdphoto" Target="../media/hdphoto3.wdp"/><Relationship Id="rId4" Type="http://schemas.openxmlformats.org/officeDocument/2006/relationships/image" Target="../media/image2.jpg"/><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audio" Target="../media/media1.mp3"/><Relationship Id="rId7" Type="http://schemas.openxmlformats.org/officeDocument/2006/relationships/image" Target="../media/image7.png"/><Relationship Id="rId2" Type="http://schemas.microsoft.com/office/2007/relationships/media" Target="../media/media1.mp3"/><Relationship Id="rId1" Type="http://schemas.openxmlformats.org/officeDocument/2006/relationships/tags" Target="../tags/tag4.xml"/><Relationship Id="rId6" Type="http://schemas.openxmlformats.org/officeDocument/2006/relationships/image" Target="../media/image6.jpg"/><Relationship Id="rId5" Type="http://schemas.openxmlformats.org/officeDocument/2006/relationships/notesSlide" Target="../notesSlides/notesSlide3.xml"/><Relationship Id="rId4"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hyperlink" Target="https://gacsach.com/doc-sach-truc-tuyen/100475/ong-gia-va-bien-ca-full-ernest-hemingway.html" TargetMode="External"/><Relationship Id="rId3" Type="http://schemas.openxmlformats.org/officeDocument/2006/relationships/notesSlide" Target="../notesSlides/notesSlide4.xml"/><Relationship Id="rId7" Type="http://schemas.openxmlformats.org/officeDocument/2006/relationships/hyperlink" Target="https://gacsach.com/van-hoc-nuoc-ngoai.html" TargetMode="External"/><Relationship Id="rId2" Type="http://schemas.openxmlformats.org/officeDocument/2006/relationships/slideLayout" Target="../slideLayouts/slideLayout18.xml"/><Relationship Id="rId1" Type="http://schemas.openxmlformats.org/officeDocument/2006/relationships/tags" Target="../tags/tag5.xml"/><Relationship Id="rId6" Type="http://schemas.openxmlformats.org/officeDocument/2006/relationships/hyperlink" Target="https://gacsach.com/pub/nxb-van-hoc.html" TargetMode="External"/><Relationship Id="rId5" Type="http://schemas.openxmlformats.org/officeDocument/2006/relationships/hyperlink" Target="https://gacsach.com/tac-gia/ernest-hemingway.html" TargetMode="Externa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tags" Target="../tags/tag6.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tags" Target="../tags/tag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xml"/><Relationship Id="rId1" Type="http://schemas.openxmlformats.org/officeDocument/2006/relationships/tags" Target="../tags/tag8.xml"/><Relationship Id="rId5" Type="http://schemas.openxmlformats.org/officeDocument/2006/relationships/hyperlink" Target="https://vnexpress.net/toi-la-be-to-doat-giai-thuong-van-hoc-tp-hcm-1972556.html"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8.xml"/><Relationship Id="rId1" Type="http://schemas.openxmlformats.org/officeDocument/2006/relationships/tags" Target="../tags/tag9.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hyperlink" Target="https://vi.wikipedia.org/w/index.php?title=Ph%C6%B0%C6%A1ng_ph%C3%A1p_h%E1%BB%8Dc_t%E1%BA%ADp&amp;action=edit&amp;redlink=1" TargetMode="External"/><Relationship Id="rId3" Type="http://schemas.openxmlformats.org/officeDocument/2006/relationships/notesSlide" Target="../notesSlides/notesSlide9.xml"/><Relationship Id="rId7" Type="http://schemas.openxmlformats.org/officeDocument/2006/relationships/hyperlink" Target="https://vi.wikipedia.org/wiki/Adam_Khoo" TargetMode="External"/><Relationship Id="rId2" Type="http://schemas.openxmlformats.org/officeDocument/2006/relationships/slideLayout" Target="../slideLayouts/slideLayout18.xml"/><Relationship Id="rId1" Type="http://schemas.openxmlformats.org/officeDocument/2006/relationships/tags" Target="../tags/tag10.xml"/><Relationship Id="rId6" Type="http://schemas.openxmlformats.org/officeDocument/2006/relationships/hyperlink" Target="https://vi.wikipedia.org/wiki/Singapore" TargetMode="External"/><Relationship Id="rId5" Type="http://schemas.openxmlformats.org/officeDocument/2006/relationships/hyperlink" Target="https://vi.wikipedia.org/wiki/S%C3%A1ch" TargetMode="External"/><Relationship Id="rId10" Type="http://schemas.openxmlformats.org/officeDocument/2006/relationships/image" Target="../media/image13.jfif"/><Relationship Id="rId4" Type="http://schemas.openxmlformats.org/officeDocument/2006/relationships/hyperlink" Target="https://vi.wikipedia.org/wiki/Ti%E1%BA%BFng_Anh" TargetMode="External"/><Relationship Id="rId9" Type="http://schemas.openxmlformats.org/officeDocument/2006/relationships/hyperlink" Target="https://vi.wikipedia.org/wiki/Ti%E1%BA%BFng_Vi%E1%BB%87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186787"/>
            <a:ext cx="10058400" cy="1092667"/>
          </a:xfrm>
        </p:spPr>
        <p:txBody>
          <a:bodyPr>
            <a:normAutofit fontScale="90000"/>
          </a:bodyPr>
          <a:lstStyle/>
          <a:p>
            <a:pPr algn="ctr"/>
            <a:r>
              <a:rPr lang="en-US" sz="4000" dirty="0" smtClean="0"/>
              <a:t>UBND THỊ XÃ SƠN TÂY</a:t>
            </a:r>
            <a:br>
              <a:rPr lang="en-US" sz="4000" dirty="0" smtClean="0"/>
            </a:br>
            <a:r>
              <a:rPr lang="en-US" sz="4000" b="1" dirty="0" smtClean="0"/>
              <a:t>TRƯỜNG </a:t>
            </a:r>
            <a:r>
              <a:rPr lang="en-US" b="1" dirty="0" smtClean="0"/>
              <a:t>TH XUÂN KHANH</a:t>
            </a:r>
            <a:endParaRPr lang="en-US" sz="4000" b="1" dirty="0"/>
          </a:p>
        </p:txBody>
      </p:sp>
      <p:sp>
        <p:nvSpPr>
          <p:cNvPr id="3" name="Content Placeholder 2"/>
          <p:cNvSpPr>
            <a:spLocks noGrp="1"/>
          </p:cNvSpPr>
          <p:nvPr>
            <p:ph idx="1"/>
          </p:nvPr>
        </p:nvSpPr>
        <p:spPr>
          <a:xfrm>
            <a:off x="554635" y="1845734"/>
            <a:ext cx="11752289" cy="642633"/>
          </a:xfrm>
        </p:spPr>
        <p:txBody>
          <a:bodyPr>
            <a:noAutofit/>
          </a:bodyPr>
          <a:lstStyle/>
          <a:p>
            <a:pPr marL="0" indent="0" algn="ctr">
              <a:buNone/>
            </a:pPr>
            <a:r>
              <a:rPr lang="en-US" sz="3800" b="1" dirty="0" smtClean="0">
                <a:solidFill>
                  <a:srgbClr val="FF6600"/>
                </a:solidFill>
                <a:latin typeface="Times New Roman" panose="02020603050405020304" pitchFamily="18" charset="0"/>
                <a:cs typeface="Times New Roman" panose="02020603050405020304" pitchFamily="18" charset="0"/>
              </a:rPr>
              <a:t>HƯỞNG ỨNG NGÀY SÁCH VÀ VĂN HÓA ĐỌC VIỆT NAM 21/4 </a:t>
            </a:r>
            <a:endParaRPr lang="en-US" sz="3800" b="1" dirty="0">
              <a:solidFill>
                <a:srgbClr val="FF6600"/>
              </a:solidFill>
              <a:latin typeface="Times New Roman" panose="02020603050405020304" pitchFamily="18" charset="0"/>
              <a:cs typeface="Times New Roman" panose="02020603050405020304" pitchFamily="18" charset="0"/>
            </a:endParaRPr>
          </a:p>
        </p:txBody>
      </p:sp>
      <p:sp>
        <p:nvSpPr>
          <p:cNvPr id="4" name="Title 12"/>
          <p:cNvSpPr txBox="1">
            <a:spLocks/>
          </p:cNvSpPr>
          <p:nvPr/>
        </p:nvSpPr>
        <p:spPr>
          <a:xfrm>
            <a:off x="554635" y="3503535"/>
            <a:ext cx="11755801" cy="1318346"/>
          </a:xfrm>
          <a:prstGeom prst="rect">
            <a:avLst/>
          </a:prstGeom>
        </p:spPr>
        <p:txBody>
          <a:bodyPr vert="horz" lIns="91440" tIns="45720" rIns="91440" bIns="45720" rtlCol="0" anchor="b">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6000" b="1" dirty="0" err="1" smtClean="0">
                <a:solidFill>
                  <a:srgbClr val="0070C0"/>
                </a:solidFill>
                <a:latin typeface="Bahnschrift SemiBold SemiConden" panose="020B0502040204020203" pitchFamily="34" charset="0"/>
              </a:rPr>
              <a:t>Điểm</a:t>
            </a:r>
            <a:r>
              <a:rPr lang="en-US" sz="6000" b="1" dirty="0" smtClean="0">
                <a:solidFill>
                  <a:srgbClr val="0070C0"/>
                </a:solidFill>
                <a:latin typeface="Bahnschrift SemiBold SemiConden" panose="020B0502040204020203" pitchFamily="34" charset="0"/>
              </a:rPr>
              <a:t> </a:t>
            </a:r>
            <a:r>
              <a:rPr lang="en-US" sz="6000" b="1" dirty="0" err="1" smtClean="0">
                <a:solidFill>
                  <a:srgbClr val="0070C0"/>
                </a:solidFill>
                <a:latin typeface="Bahnschrift SemiBold SemiConden" panose="020B0502040204020203" pitchFamily="34" charset="0"/>
              </a:rPr>
              <a:t>sách</a:t>
            </a:r>
            <a:r>
              <a:rPr lang="en-US" sz="6000" b="1" dirty="0" smtClean="0">
                <a:solidFill>
                  <a:srgbClr val="0070C0"/>
                </a:solidFill>
                <a:latin typeface="Bahnschrift SemiBold SemiConden" panose="020B0502040204020203" pitchFamily="34" charset="0"/>
              </a:rPr>
              <a:t>: </a:t>
            </a:r>
            <a:r>
              <a:rPr lang="en-US" sz="6000" b="1" dirty="0" err="1" smtClean="0">
                <a:solidFill>
                  <a:srgbClr val="0070C0"/>
                </a:solidFill>
                <a:latin typeface="Bahnschrift SemiBold SemiConden" panose="020B0502040204020203" pitchFamily="34" charset="0"/>
              </a:rPr>
              <a:t>Những</a:t>
            </a:r>
            <a:r>
              <a:rPr lang="en-US" sz="6000" b="1" dirty="0" smtClean="0">
                <a:solidFill>
                  <a:srgbClr val="0070C0"/>
                </a:solidFill>
                <a:latin typeface="Bahnschrift SemiBold SemiConden" panose="020B0502040204020203" pitchFamily="34" charset="0"/>
              </a:rPr>
              <a:t> </a:t>
            </a:r>
            <a:r>
              <a:rPr lang="en-US" sz="6000" b="1" dirty="0" err="1" smtClean="0">
                <a:solidFill>
                  <a:srgbClr val="0070C0"/>
                </a:solidFill>
                <a:latin typeface="Bahnschrift SemiBold SemiConden" panose="020B0502040204020203" pitchFamily="34" charset="0"/>
              </a:rPr>
              <a:t>cuốn</a:t>
            </a:r>
            <a:r>
              <a:rPr lang="en-US" sz="6000" b="1" dirty="0" smtClean="0">
                <a:solidFill>
                  <a:srgbClr val="0070C0"/>
                </a:solidFill>
                <a:latin typeface="Bahnschrift SemiBold SemiConden" panose="020B0502040204020203" pitchFamily="34" charset="0"/>
              </a:rPr>
              <a:t> </a:t>
            </a:r>
            <a:r>
              <a:rPr lang="en-US" sz="6000" b="1" dirty="0" err="1" smtClean="0">
                <a:solidFill>
                  <a:srgbClr val="0070C0"/>
                </a:solidFill>
                <a:latin typeface="Bahnschrift SemiBold SemiConden" panose="020B0502040204020203" pitchFamily="34" charset="0"/>
              </a:rPr>
              <a:t>sách</a:t>
            </a:r>
            <a:r>
              <a:rPr lang="en-US" sz="6000" b="1" dirty="0" smtClean="0">
                <a:solidFill>
                  <a:srgbClr val="0070C0"/>
                </a:solidFill>
                <a:latin typeface="Bahnschrift SemiBold SemiConden" panose="020B0502040204020203" pitchFamily="34" charset="0"/>
              </a:rPr>
              <a:t> hay</a:t>
            </a:r>
          </a:p>
          <a:p>
            <a:pPr algn="ctr"/>
            <a:r>
              <a:rPr lang="en-US" sz="6000" b="1" dirty="0" smtClean="0">
                <a:solidFill>
                  <a:srgbClr val="0070C0"/>
                </a:solidFill>
                <a:latin typeface="Bahnschrift SemiBold SemiConden" panose="020B0502040204020203" pitchFamily="34" charset="0"/>
              </a:rPr>
              <a:t> </a:t>
            </a:r>
            <a:r>
              <a:rPr lang="en-US" sz="6000" b="1" dirty="0" err="1" smtClean="0">
                <a:solidFill>
                  <a:srgbClr val="0070C0"/>
                </a:solidFill>
                <a:latin typeface="Bahnschrift SemiBold SemiConden" panose="020B0502040204020203" pitchFamily="34" charset="0"/>
              </a:rPr>
              <a:t>đồng</a:t>
            </a:r>
            <a:r>
              <a:rPr lang="en-US" sz="6000" b="1" dirty="0" smtClean="0">
                <a:solidFill>
                  <a:srgbClr val="0070C0"/>
                </a:solidFill>
                <a:latin typeface="Bahnschrift SemiBold SemiConden" panose="020B0502040204020203" pitchFamily="34" charset="0"/>
              </a:rPr>
              <a:t> </a:t>
            </a:r>
            <a:r>
              <a:rPr lang="en-US" sz="6000" b="1" dirty="0" err="1" smtClean="0">
                <a:solidFill>
                  <a:srgbClr val="0070C0"/>
                </a:solidFill>
                <a:latin typeface="Bahnschrift SemiBold SemiConden" panose="020B0502040204020203" pitchFamily="34" charset="0"/>
              </a:rPr>
              <a:t>hành</a:t>
            </a:r>
            <a:r>
              <a:rPr lang="en-US" sz="6000" b="1" dirty="0" smtClean="0">
                <a:solidFill>
                  <a:srgbClr val="0070C0"/>
                </a:solidFill>
                <a:latin typeface="Bahnschrift SemiBold SemiConden" panose="020B0502040204020203" pitchFamily="34" charset="0"/>
              </a:rPr>
              <a:t> </a:t>
            </a:r>
            <a:r>
              <a:rPr lang="en-US" sz="6000" b="1" dirty="0" err="1" smtClean="0">
                <a:solidFill>
                  <a:srgbClr val="0070C0"/>
                </a:solidFill>
                <a:latin typeface="Bahnschrift SemiBold SemiConden" panose="020B0502040204020203" pitchFamily="34" charset="0"/>
              </a:rPr>
              <a:t>cùng</a:t>
            </a:r>
            <a:r>
              <a:rPr lang="en-US" sz="6000" b="1" dirty="0" smtClean="0">
                <a:solidFill>
                  <a:srgbClr val="0070C0"/>
                </a:solidFill>
                <a:latin typeface="Bahnschrift SemiBold SemiConden" panose="020B0502040204020203" pitchFamily="34" charset="0"/>
              </a:rPr>
              <a:t> </a:t>
            </a:r>
            <a:r>
              <a:rPr lang="en-US" sz="6000" b="1" dirty="0" err="1" smtClean="0">
                <a:solidFill>
                  <a:srgbClr val="0070C0"/>
                </a:solidFill>
                <a:latin typeface="Bahnschrift SemiBold SemiConden" panose="020B0502040204020203" pitchFamily="34" charset="0"/>
              </a:rPr>
              <a:t>tuổi</a:t>
            </a:r>
            <a:r>
              <a:rPr lang="en-US" sz="6000" b="1" dirty="0" smtClean="0">
                <a:solidFill>
                  <a:srgbClr val="0070C0"/>
                </a:solidFill>
                <a:latin typeface="Bahnschrift SemiBold SemiConden" panose="020B0502040204020203" pitchFamily="34" charset="0"/>
              </a:rPr>
              <a:t> </a:t>
            </a:r>
            <a:r>
              <a:rPr lang="en-US" sz="6000" b="1" dirty="0" err="1" smtClean="0">
                <a:solidFill>
                  <a:srgbClr val="0070C0"/>
                </a:solidFill>
                <a:latin typeface="Bahnschrift SemiBold SemiConden" panose="020B0502040204020203" pitchFamily="34" charset="0"/>
              </a:rPr>
              <a:t>thơ</a:t>
            </a:r>
            <a:r>
              <a:rPr lang="en-US" sz="6000" b="1" dirty="0" smtClean="0">
                <a:solidFill>
                  <a:srgbClr val="0070C0"/>
                </a:solidFill>
                <a:latin typeface="Bahnschrift SemiBold SemiConden" panose="020B0502040204020203" pitchFamily="34" charset="0"/>
              </a:rPr>
              <a:t>  </a:t>
            </a:r>
            <a:endParaRPr lang="en-US" sz="6000" b="1" dirty="0">
              <a:solidFill>
                <a:srgbClr val="0070C0"/>
              </a:solidFill>
              <a:latin typeface="Bahnschrift SemiBold SemiConden" panose="020B0502040204020203" pitchFamily="34" charset="0"/>
            </a:endParaRPr>
          </a:p>
        </p:txBody>
      </p:sp>
      <p:sp>
        <p:nvSpPr>
          <p:cNvPr id="5" name="TextBox 4"/>
          <p:cNvSpPr txBox="1"/>
          <p:nvPr/>
        </p:nvSpPr>
        <p:spPr>
          <a:xfrm>
            <a:off x="5045826" y="5595147"/>
            <a:ext cx="6294370" cy="646331"/>
          </a:xfrm>
          <a:prstGeom prst="rect">
            <a:avLst/>
          </a:prstGeom>
          <a:noFill/>
        </p:spPr>
        <p:txBody>
          <a:bodyPr wrap="square" rtlCol="0">
            <a:spAutoFit/>
          </a:bodyPr>
          <a:lstStyle/>
          <a:p>
            <a:r>
              <a:rPr lang="en-US" sz="3600" b="1" i="1" dirty="0" err="1" smtClean="0"/>
              <a:t>Xuân</a:t>
            </a:r>
            <a:r>
              <a:rPr lang="en-US" sz="3600" b="1" i="1" dirty="0" smtClean="0"/>
              <a:t> </a:t>
            </a:r>
            <a:r>
              <a:rPr lang="en-US" sz="3600" b="1" i="1" dirty="0" err="1" smtClean="0"/>
              <a:t>Khanh</a:t>
            </a:r>
            <a:r>
              <a:rPr lang="en-US" sz="3600" b="1" i="1" dirty="0" smtClean="0"/>
              <a:t>, </a:t>
            </a:r>
            <a:r>
              <a:rPr lang="en-US" sz="3600" b="1" i="1" dirty="0" err="1" smtClean="0"/>
              <a:t>tháng</a:t>
            </a:r>
            <a:r>
              <a:rPr lang="en-US" sz="3600" b="1" i="1" dirty="0" smtClean="0"/>
              <a:t> 4 </a:t>
            </a:r>
            <a:r>
              <a:rPr lang="en-US" sz="3600" b="1" i="1" dirty="0" err="1" smtClean="0"/>
              <a:t>năm</a:t>
            </a:r>
            <a:r>
              <a:rPr lang="en-US" sz="3600" b="1" i="1" dirty="0" smtClean="0"/>
              <a:t> 2024</a:t>
            </a:r>
            <a:endParaRPr lang="en-US" sz="3600" b="1" i="1" dirty="0"/>
          </a:p>
        </p:txBody>
      </p:sp>
      <p:cxnSp>
        <p:nvCxnSpPr>
          <p:cNvPr id="7" name="Straight Connector 6"/>
          <p:cNvCxnSpPr/>
          <p:nvPr/>
        </p:nvCxnSpPr>
        <p:spPr>
          <a:xfrm>
            <a:off x="3778770" y="1279454"/>
            <a:ext cx="484182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347439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334118"/>
            <a:ext cx="8289561" cy="5693866"/>
          </a:xfrm>
          <a:prstGeom prst="rect">
            <a:avLst/>
          </a:prstGeom>
          <a:noFill/>
        </p:spPr>
        <p:txBody>
          <a:bodyPr wrap="square" rtlCol="0">
            <a:spAutoFit/>
          </a:bodyPr>
          <a:lstStyle/>
          <a:p>
            <a:pPr algn="just">
              <a:lnSpc>
                <a:spcPct val="130000"/>
              </a:lnSpc>
            </a:pPr>
            <a:r>
              <a:rPr lang="en-US" sz="2800" dirty="0" smtClean="0"/>
              <a:t>	</a:t>
            </a:r>
            <a:r>
              <a:rPr lang="vi-VN" sz="2800" dirty="0" smtClean="0"/>
              <a:t>Mỗi </a:t>
            </a:r>
            <a:r>
              <a:rPr lang="vi-VN" sz="2800" dirty="0"/>
              <a:t>con người chúng ta đều có quyền sống cũng như chúng ta có quyền có được một tương lai tươi sáng! Quá khứ chỉ đơn giản là những bậc thang trải đầy khó khăn…có qua rồi thì chúng ta mới có thể đến được một khỏang trời tươi sáng… </a:t>
            </a:r>
            <a:r>
              <a:rPr lang="en-US" sz="2800" dirty="0" smtClean="0"/>
              <a:t>	</a:t>
            </a:r>
            <a:r>
              <a:rPr lang="vi-VN" sz="2800" dirty="0" smtClean="0"/>
              <a:t>Hãy </a:t>
            </a:r>
            <a:r>
              <a:rPr lang="vi-VN" sz="2800" dirty="0"/>
              <a:t>nhớ là “khi một cánh cửa đóng lại, sẽ có một cánh cửa khác được mở ra” và nó không dành cho ai khác, đó chính là bạn! Đây là quyển sách đáng đọc cho những ai đang bế tắc trong cuộc sống!</a:t>
            </a:r>
            <a:endParaRPr lang="en-US" sz="2800"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23375" y="0"/>
            <a:ext cx="3902439" cy="6760561"/>
          </a:xfrm>
          <a:prstGeom prst="rect">
            <a:avLst/>
          </a:prstGeom>
          <a:scene3d>
            <a:camera prst="isometricOffAxis1Right"/>
            <a:lightRig rig="threePt" dir="t"/>
          </a:scene3d>
        </p:spPr>
      </p:pic>
      <p:sp>
        <p:nvSpPr>
          <p:cNvPr id="7" name="TextBox 6"/>
          <p:cNvSpPr txBox="1"/>
          <p:nvPr/>
        </p:nvSpPr>
        <p:spPr>
          <a:xfrm>
            <a:off x="0" y="14990"/>
            <a:ext cx="8289561" cy="2585323"/>
          </a:xfrm>
          <a:prstGeom prst="rect">
            <a:avLst/>
          </a:prstGeom>
          <a:noFill/>
        </p:spPr>
        <p:txBody>
          <a:bodyPr wrap="square" rtlCol="0">
            <a:spAutoFit/>
          </a:bodyPr>
          <a:lstStyle/>
          <a:p>
            <a:r>
              <a:rPr lang="en-US" sz="3600" b="1" dirty="0" smtClean="0">
                <a:ln w="0"/>
                <a:solidFill>
                  <a:srgbClr val="FF0000"/>
                </a:solidFill>
                <a:effectLst>
                  <a:outerShdw blurRad="38100" dist="25400" dir="5400000" algn="ctr" rotWithShape="0">
                    <a:srgbClr val="6E747A">
                      <a:alpha val="43000"/>
                    </a:srgbClr>
                  </a:outerShdw>
                </a:effectLst>
              </a:rPr>
              <a:t>QUÊN HÔM QUA </a:t>
            </a:r>
          </a:p>
          <a:p>
            <a:r>
              <a:rPr lang="en-US" sz="3600" b="1" dirty="0">
                <a:ln w="22225">
                  <a:solidFill>
                    <a:schemeClr val="accent2"/>
                  </a:solidFill>
                  <a:prstDash val="solid"/>
                </a:ln>
                <a:solidFill>
                  <a:schemeClr val="accent2">
                    <a:lumMod val="40000"/>
                    <a:lumOff val="60000"/>
                  </a:schemeClr>
                </a:solidFill>
              </a:rPr>
              <a:t> </a:t>
            </a:r>
            <a:r>
              <a:rPr lang="en-US" sz="3600" b="1" dirty="0" smtClean="0">
                <a:ln w="22225">
                  <a:solidFill>
                    <a:schemeClr val="accent2"/>
                  </a:solidFill>
                  <a:prstDash val="solid"/>
                </a:ln>
                <a:solidFill>
                  <a:schemeClr val="accent2">
                    <a:lumMod val="40000"/>
                    <a:lumOff val="60000"/>
                  </a:schemeClr>
                </a:solidFill>
              </a:rPr>
              <a:t>                                     </a:t>
            </a:r>
            <a:r>
              <a:rPr lang="en-US" sz="3600" b="1" dirty="0" smtClean="0">
                <a:ln w="0"/>
                <a:solidFill>
                  <a:schemeClr val="accent1"/>
                </a:solidFill>
                <a:effectLst>
                  <a:outerShdw blurRad="38100" dist="25400" dir="5400000" algn="ctr" rotWithShape="0">
                    <a:srgbClr val="6E747A">
                      <a:alpha val="43000"/>
                    </a:srgbClr>
                  </a:outerShdw>
                </a:effectLst>
              </a:rPr>
              <a:t>SỐNG CHO NGÀY MAI </a:t>
            </a:r>
            <a:endParaRPr lang="en-US" sz="3600" b="1" dirty="0" smtClean="0">
              <a:ln w="22225">
                <a:solidFill>
                  <a:schemeClr val="accent2"/>
                </a:solidFill>
                <a:prstDash val="solid"/>
              </a:ln>
              <a:solidFill>
                <a:schemeClr val="accent2">
                  <a:lumMod val="40000"/>
                  <a:lumOff val="60000"/>
                </a:schemeClr>
              </a:solidFill>
            </a:endParaRPr>
          </a:p>
          <a:p>
            <a:endParaRPr lang="en-US" b="1" dirty="0"/>
          </a:p>
          <a:p>
            <a:endParaRPr lang="en-US" b="1" dirty="0" smtClean="0"/>
          </a:p>
          <a:p>
            <a:pPr lvl="1"/>
            <a:endParaRPr lang="en-US" b="1" dirty="0"/>
          </a:p>
          <a:p>
            <a:endParaRPr lang="en-US" b="1" dirty="0" smtClean="0"/>
          </a:p>
          <a:p>
            <a:endParaRPr lang="en-US" b="1" dirty="0"/>
          </a:p>
        </p:txBody>
      </p:sp>
      <p:cxnSp>
        <p:nvCxnSpPr>
          <p:cNvPr id="9" name="Straight Connector 8"/>
          <p:cNvCxnSpPr/>
          <p:nvPr/>
        </p:nvCxnSpPr>
        <p:spPr>
          <a:xfrm>
            <a:off x="0" y="1334118"/>
            <a:ext cx="828956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6745835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9661" t="1016" r="20273" b="1147"/>
          <a:stretch/>
        </p:blipFill>
        <p:spPr>
          <a:xfrm>
            <a:off x="4407108" y="584617"/>
            <a:ext cx="3432747" cy="5591332"/>
          </a:xfrm>
          <a:prstGeom prst="rect">
            <a:avLst/>
          </a:prstGeom>
          <a:effectLst/>
        </p:spPr>
      </p:pic>
      <p:sp>
        <p:nvSpPr>
          <p:cNvPr id="6" name="TextBox 5"/>
          <p:cNvSpPr txBox="1"/>
          <p:nvPr/>
        </p:nvSpPr>
        <p:spPr>
          <a:xfrm>
            <a:off x="0" y="479685"/>
            <a:ext cx="4347148" cy="5847755"/>
          </a:xfrm>
          <a:prstGeom prst="rect">
            <a:avLst/>
          </a:prstGeom>
          <a:noFill/>
        </p:spPr>
        <p:txBody>
          <a:bodyPr wrap="square" rtlCol="0">
            <a:spAutoFit/>
          </a:bodyPr>
          <a:lstStyle/>
          <a:p>
            <a:pPr algn="just"/>
            <a:r>
              <a:rPr lang="vi-VN" dirty="0"/>
              <a:t> </a:t>
            </a:r>
            <a:r>
              <a:rPr lang="vi-VN" sz="2200" b="1" i="1" dirty="0">
                <a:solidFill>
                  <a:schemeClr val="bg1"/>
                </a:solidFill>
              </a:rPr>
              <a:t>"Một cuốn sách đầy ý nghĩa, mang lại sự thay đổi về cách nhìn nhận vấn đề cho bất cứ ai sau khi đọc nó."</a:t>
            </a:r>
            <a:r>
              <a:rPr lang="vi-VN" sz="2200" b="1" dirty="0">
                <a:solidFill>
                  <a:schemeClr val="bg1"/>
                </a:solidFill>
              </a:rPr>
              <a:t> Cuốn sách có gì mà có sức thay đổi cách nhìn của người đọc đến thế?. Đó là một câu chuyện đầy lòng bao dung. Một câu chuyện khác về việc phân biệt đối xử, bắt nạt học đường mà trong đó có sự thiếu trách nhiệm của nhà trường, giáo viên. Hơn cả là bản chất đáng yêu và trái tim nhân hậu của người bị bắt nạt đã tác động mạnh đến những người còn lại, khiến họ phải tự thay đổi cách nhìn.</a:t>
            </a:r>
            <a:endParaRPr lang="en-US" sz="2200" b="1" dirty="0">
              <a:solidFill>
                <a:schemeClr val="bg1"/>
              </a:solidFill>
            </a:endParaRPr>
          </a:p>
        </p:txBody>
      </p:sp>
      <p:sp>
        <p:nvSpPr>
          <p:cNvPr id="7" name="TextBox 6"/>
          <p:cNvSpPr txBox="1"/>
          <p:nvPr/>
        </p:nvSpPr>
        <p:spPr>
          <a:xfrm>
            <a:off x="7974767" y="554637"/>
            <a:ext cx="4217233" cy="6186309"/>
          </a:xfrm>
          <a:prstGeom prst="rect">
            <a:avLst/>
          </a:prstGeom>
          <a:noFill/>
        </p:spPr>
        <p:txBody>
          <a:bodyPr wrap="square" rtlCol="0">
            <a:spAutoFit/>
          </a:bodyPr>
          <a:lstStyle/>
          <a:p>
            <a:pPr algn="just"/>
            <a:r>
              <a:rPr lang="vi-VN" sz="2200" b="1" dirty="0">
                <a:solidFill>
                  <a:schemeClr val="bg1"/>
                </a:solidFill>
              </a:rPr>
              <a:t>Đó là câu chuyện được viết ra từ những ký ức thuở thơ bé của chính tác giả. Là một nỗi day dứt mãi khôn nguôi của những đứa trẻ người Mỹ vì không kịp gặp mặt để trực tiếp nói lời xin lỗi và cảm ơn đến cô bé người Ba Lan tài hoa và đầy lòng bao dung từng bị phân biệt đối xử và bị bắt nạt bởi những đứa trẻ người Mỹ. Đó là tình bạn. Là cách cư xử, không chỉ giữa bạn bè với nhau, mà còn là giữa giáo viên đối với học sinh. Và hơn cả, đó là cách cư xử giữa con người với con người.</a:t>
            </a:r>
            <a:endParaRPr lang="en-US" sz="2200" b="1" dirty="0">
              <a:solidFill>
                <a:schemeClr val="bg1"/>
              </a:solidFill>
            </a:endParaRPr>
          </a:p>
        </p:txBody>
      </p:sp>
    </p:spTree>
    <p:custDataLst>
      <p:tags r:id="rId1"/>
    </p:custDataLst>
    <p:extLst>
      <p:ext uri="{BB962C8B-B14F-4D97-AF65-F5344CB8AC3E}">
        <p14:creationId xmlns:p14="http://schemas.microsoft.com/office/powerpoint/2010/main" val="31205404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99799" y="434719"/>
            <a:ext cx="7606415" cy="5632311"/>
          </a:xfrm>
          <a:prstGeom prst="rect">
            <a:avLst/>
          </a:prstGeom>
          <a:noFill/>
        </p:spPr>
        <p:txBody>
          <a:bodyPr wrap="square" rtlCol="0">
            <a:spAutoFit/>
          </a:bodyPr>
          <a:lstStyle/>
          <a:p>
            <a:pPr algn="just"/>
            <a:r>
              <a:rPr lang="vi-VN" sz="2400" dirty="0"/>
              <a:t>Nguồn gốc các loài là tên rút gọn của cuốn sách Về nguồn gốc các loài qua con đường chọn lọc tự nhiên, hay sự bảo tồn những chủng ưu thế trong đấu tranh sinh tồn (của Charles Darwin, xuất bản năm 1859). Đây là một cuốn sách khoa học hiếm có khi bán hết 1250 bản in lần đầu trong vòng một ngày và trong một thời gian ngắn đã làm “rung chuyển” cả thế giới. Cuốn sách này là kết quả của những quan sát của Darwin trong chuyến đi gần 5 năm, từ 1831 đến 1836, trên con tàu biển Beagle vòng quanh thế giới, cùng với những suy tư và nghiên cứu của ông trong hai mươi năm sau đó, trong đó ông đặt vấn đề có tính quyết định về biến đổi luận hay sự tiến hóa. Sách của ông đã được xuất bản nhiều lần, sửa đổi, liên tục cập nhật cho đến khi ông mất.</a:t>
            </a:r>
            <a:endParaRPr lang="en-US" sz="2400" dirty="0"/>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8682" t="7773" r="7966" b="5887"/>
          <a:stretch/>
        </p:blipFill>
        <p:spPr>
          <a:xfrm>
            <a:off x="8062332" y="515246"/>
            <a:ext cx="4032171" cy="5921116"/>
          </a:xfrm>
          <a:prstGeom prst="rect">
            <a:avLst/>
          </a:prstGeom>
        </p:spPr>
      </p:pic>
    </p:spTree>
    <p:custDataLst>
      <p:tags r:id="rId1"/>
    </p:custDataLst>
    <p:extLst>
      <p:ext uri="{BB962C8B-B14F-4D97-AF65-F5344CB8AC3E}">
        <p14:creationId xmlns:p14="http://schemas.microsoft.com/office/powerpoint/2010/main" val="3366311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5" name="TextBox 4"/>
          <p:cNvSpPr txBox="1"/>
          <p:nvPr/>
        </p:nvSpPr>
        <p:spPr>
          <a:xfrm>
            <a:off x="4293850" y="303055"/>
            <a:ext cx="7773224" cy="6463308"/>
          </a:xfrm>
          <a:prstGeom prst="rect">
            <a:avLst/>
          </a:prstGeom>
          <a:noFill/>
        </p:spPr>
        <p:txBody>
          <a:bodyPr wrap="square" rtlCol="0">
            <a:spAutoFit/>
          </a:bodyPr>
          <a:lstStyle/>
          <a:p>
            <a:pPr algn="just"/>
            <a:r>
              <a:rPr lang="en-US" sz="2300" dirty="0" smtClean="0"/>
              <a:t>	</a:t>
            </a:r>
            <a:r>
              <a:rPr lang="vi-VN" sz="2300" dirty="0" smtClean="0"/>
              <a:t>Một </a:t>
            </a:r>
            <a:r>
              <a:rPr lang="vi-VN" sz="2300" dirty="0"/>
              <a:t>quyển sách chứa đầy những thông tin, hình ảnh sắc nét như đem chính chúng ta tới những miền hẻo lánh, xa xôi nhất của Hệ Mặt trời.</a:t>
            </a:r>
          </a:p>
          <a:p>
            <a:pPr algn="just"/>
            <a:r>
              <a:rPr lang="vi-VN" sz="2300" dirty="0"/>
              <a:t>Nó cho chúng ta thấy được quang cảnh chi tiết và đem đến cho chúng ta những thông tin mới mẻ nhất về các đặc điểm địa hình, địa chất, khí quyển, các suy đoán cùng toàn bộ lịch sử phát hiện và thám hiểm những thiên thể xa xôi mà con người đã, hoặc chưa thể với tới.  </a:t>
            </a:r>
          </a:p>
          <a:p>
            <a:pPr algn="just"/>
            <a:endParaRPr lang="vi-VN" sz="2300" dirty="0"/>
          </a:p>
          <a:p>
            <a:pPr algn="just"/>
            <a:r>
              <a:rPr lang="en-US" sz="2300" dirty="0" smtClean="0"/>
              <a:t>	</a:t>
            </a:r>
            <a:r>
              <a:rPr lang="vi-VN" sz="2300" dirty="0" smtClean="0"/>
              <a:t>Đây </a:t>
            </a:r>
            <a:r>
              <a:rPr lang="vi-VN" sz="2300" dirty="0"/>
              <a:t>sẽ là quyển sách dành cho bất kỳ ai có bộ óc phiêu lưu, muốn phá tan các giới hạn và có khát vọng nắm bắt các bí ẩn của vũ trụ nói chung và Hệ Mặt trời nói riêng.</a:t>
            </a:r>
          </a:p>
          <a:p>
            <a:pPr algn="just"/>
            <a:r>
              <a:rPr lang="vi-VN" sz="2300" dirty="0"/>
              <a:t>Ngoài ra, sách đầy ắp những thông tin cập nhật nhất, được truyền tải bằng những hình ảnh rõ nét nhất, phù hợp cho cả những chuyên gia lẫn các đối tượng độc giả nghiệp dư cần tư liệu tham khảo trong ngành Vũ trụ học và Thiên văn học.</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050" y="303055"/>
            <a:ext cx="3625994" cy="5994400"/>
          </a:xfrm>
          <a:prstGeom prst="rect">
            <a:avLst/>
          </a:prstGeom>
        </p:spPr>
      </p:pic>
    </p:spTree>
    <p:custDataLst>
      <p:tags r:id="rId1"/>
    </p:custDataLst>
    <p:extLst>
      <p:ext uri="{BB962C8B-B14F-4D97-AF65-F5344CB8AC3E}">
        <p14:creationId xmlns:p14="http://schemas.microsoft.com/office/powerpoint/2010/main" val="17089041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4966" y="-5417"/>
            <a:ext cx="8240751" cy="6863417"/>
          </a:xfrm>
          <a:prstGeom prst="rect">
            <a:avLst/>
          </a:prstGeom>
          <a:noFill/>
        </p:spPr>
        <p:txBody>
          <a:bodyPr wrap="square" rtlCol="0">
            <a:spAutoFit/>
          </a:bodyPr>
          <a:lstStyle/>
          <a:p>
            <a:r>
              <a:rPr lang="vi-VN" sz="2200" dirty="0"/>
              <a:t>Tác phẩm gồm những câu chuyện nhỏ xoay xung quanh 4 đứa trẻ trong cùng một khu xóm là con Tủn, con Tí sún, thằng Hải cò và thằng cu Mùi. Trong đó, người kể chuyện là cu Mùi dưới hình thức kể của "thằng cu Mùi" lúc bé và nhận xét, đánh giá của "ông Mùi" khi đã gần 50 tuổi. Song song đó còn có sự xuất hiện của các phụ huynh và những câu chuyện dở khóc dở cười khiến chúng như đang sống lại tuổi thơ tươi đẹp</a:t>
            </a:r>
            <a:r>
              <a:rPr lang="vi-VN" sz="2200" dirty="0" smtClean="0"/>
              <a:t>.</a:t>
            </a:r>
            <a:endParaRPr lang="vi-VN" sz="2200" dirty="0"/>
          </a:p>
          <a:p>
            <a:r>
              <a:rPr lang="vi-VN" sz="2200" dirty="0"/>
              <a:t>Truyện có tất cả 12 chương:</a:t>
            </a:r>
          </a:p>
          <a:p>
            <a:r>
              <a:rPr lang="vi-VN" sz="2200" dirty="0"/>
              <a:t>Chương 1: Tóm lại là đã hết 1 ngày</a:t>
            </a:r>
          </a:p>
          <a:p>
            <a:r>
              <a:rPr lang="vi-VN" sz="2200" dirty="0"/>
              <a:t>Chương 2: Bố mẹ tuyệt vời</a:t>
            </a:r>
          </a:p>
          <a:p>
            <a:r>
              <a:rPr lang="vi-VN" sz="2200" dirty="0"/>
              <a:t>Chương 3: Đặt tên cho thế giới</a:t>
            </a:r>
          </a:p>
          <a:p>
            <a:r>
              <a:rPr lang="vi-VN" sz="2200" dirty="0"/>
              <a:t>Chương 4: Buồn ơi là sầu</a:t>
            </a:r>
          </a:p>
          <a:p>
            <a:r>
              <a:rPr lang="vi-VN" sz="2200" dirty="0"/>
              <a:t>Chương 5: Khi người ta lớn</a:t>
            </a:r>
          </a:p>
          <a:p>
            <a:r>
              <a:rPr lang="vi-VN" sz="2200" dirty="0"/>
              <a:t>Chương 6: Tôi là thằng cu Mùi</a:t>
            </a:r>
          </a:p>
          <a:p>
            <a:r>
              <a:rPr lang="vi-VN" sz="2200" dirty="0"/>
              <a:t>Chương 7: Tôi ngoan trong bao lâu</a:t>
            </a:r>
          </a:p>
          <a:p>
            <a:r>
              <a:rPr lang="vi-VN" sz="2200" dirty="0"/>
              <a:t>Chương 8: Chúng tôi trở thành lũ giết người như thế nào?</a:t>
            </a:r>
          </a:p>
          <a:p>
            <a:r>
              <a:rPr lang="vi-VN" sz="2200" dirty="0"/>
              <a:t>Chương 9: Ai có biết bây giờ là mấy giờ rồi không ?</a:t>
            </a:r>
          </a:p>
          <a:p>
            <a:r>
              <a:rPr lang="vi-VN" sz="2200" dirty="0"/>
              <a:t>Chương 10: Và tôi đã chìm</a:t>
            </a:r>
          </a:p>
          <a:p>
            <a:r>
              <a:rPr lang="vi-VN" sz="2200" dirty="0"/>
              <a:t>Chương 11: Trang trại chó hoang</a:t>
            </a:r>
          </a:p>
          <a:p>
            <a:r>
              <a:rPr lang="vi-VN" sz="2200" dirty="0"/>
              <a:t>Chương 12: Cuối cùng là chuyến tàu không có người soát vé</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5717" y="535259"/>
            <a:ext cx="4092497" cy="5876692"/>
          </a:xfrm>
          <a:prstGeom prst="rect">
            <a:avLst/>
          </a:prstGeom>
        </p:spPr>
      </p:pic>
    </p:spTree>
    <p:custDataLst>
      <p:tags r:id="rId1"/>
    </p:custDataLst>
    <p:extLst>
      <p:ext uri="{BB962C8B-B14F-4D97-AF65-F5344CB8AC3E}">
        <p14:creationId xmlns:p14="http://schemas.microsoft.com/office/powerpoint/2010/main" val="17732011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94985" y="1"/>
            <a:ext cx="10181063" cy="6124754"/>
          </a:xfrm>
          <a:prstGeom prst="rect">
            <a:avLst/>
          </a:prstGeom>
          <a:noFill/>
        </p:spPr>
        <p:txBody>
          <a:bodyPr wrap="square" rtlCol="0">
            <a:spAutoFit/>
          </a:bodyPr>
          <a:lstStyle/>
          <a:p>
            <a:pPr fontAlgn="base"/>
            <a:endParaRPr lang="en-US" sz="2800" b="1" dirty="0" smtClean="0">
              <a:solidFill>
                <a:srgbClr val="333333"/>
              </a:solidFill>
              <a:latin typeface="Verdana" panose="020B0604030504040204" pitchFamily="34" charset="0"/>
            </a:endParaRPr>
          </a:p>
          <a:p>
            <a:pPr algn="ctr" fontAlgn="base"/>
            <a:r>
              <a:rPr lang="en-US" sz="2800" b="1" dirty="0" err="1" smtClean="0">
                <a:solidFill>
                  <a:srgbClr val="333333"/>
                </a:solidFill>
                <a:latin typeface="Verdana" panose="020B0604030504040204" pitchFamily="34" charset="0"/>
              </a:rPr>
              <a:t>Những</a:t>
            </a:r>
            <a:r>
              <a:rPr lang="en-US" sz="2800" b="1" dirty="0" smtClean="0">
                <a:solidFill>
                  <a:srgbClr val="333333"/>
                </a:solidFill>
                <a:latin typeface="Verdana" panose="020B0604030504040204" pitchFamily="34" charset="0"/>
              </a:rPr>
              <a:t> </a:t>
            </a:r>
            <a:r>
              <a:rPr lang="en-US" sz="2800" b="1" dirty="0" err="1" smtClean="0">
                <a:solidFill>
                  <a:srgbClr val="333333"/>
                </a:solidFill>
                <a:latin typeface="Verdana" panose="020B0604030504040204" pitchFamily="34" charset="0"/>
              </a:rPr>
              <a:t>trang</a:t>
            </a:r>
            <a:r>
              <a:rPr lang="en-US" sz="2800" b="1" dirty="0" smtClean="0">
                <a:solidFill>
                  <a:srgbClr val="333333"/>
                </a:solidFill>
                <a:latin typeface="Verdana" panose="020B0604030504040204" pitchFamily="34" charset="0"/>
              </a:rPr>
              <a:t> Web </a:t>
            </a:r>
            <a:r>
              <a:rPr lang="en-US" sz="2800" b="1" dirty="0" err="1" smtClean="0">
                <a:solidFill>
                  <a:srgbClr val="333333"/>
                </a:solidFill>
                <a:latin typeface="Verdana" panose="020B0604030504040204" pitchFamily="34" charset="0"/>
              </a:rPr>
              <a:t>đọc</a:t>
            </a:r>
            <a:r>
              <a:rPr lang="en-US" sz="2800" b="1" dirty="0" smtClean="0">
                <a:solidFill>
                  <a:srgbClr val="333333"/>
                </a:solidFill>
                <a:latin typeface="Verdana" panose="020B0604030504040204" pitchFamily="34" charset="0"/>
              </a:rPr>
              <a:t> </a:t>
            </a:r>
            <a:r>
              <a:rPr lang="en-US" sz="2800" b="1" dirty="0" err="1" smtClean="0">
                <a:solidFill>
                  <a:srgbClr val="333333"/>
                </a:solidFill>
                <a:latin typeface="Verdana" panose="020B0604030504040204" pitchFamily="34" charset="0"/>
              </a:rPr>
              <a:t>sách</a:t>
            </a:r>
            <a:r>
              <a:rPr lang="en-US" sz="2800" b="1" dirty="0" smtClean="0">
                <a:solidFill>
                  <a:srgbClr val="333333"/>
                </a:solidFill>
                <a:latin typeface="Verdana" panose="020B0604030504040204" pitchFamily="34" charset="0"/>
              </a:rPr>
              <a:t> online:</a:t>
            </a:r>
          </a:p>
          <a:p>
            <a:pPr fontAlgn="base"/>
            <a:endParaRPr lang="en-US" sz="2800" b="1" dirty="0">
              <a:solidFill>
                <a:srgbClr val="333333"/>
              </a:solidFill>
              <a:latin typeface="Verdana" panose="020B0604030504040204" pitchFamily="34" charset="0"/>
            </a:endParaRPr>
          </a:p>
          <a:p>
            <a:pPr marL="514350" indent="-514350" fontAlgn="base">
              <a:buFont typeface="+mj-lt"/>
              <a:buAutoNum type="arabicPeriod"/>
            </a:pPr>
            <a:r>
              <a:rPr lang="en-US" sz="2800" dirty="0" smtClean="0">
                <a:solidFill>
                  <a:srgbClr val="333333"/>
                </a:solidFill>
                <a:latin typeface="Verdana" panose="020B0604030504040204" pitchFamily="34" charset="0"/>
              </a:rPr>
              <a:t>http</a:t>
            </a:r>
            <a:r>
              <a:rPr lang="en-US" sz="2800" dirty="0">
                <a:solidFill>
                  <a:srgbClr val="333333"/>
                </a:solidFill>
                <a:latin typeface="Verdana" panose="020B0604030504040204" pitchFamily="34" charset="0"/>
              </a:rPr>
              <a:t>://sachvui.com/</a:t>
            </a:r>
            <a:endParaRPr lang="en-US" sz="2800" dirty="0"/>
          </a:p>
          <a:p>
            <a:pPr marL="514350" indent="-514350">
              <a:buFont typeface="+mj-lt"/>
              <a:buAutoNum type="arabicPeriod"/>
            </a:pPr>
            <a:r>
              <a:rPr lang="en-US" sz="2800" dirty="0" smtClean="0">
                <a:solidFill>
                  <a:srgbClr val="333333"/>
                </a:solidFill>
                <a:latin typeface="Verdana" panose="020B0604030504040204" pitchFamily="34" charset="0"/>
                <a:hlinkClick r:id="rId4"/>
              </a:rPr>
              <a:t>http</a:t>
            </a:r>
            <a:r>
              <a:rPr lang="en-US" sz="2800" dirty="0">
                <a:solidFill>
                  <a:srgbClr val="333333"/>
                </a:solidFill>
                <a:latin typeface="Verdana" panose="020B0604030504040204" pitchFamily="34" charset="0"/>
                <a:hlinkClick r:id="rId4"/>
              </a:rPr>
              <a:t>://</a:t>
            </a:r>
            <a:r>
              <a:rPr lang="en-US" sz="2800" dirty="0" smtClean="0">
                <a:solidFill>
                  <a:srgbClr val="333333"/>
                </a:solidFill>
                <a:latin typeface="Verdana" panose="020B0604030504040204" pitchFamily="34" charset="0"/>
                <a:hlinkClick r:id="rId4"/>
              </a:rPr>
              <a:t>tve-4u.org/</a:t>
            </a:r>
            <a:endParaRPr lang="en-US" sz="2800" dirty="0"/>
          </a:p>
          <a:p>
            <a:pPr marL="514350" indent="-514350">
              <a:buFont typeface="+mj-lt"/>
              <a:buAutoNum type="arabicPeriod"/>
            </a:pPr>
            <a:r>
              <a:rPr lang="en-US" sz="2800" dirty="0" smtClean="0">
                <a:solidFill>
                  <a:srgbClr val="333333"/>
                </a:solidFill>
                <a:latin typeface="Verdana" panose="020B0604030504040204" pitchFamily="34" charset="0"/>
              </a:rPr>
              <a:t>https</a:t>
            </a:r>
            <a:r>
              <a:rPr lang="en-US" sz="2800" dirty="0">
                <a:solidFill>
                  <a:srgbClr val="333333"/>
                </a:solidFill>
                <a:latin typeface="Verdana" panose="020B0604030504040204" pitchFamily="34" charset="0"/>
              </a:rPr>
              <a:t>://</a:t>
            </a:r>
            <a:r>
              <a:rPr lang="en-US" sz="2800" dirty="0" smtClean="0">
                <a:solidFill>
                  <a:srgbClr val="333333"/>
                </a:solidFill>
                <a:latin typeface="Verdana" panose="020B0604030504040204" pitchFamily="34" charset="0"/>
              </a:rPr>
              <a:t>www.ybook.vn</a:t>
            </a:r>
          </a:p>
          <a:p>
            <a:pPr marL="514350" indent="-514350">
              <a:buFont typeface="+mj-lt"/>
              <a:buAutoNum type="arabicPeriod"/>
            </a:pPr>
            <a:r>
              <a:rPr lang="en-US" sz="2800" dirty="0" smtClean="0">
                <a:solidFill>
                  <a:srgbClr val="333333"/>
                </a:solidFill>
                <a:latin typeface="Verdana" panose="020B0604030504040204" pitchFamily="34" charset="0"/>
              </a:rPr>
              <a:t>https</a:t>
            </a:r>
            <a:r>
              <a:rPr lang="en-US" sz="2800" dirty="0">
                <a:solidFill>
                  <a:srgbClr val="333333"/>
                </a:solidFill>
                <a:latin typeface="Verdana" panose="020B0604030504040204" pitchFamily="34" charset="0"/>
              </a:rPr>
              <a:t>://reader.vinabook.com</a:t>
            </a:r>
            <a:r>
              <a:rPr lang="en-US" sz="2800" dirty="0" smtClean="0">
                <a:solidFill>
                  <a:srgbClr val="333333"/>
                </a:solidFill>
                <a:latin typeface="Verdana" panose="020B0604030504040204" pitchFamily="34" charset="0"/>
              </a:rPr>
              <a:t>/</a:t>
            </a:r>
          </a:p>
          <a:p>
            <a:pPr marL="514350" indent="-514350">
              <a:buFont typeface="+mj-lt"/>
              <a:buAutoNum type="arabicPeriod"/>
            </a:pPr>
            <a:r>
              <a:rPr lang="en-US" sz="2800" dirty="0" smtClean="0">
                <a:solidFill>
                  <a:srgbClr val="333333"/>
                </a:solidFill>
                <a:latin typeface="Verdana" panose="020B0604030504040204" pitchFamily="34" charset="0"/>
              </a:rPr>
              <a:t>https</a:t>
            </a:r>
            <a:r>
              <a:rPr lang="en-US" sz="2800" dirty="0">
                <a:solidFill>
                  <a:srgbClr val="333333"/>
                </a:solidFill>
                <a:latin typeface="Verdana" panose="020B0604030504040204" pitchFamily="34" charset="0"/>
              </a:rPr>
              <a:t>://komo.vn</a:t>
            </a:r>
            <a:r>
              <a:rPr lang="en-US" sz="2800" dirty="0" smtClean="0">
                <a:solidFill>
                  <a:srgbClr val="333333"/>
                </a:solidFill>
                <a:latin typeface="Verdana" panose="020B0604030504040204" pitchFamily="34" charset="0"/>
              </a:rPr>
              <a:t>/</a:t>
            </a:r>
          </a:p>
          <a:p>
            <a:pPr marL="514350" indent="-514350">
              <a:buFont typeface="+mj-lt"/>
              <a:buAutoNum type="arabicPeriod"/>
            </a:pPr>
            <a:r>
              <a:rPr lang="en-US" sz="2800" dirty="0" smtClean="0">
                <a:solidFill>
                  <a:srgbClr val="333333"/>
                </a:solidFill>
                <a:latin typeface="Verdana" panose="020B0604030504040204" pitchFamily="34" charset="0"/>
              </a:rPr>
              <a:t>http</a:t>
            </a:r>
            <a:r>
              <a:rPr lang="en-US" sz="2800" dirty="0">
                <a:solidFill>
                  <a:srgbClr val="333333"/>
                </a:solidFill>
                <a:latin typeface="Verdana" panose="020B0604030504040204" pitchFamily="34" charset="0"/>
              </a:rPr>
              <a:t>://</a:t>
            </a:r>
            <a:r>
              <a:rPr lang="en-US" sz="2800" dirty="0" smtClean="0">
                <a:solidFill>
                  <a:srgbClr val="333333"/>
                </a:solidFill>
                <a:latin typeface="Verdana" panose="020B0604030504040204" pitchFamily="34" charset="0"/>
              </a:rPr>
              <a:t>docsachonline.vn</a:t>
            </a:r>
          </a:p>
          <a:p>
            <a:pPr marL="514350" indent="-514350">
              <a:buFont typeface="+mj-lt"/>
              <a:buAutoNum type="arabicPeriod"/>
            </a:pPr>
            <a:r>
              <a:rPr lang="en-US" sz="2800" dirty="0" smtClean="0">
                <a:solidFill>
                  <a:srgbClr val="333333"/>
                </a:solidFill>
                <a:latin typeface="Verdana" panose="020B0604030504040204" pitchFamily="34" charset="0"/>
              </a:rPr>
              <a:t>https</a:t>
            </a:r>
            <a:r>
              <a:rPr lang="en-US" sz="2800" dirty="0">
                <a:solidFill>
                  <a:srgbClr val="333333"/>
                </a:solidFill>
                <a:latin typeface="Verdana" panose="020B0604030504040204" pitchFamily="34" charset="0"/>
              </a:rPr>
              <a:t>://waka.vn/</a:t>
            </a:r>
          </a:p>
          <a:p>
            <a:pPr marL="514350" indent="-514350">
              <a:buFont typeface="+mj-lt"/>
              <a:buAutoNum type="arabicPeriod"/>
            </a:pPr>
            <a:r>
              <a:rPr lang="en-US" sz="2800" dirty="0" smtClean="0">
                <a:solidFill>
                  <a:srgbClr val="333333"/>
                </a:solidFill>
                <a:latin typeface="Verdana" panose="020B0604030504040204" pitchFamily="34" charset="0"/>
              </a:rPr>
              <a:t>http</a:t>
            </a:r>
            <a:r>
              <a:rPr lang="en-US" sz="2800" dirty="0">
                <a:solidFill>
                  <a:srgbClr val="333333"/>
                </a:solidFill>
                <a:latin typeface="Verdana" panose="020B0604030504040204" pitchFamily="34" charset="0"/>
              </a:rPr>
              <a:t>://sstruyen.com/doc-truyen</a:t>
            </a:r>
            <a:r>
              <a:rPr lang="en-US" sz="2800" dirty="0" smtClean="0">
                <a:solidFill>
                  <a:srgbClr val="333333"/>
                </a:solidFill>
                <a:latin typeface="Verdana" panose="020B0604030504040204" pitchFamily="34" charset="0"/>
              </a:rPr>
              <a:t>/</a:t>
            </a:r>
            <a:endParaRPr lang="en-US" sz="2800" dirty="0">
              <a:solidFill>
                <a:srgbClr val="333333"/>
              </a:solidFill>
              <a:latin typeface="Verdana" panose="020B0604030504040204" pitchFamily="34" charset="0"/>
            </a:endParaRPr>
          </a:p>
          <a:p>
            <a:pPr marL="514350" indent="-514350">
              <a:buFont typeface="+mj-lt"/>
              <a:buAutoNum type="arabicPeriod"/>
            </a:pPr>
            <a:r>
              <a:rPr lang="en-US" sz="2800" dirty="0" smtClean="0">
                <a:solidFill>
                  <a:srgbClr val="333333"/>
                </a:solidFill>
                <a:latin typeface="Verdana" panose="020B0604030504040204" pitchFamily="34" charset="0"/>
              </a:rPr>
              <a:t>http</a:t>
            </a:r>
            <a:r>
              <a:rPr lang="en-US" sz="2800" dirty="0">
                <a:solidFill>
                  <a:srgbClr val="333333"/>
                </a:solidFill>
                <a:latin typeface="Verdana" panose="020B0604030504040204" pitchFamily="34" charset="0"/>
              </a:rPr>
              <a:t>://</a:t>
            </a:r>
            <a:r>
              <a:rPr lang="en-US" sz="2800" dirty="0" smtClean="0">
                <a:solidFill>
                  <a:srgbClr val="333333"/>
                </a:solidFill>
                <a:latin typeface="Verdana" panose="020B0604030504040204" pitchFamily="34" charset="0"/>
              </a:rPr>
              <a:t>vnthuquan.net/</a:t>
            </a:r>
          </a:p>
          <a:p>
            <a:pPr marL="514350" indent="-514350">
              <a:buFont typeface="+mj-lt"/>
              <a:buAutoNum type="arabicPeriod"/>
            </a:pPr>
            <a:r>
              <a:rPr lang="en-US" sz="2800" dirty="0" smtClean="0">
                <a:solidFill>
                  <a:srgbClr val="333333"/>
                </a:solidFill>
                <a:latin typeface="Verdana" panose="020B0604030504040204" pitchFamily="34" charset="0"/>
              </a:rPr>
              <a:t>https</a:t>
            </a:r>
            <a:r>
              <a:rPr lang="en-US" sz="2800" dirty="0">
                <a:solidFill>
                  <a:srgbClr val="333333"/>
                </a:solidFill>
                <a:latin typeface="Verdana" panose="020B0604030504040204" pitchFamily="34" charset="0"/>
              </a:rPr>
              <a:t>://gacsach.com</a:t>
            </a:r>
            <a:r>
              <a:rPr lang="en-US" sz="2800" dirty="0" smtClean="0">
                <a:solidFill>
                  <a:srgbClr val="333333"/>
                </a:solidFill>
                <a:latin typeface="Verdana" panose="020B0604030504040204" pitchFamily="34" charset="0"/>
              </a:rPr>
              <a:t>/</a:t>
            </a:r>
          </a:p>
          <a:p>
            <a:endParaRPr lang="en-US" sz="2800" dirty="0" smtClean="0">
              <a:solidFill>
                <a:srgbClr val="333333"/>
              </a:solidFill>
              <a:latin typeface="Verdana" panose="020B0604030504040204" pitchFamily="34" charset="0"/>
            </a:endParaRPr>
          </a:p>
        </p:txBody>
      </p:sp>
    </p:spTree>
    <p:custDataLst>
      <p:tags r:id="rId1"/>
    </p:custDataLst>
    <p:extLst>
      <p:ext uri="{BB962C8B-B14F-4D97-AF65-F5344CB8AC3E}">
        <p14:creationId xmlns:p14="http://schemas.microsoft.com/office/powerpoint/2010/main" val="3318190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16184642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0" y="-1433945"/>
            <a:ext cx="12466320" cy="8291945"/>
            <a:chOff x="0" y="-2256233"/>
            <a:chExt cx="12174912" cy="9114233"/>
          </a:xfrm>
        </p:grpSpPr>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250" t="71165"/>
            <a:stretch/>
          </p:blipFill>
          <p:spPr>
            <a:xfrm>
              <a:off x="0" y="3276600"/>
              <a:ext cx="12174912" cy="3581400"/>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b="26950"/>
            <a:stretch/>
          </p:blipFill>
          <p:spPr>
            <a:xfrm>
              <a:off x="0" y="-2256233"/>
              <a:ext cx="12174912" cy="5532833"/>
            </a:xfrm>
            <a:prstGeom prst="rect">
              <a:avLst/>
            </a:prstGeom>
          </p:spPr>
        </p:pic>
      </p:grpSp>
      <p:pic>
        <p:nvPicPr>
          <p:cNvPr id="4" name="Picture 3"/>
          <p:cNvPicPr>
            <a:picLocks noChangeAspect="1"/>
          </p:cNvPicPr>
          <p:nvPr/>
        </p:nvPicPr>
        <p:blipFill rotWithShape="1">
          <a:blip r:embed="rId5">
            <a:extLst>
              <a:ext uri="{BEBA8EAE-BF5A-486C-A8C5-ECC9F3942E4B}">
                <a14:imgProps xmlns:a14="http://schemas.microsoft.com/office/drawing/2010/main">
                  <a14:imgLayer r:embed="rId6">
                    <a14:imgEffect>
                      <a14:backgroundRemoval t="462" b="98769" l="22462" r="83538"/>
                    </a14:imgEffect>
                  </a14:imgLayer>
                </a14:imgProps>
              </a:ext>
              <a:ext uri="{28A0092B-C50C-407E-A947-70E740481C1C}">
                <a14:useLocalDpi xmlns:a14="http://schemas.microsoft.com/office/drawing/2010/main" val="0"/>
              </a:ext>
            </a:extLst>
          </a:blip>
          <a:srcRect l="24280" t="413" r="17885" b="1587"/>
          <a:stretch/>
        </p:blipFill>
        <p:spPr>
          <a:xfrm>
            <a:off x="7384537" y="4121780"/>
            <a:ext cx="1623917" cy="2751746"/>
          </a:xfrm>
          <a:prstGeom prst="rect">
            <a:avLst/>
          </a:prstGeom>
        </p:spPr>
      </p:pic>
      <p:pic>
        <p:nvPicPr>
          <p:cNvPr id="5" name="Picture 4"/>
          <p:cNvPicPr>
            <a:picLocks noChangeAspect="1"/>
          </p:cNvPicPr>
          <p:nvPr/>
        </p:nvPicPr>
        <p:blipFill rotWithShape="1">
          <a:blip r:embed="rId7">
            <a:extLst>
              <a:ext uri="{BEBA8EAE-BF5A-486C-A8C5-ECC9F3942E4B}">
                <a14:imgProps xmlns:a14="http://schemas.microsoft.com/office/drawing/2010/main">
                  <a14:imgLayer r:embed="rId8">
                    <a14:imgEffect>
                      <a14:backgroundRemoval t="6250" b="93750" l="20413" r="80046"/>
                    </a14:imgEffect>
                  </a14:imgLayer>
                </a14:imgProps>
              </a:ext>
              <a:ext uri="{28A0092B-C50C-407E-A947-70E740481C1C}">
                <a14:useLocalDpi xmlns:a14="http://schemas.microsoft.com/office/drawing/2010/main" val="0"/>
              </a:ext>
            </a:extLst>
          </a:blip>
          <a:srcRect l="21147" t="6319" r="20329" b="5949"/>
          <a:stretch/>
        </p:blipFill>
        <p:spPr>
          <a:xfrm>
            <a:off x="4943654" y="3444526"/>
            <a:ext cx="2077742" cy="3429000"/>
          </a:xfrm>
          <a:prstGeom prst="rect">
            <a:avLst/>
          </a:prstGeom>
        </p:spPr>
      </p:pic>
      <p:pic>
        <p:nvPicPr>
          <p:cNvPr id="8" name="Picture 7"/>
          <p:cNvPicPr>
            <a:picLocks noChangeAspect="1"/>
          </p:cNvPicPr>
          <p:nvPr/>
        </p:nvPicPr>
        <p:blipFill>
          <a:blip r:embed="rId9">
            <a:extLst>
              <a:ext uri="{BEBA8EAE-BF5A-486C-A8C5-ECC9F3942E4B}">
                <a14:imgProps xmlns:a14="http://schemas.microsoft.com/office/drawing/2010/main">
                  <a14:imgLayer r:embed="rId10">
                    <a14:imgEffect>
                      <a14:backgroundRemoval t="182" b="99636" l="14182" r="86182"/>
                    </a14:imgEffect>
                  </a14:imgLayer>
                </a14:imgProps>
              </a:ext>
              <a:ext uri="{28A0092B-C50C-407E-A947-70E740481C1C}">
                <a14:useLocalDpi xmlns:a14="http://schemas.microsoft.com/office/drawing/2010/main" val="0"/>
              </a:ext>
            </a:extLst>
          </a:blip>
          <a:stretch>
            <a:fillRect/>
          </a:stretch>
        </p:blipFill>
        <p:spPr>
          <a:xfrm>
            <a:off x="2377440" y="4183245"/>
            <a:ext cx="2671145" cy="263237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ustDataLst>
      <p:tags r:id="rId1"/>
    </p:custDataLst>
    <p:extLst>
      <p:ext uri="{BB962C8B-B14F-4D97-AF65-F5344CB8AC3E}">
        <p14:creationId xmlns:p14="http://schemas.microsoft.com/office/powerpoint/2010/main" val="3595577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9664" y="0"/>
            <a:ext cx="9095848" cy="7294305"/>
          </a:xfrm>
          <a:prstGeom prst="rect">
            <a:avLst/>
          </a:prstGeom>
          <a:noFill/>
        </p:spPr>
        <p:txBody>
          <a:bodyPr wrap="square" rtlCol="0">
            <a:spAutoFit/>
          </a:bodyPr>
          <a:lstStyle/>
          <a:p>
            <a:pPr algn="just">
              <a:lnSpc>
                <a:spcPct val="130000"/>
              </a:lnSpc>
            </a:pPr>
            <a:r>
              <a:rPr lang="en-US" sz="2000" dirty="0" smtClean="0"/>
              <a:t>	</a:t>
            </a:r>
            <a:r>
              <a:rPr lang="vi-VN" sz="2000" dirty="0" smtClean="0"/>
              <a:t>Cuốn </a:t>
            </a:r>
            <a:r>
              <a:rPr lang="vi-VN" sz="2000" dirty="0"/>
              <a:t>sách </a:t>
            </a:r>
            <a:r>
              <a:rPr lang="vi-VN" sz="2000" b="1" i="1" dirty="0"/>
              <a:t>“Tuổi thơ dữ dội” </a:t>
            </a:r>
            <a:r>
              <a:rPr lang="vi-VN" sz="2000" dirty="0"/>
              <a:t>là một câu chuyện hay, cảm động viết về tuổi thơ. Đọc cuốn sách người đọc không bao giờ muốn ngừng lại, vì bị lôi cuốn bởi những nhân vật ngây thơ, anh hùng, vì những sự việc ly kỳ, hài hước, gây xúc động đến ứa nước mắt. </a:t>
            </a:r>
            <a:r>
              <a:rPr lang="vi-VN" sz="2000" b="1" i="1" dirty="0"/>
              <a:t>"Tuổi thơ dữ dội”</a:t>
            </a:r>
            <a:r>
              <a:rPr lang="vi-VN" sz="2000" dirty="0"/>
              <a:t> không phải chỉ là một câu chuyện cổ tích, mà là một câu chuyện có thật ở trần gian. Ở đó, những con người tuổi còn rất nhỏ đã tham gia vào cuộc kháng chiến chống xâm lược bảo vệ Tổ quốc với một chuỗi những chiến công đầy ắp li kì và hấp dẫn. Khi ta đọc </a:t>
            </a:r>
            <a:r>
              <a:rPr lang="vi-VN" sz="2000" b="1" i="1" dirty="0"/>
              <a:t>“Tuổi thơ dữ dội”</a:t>
            </a:r>
            <a:r>
              <a:rPr lang="vi-VN" sz="2000" dirty="0"/>
              <a:t> chính là đọc lại một phần lịch sử tuổi thơ Việt, thấm đẫm xúc động, cảm phục và tự hào..."</a:t>
            </a:r>
          </a:p>
          <a:p>
            <a:pPr algn="just">
              <a:lnSpc>
                <a:spcPct val="130000"/>
              </a:lnSpc>
            </a:pPr>
            <a:r>
              <a:rPr lang="vi-VN" sz="2000" dirty="0"/>
              <a:t>       Với 783 trang sách, </a:t>
            </a:r>
            <a:r>
              <a:rPr lang="vi-VN" sz="2000" b="1" i="1" dirty="0"/>
              <a:t>“Tuổi thơ dữ dội”</a:t>
            </a:r>
            <a:r>
              <a:rPr lang="vi-VN" sz="2000" dirty="0"/>
              <a:t> kể về cuộc đời chiến đấu hoàn toàn của những chiến sĩ thuộc tổ trinh sát Trung Đoàn Trần Cao Vân, những chú bé chỉ mới trạc 13, 14 tuổi đời. Cuốn sách được chia làm 8 phần, mỗi phần lại là một câu chuyện về những người người lính nhỏ tuổi khác nhau. </a:t>
            </a:r>
            <a:r>
              <a:rPr lang="vi-VN" sz="2000" b="1" i="1" dirty="0"/>
              <a:t>“Tuổi thơ dữ dội”</a:t>
            </a:r>
            <a:r>
              <a:rPr lang="vi-VN" sz="2000" dirty="0"/>
              <a:t> là ước mơ, là bản thiên hùng ca và là khúc bi tráng của lớp trẻ Việt Nam trong công cuộc đấu tranh giành độc lập. Những cái tên như Lượm, Mừng, Quỳnh sơn ca… Những nhân vật thật đó đã đi vào lịch sử và trở nên quen thuộc, gần gũi với chúng ta hơn bao giờ hết.</a:t>
            </a:r>
          </a:p>
          <a:p>
            <a:pPr algn="just">
              <a:lnSpc>
                <a:spcPct val="130000"/>
              </a:lnSpc>
            </a:pPr>
            <a:r>
              <a:rPr lang="vi-VN" sz="2000" dirty="0"/>
              <a:t>        </a:t>
            </a:r>
            <a:endParaRPr lang="en-US" sz="2000" dirty="0"/>
          </a:p>
        </p:txBody>
      </p:sp>
      <p:pic>
        <p:nvPicPr>
          <p:cNvPr id="8" name="Picture Placeholder 7"/>
          <p:cNvPicPr>
            <a:picLocks noGrp="1" noChangeAspect="1"/>
          </p:cNvPicPr>
          <p:nvPr>
            <p:ph type="pic" sz="quarter" idx="13"/>
          </p:nvPr>
        </p:nvPicPr>
        <p:blipFill rotWithShape="1">
          <a:blip r:embed="rId6">
            <a:extLst>
              <a:ext uri="{28A0092B-C50C-407E-A947-70E740481C1C}">
                <a14:useLocalDpi xmlns:a14="http://schemas.microsoft.com/office/drawing/2010/main" val="0"/>
              </a:ext>
            </a:extLst>
          </a:blip>
          <a:srcRect l="27700" t="9613" r="19657" b="9613"/>
          <a:stretch/>
        </p:blipFill>
        <p:spPr>
          <a:xfrm>
            <a:off x="9448800" y="568712"/>
            <a:ext cx="2743200" cy="5720576"/>
          </a:xfrm>
        </p:spPr>
      </p:pic>
      <p:pic>
        <p:nvPicPr>
          <p:cNvPr id="11" name="Prelude-Nhac-Khong-Loi">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0010930" y="6370637"/>
            <a:ext cx="487363" cy="487363"/>
          </a:xfrm>
          <a:prstGeom prst="rect">
            <a:avLst/>
          </a:prstGeom>
        </p:spPr>
      </p:pic>
    </p:spTree>
    <p:custDataLst>
      <p:tags r:id="rId1"/>
    </p:custDataLst>
    <p:extLst>
      <p:ext uri="{BB962C8B-B14F-4D97-AF65-F5344CB8AC3E}">
        <p14:creationId xmlns:p14="http://schemas.microsoft.com/office/powerpoint/2010/main" val="1652133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500"/>
                                  </p:stCondLst>
                                  <p:childTnLst>
                                    <p:cmd type="call" cmd="play">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15">
                <p:cTn id="7" fill="hold" display="0">
                  <p:stCondLst>
                    <p:cond delay="indefinite"/>
                  </p:stCondLst>
                  <p:endCondLst>
                    <p:cond evt="onStopAudio" delay="0">
                      <p:tgtEl>
                        <p:sldTgt/>
                      </p:tgtEl>
                    </p:cond>
                  </p:endCondLst>
                </p:cTn>
                <p:tgtEl>
                  <p:spTgt spid="1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845" y="359764"/>
            <a:ext cx="3298617" cy="3491460"/>
          </a:xfrm>
          <a:prstGeom prst="rect">
            <a:avLst/>
          </a:prstGeom>
        </p:spPr>
      </p:pic>
      <p:sp>
        <p:nvSpPr>
          <p:cNvPr id="10" name="TextBox 9"/>
          <p:cNvSpPr txBox="1"/>
          <p:nvPr/>
        </p:nvSpPr>
        <p:spPr>
          <a:xfrm>
            <a:off x="4235453" y="429596"/>
            <a:ext cx="7420131" cy="3539430"/>
          </a:xfrm>
          <a:prstGeom prst="rect">
            <a:avLst/>
          </a:prstGeom>
          <a:noFill/>
        </p:spPr>
        <p:txBody>
          <a:bodyPr wrap="square" rtlCol="0">
            <a:spAutoFit/>
          </a:bodyPr>
          <a:lstStyle/>
          <a:p>
            <a:pPr fontAlgn="base">
              <a:lnSpc>
                <a:spcPct val="150000"/>
              </a:lnSpc>
            </a:pPr>
            <a:r>
              <a:rPr lang="vi-VN" sz="3200" dirty="0"/>
              <a:t>Tác giả: </a:t>
            </a:r>
            <a:r>
              <a:rPr lang="en-US" sz="3200" dirty="0" smtClean="0"/>
              <a:t>                    </a:t>
            </a:r>
            <a:r>
              <a:rPr lang="vi-VN" sz="3200" dirty="0" smtClean="0">
                <a:hlinkClick r:id="rId5"/>
              </a:rPr>
              <a:t>Ernest </a:t>
            </a:r>
            <a:r>
              <a:rPr lang="vi-VN" sz="3200" dirty="0">
                <a:hlinkClick r:id="rId5"/>
              </a:rPr>
              <a:t>Hemingway</a:t>
            </a:r>
            <a:endParaRPr lang="vi-VN" sz="3200" dirty="0"/>
          </a:p>
          <a:p>
            <a:pPr fontAlgn="base">
              <a:lnSpc>
                <a:spcPct val="150000"/>
              </a:lnSpc>
            </a:pPr>
            <a:r>
              <a:rPr lang="vi-VN" sz="3200" dirty="0"/>
              <a:t>NXB: </a:t>
            </a:r>
            <a:r>
              <a:rPr lang="en-US" sz="3200" dirty="0" smtClean="0"/>
              <a:t>                         </a:t>
            </a:r>
            <a:r>
              <a:rPr lang="vi-VN" sz="3200" dirty="0" smtClean="0">
                <a:hlinkClick r:id="rId6"/>
              </a:rPr>
              <a:t>NXB </a:t>
            </a:r>
            <a:r>
              <a:rPr lang="vi-VN" sz="3200" dirty="0">
                <a:hlinkClick r:id="rId6"/>
              </a:rPr>
              <a:t>Văn Học</a:t>
            </a:r>
            <a:endParaRPr lang="vi-VN" sz="3200" dirty="0"/>
          </a:p>
          <a:p>
            <a:pPr fontAlgn="base">
              <a:lnSpc>
                <a:spcPct val="150000"/>
              </a:lnSpc>
            </a:pPr>
            <a:r>
              <a:rPr lang="vi-VN" sz="3200" dirty="0"/>
              <a:t>Danh mục sách: </a:t>
            </a:r>
            <a:r>
              <a:rPr lang="vi-VN" sz="3200" dirty="0" smtClean="0">
                <a:hlinkClick r:id="rId7"/>
              </a:rPr>
              <a:t>Văn </a:t>
            </a:r>
            <a:r>
              <a:rPr lang="vi-VN" sz="3200" dirty="0">
                <a:hlinkClick r:id="rId7"/>
              </a:rPr>
              <a:t>học nước ngoài</a:t>
            </a:r>
            <a:endParaRPr lang="vi-VN" sz="3200" dirty="0"/>
          </a:p>
          <a:p>
            <a:pPr fontAlgn="base">
              <a:lnSpc>
                <a:spcPct val="150000"/>
              </a:lnSpc>
            </a:pPr>
            <a:r>
              <a:rPr lang="vi-VN" sz="3200" b="1" dirty="0"/>
              <a:t>Đọc trực tuyến: </a:t>
            </a:r>
            <a:r>
              <a:rPr lang="en-US" sz="3200" b="1" dirty="0" smtClean="0"/>
              <a:t> </a:t>
            </a:r>
            <a:r>
              <a:rPr lang="vi-VN" sz="3200" dirty="0" smtClean="0">
                <a:hlinkClick r:id="rId8"/>
              </a:rPr>
              <a:t>Ông </a:t>
            </a:r>
            <a:r>
              <a:rPr lang="vi-VN" sz="3200" dirty="0">
                <a:hlinkClick r:id="rId8"/>
              </a:rPr>
              <a:t>Già Và Biển Cả</a:t>
            </a:r>
            <a:endParaRPr lang="vi-VN" sz="3200" dirty="0"/>
          </a:p>
          <a:p>
            <a:endParaRPr lang="en-US" sz="3200" dirty="0"/>
          </a:p>
        </p:txBody>
      </p:sp>
      <p:sp>
        <p:nvSpPr>
          <p:cNvPr id="11" name="TextBox 10"/>
          <p:cNvSpPr txBox="1"/>
          <p:nvPr/>
        </p:nvSpPr>
        <p:spPr>
          <a:xfrm>
            <a:off x="299804" y="3972394"/>
            <a:ext cx="11847226" cy="2554545"/>
          </a:xfrm>
          <a:prstGeom prst="rect">
            <a:avLst/>
          </a:prstGeom>
          <a:noFill/>
        </p:spPr>
        <p:txBody>
          <a:bodyPr wrap="square" rtlCol="0">
            <a:spAutoFit/>
          </a:bodyPr>
          <a:lstStyle/>
          <a:p>
            <a:pPr algn="just"/>
            <a:r>
              <a:rPr lang="vi-VN" sz="3200" b="1" dirty="0"/>
              <a:t>Ông Già Và Biển Cả</a:t>
            </a:r>
            <a:r>
              <a:rPr lang="vi-VN" sz="3200" dirty="0"/>
              <a:t> (tên tiếng Anh: The Old Man and the Sea) là một tiểu thuyết ngắn được Ernest Hemingway viết ở Cuba năm 1951 và xuất bản năm 1952. Tác phẩm là truyện ngắn dạng viễn tưởng và là một trong những đỉnh cao trong sự nghiệp sáng tác của nhà văn, đoạt giải Pulitzer năm 1953.</a:t>
            </a:r>
            <a:endParaRPr lang="en-US" sz="3200" dirty="0"/>
          </a:p>
        </p:txBody>
      </p:sp>
    </p:spTree>
    <p:custDataLst>
      <p:tags r:id="rId1"/>
    </p:custDataLst>
    <p:extLst>
      <p:ext uri="{BB962C8B-B14F-4D97-AF65-F5344CB8AC3E}">
        <p14:creationId xmlns:p14="http://schemas.microsoft.com/office/powerpoint/2010/main" val="1629222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ông già và biển cả"/>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3326" y="224854"/>
            <a:ext cx="5088673" cy="632475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 y="224854"/>
            <a:ext cx="6958361" cy="6093976"/>
          </a:xfrm>
          <a:prstGeom prst="rect">
            <a:avLst/>
          </a:prstGeom>
          <a:noFill/>
        </p:spPr>
        <p:txBody>
          <a:bodyPr wrap="square" rtlCol="0">
            <a:spAutoFit/>
          </a:bodyPr>
          <a:lstStyle/>
          <a:p>
            <a:pPr algn="just"/>
            <a:r>
              <a:rPr lang="en-US" sz="2600" dirty="0" smtClean="0"/>
              <a:t>	</a:t>
            </a:r>
            <a:r>
              <a:rPr lang="vi-VN" sz="2600" dirty="0" smtClean="0"/>
              <a:t>Câu </a:t>
            </a:r>
            <a:r>
              <a:rPr lang="vi-VN" sz="2600" dirty="0"/>
              <a:t>chuyện bắt đầu như thế này: “Lão đã già, một mình một thuyền câu cá trên dòng nhiệt lưu, đã tám mươi tư ngày qua lão không bắt được lấy một mống cá nào”. Không những vậy, người bạn đồng hành của ông phải rời xa trước khi bắt đầu chuyến đi. </a:t>
            </a:r>
            <a:endParaRPr lang="en-US" sz="2600" dirty="0" smtClean="0"/>
          </a:p>
          <a:p>
            <a:pPr algn="just"/>
            <a:endParaRPr lang="en-US" sz="2600" dirty="0" smtClean="0"/>
          </a:p>
          <a:p>
            <a:pPr algn="just"/>
            <a:r>
              <a:rPr lang="en-US" sz="2600" dirty="0"/>
              <a:t>	</a:t>
            </a:r>
            <a:r>
              <a:rPr lang="vi-VN" sz="2600" dirty="0" smtClean="0"/>
              <a:t>Mở </a:t>
            </a:r>
            <a:r>
              <a:rPr lang="vi-VN" sz="2600" dirty="0"/>
              <a:t>đầu khiến chúng ta ít nhiều cảm thấy bi quan, chán nản. Tuy vậy, Satiago không như thế, lão mạnh mẽ đến lạ thường, đôi mắt lão cho biết điều đó: “Mọi thứ trên người lão đều toát lên vẻ già nua, trừ đôi mắt”. Vâng, lão mạnh mẽ, sự lao động không ngừng mệt mỏi, bất chấp thời gian và tuổi tác để được chạm tay tới thành </a:t>
            </a:r>
            <a:r>
              <a:rPr lang="vi-VN" sz="2600" dirty="0" smtClean="0"/>
              <a:t>công</a:t>
            </a:r>
            <a:r>
              <a:rPr lang="en-US" sz="2600" dirty="0"/>
              <a:t>.</a:t>
            </a:r>
            <a:endParaRPr lang="en-US" sz="2600" dirty="0" smtClean="0"/>
          </a:p>
        </p:txBody>
      </p:sp>
    </p:spTree>
    <p:custDataLst>
      <p:tags r:id="rId1"/>
    </p:custDataLst>
    <p:extLst>
      <p:ext uri="{BB962C8B-B14F-4D97-AF65-F5344CB8AC3E}">
        <p14:creationId xmlns:p14="http://schemas.microsoft.com/office/powerpoint/2010/main" val="462224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308485" y="7749915"/>
            <a:ext cx="45719" cy="369332"/>
          </a:xfrm>
          <a:prstGeom prst="rect">
            <a:avLst/>
          </a:prstGeom>
          <a:noFill/>
        </p:spPr>
        <p:txBody>
          <a:bodyPr wrap="square" rtlCol="0">
            <a:spAutoFit/>
          </a:bodyPr>
          <a:lstStyle/>
          <a:p>
            <a:endParaRPr lang="en-US"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6" y="0"/>
            <a:ext cx="12197836" cy="6858000"/>
          </a:xfrm>
          <a:prstGeom prst="rect">
            <a:avLst/>
          </a:prstGeom>
        </p:spPr>
      </p:pic>
    </p:spTree>
    <p:custDataLst>
      <p:tags r:id="rId1"/>
    </p:custDataLst>
    <p:extLst>
      <p:ext uri="{BB962C8B-B14F-4D97-AF65-F5344CB8AC3E}">
        <p14:creationId xmlns:p14="http://schemas.microsoft.com/office/powerpoint/2010/main" val="7357239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pic>
        <p:nvPicPr>
          <p:cNvPr id="2050" name="Picture 2" descr="Cuốn truyện do Nhà xuất bản Trẻ phát hà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8129" y="509666"/>
            <a:ext cx="3639071" cy="593610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44773" y="509666"/>
            <a:ext cx="7644983" cy="5806013"/>
          </a:xfrm>
          <a:prstGeom prst="rect">
            <a:avLst/>
          </a:prstGeom>
          <a:noFill/>
        </p:spPr>
        <p:txBody>
          <a:bodyPr wrap="square" rtlCol="0">
            <a:spAutoFit/>
          </a:bodyPr>
          <a:lstStyle/>
          <a:p>
            <a:pPr algn="just">
              <a:lnSpc>
                <a:spcPct val="130000"/>
              </a:lnSpc>
            </a:pPr>
            <a:r>
              <a:rPr lang="en-US" sz="2400" b="1" dirty="0" smtClean="0"/>
              <a:t>	</a:t>
            </a:r>
            <a:r>
              <a:rPr lang="en-US" sz="2400" b="1" dirty="0" err="1" smtClean="0">
                <a:solidFill>
                  <a:schemeClr val="bg1"/>
                </a:solidFill>
                <a:latin typeface="Times New Roman" panose="02020603050405020304" pitchFamily="18" charset="0"/>
                <a:cs typeface="Times New Roman" panose="02020603050405020304" pitchFamily="18" charset="0"/>
              </a:rPr>
              <a:t>Truyện</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về</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loài</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vật</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của</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Nguyễn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Nhật</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Ánh</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ra</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đời</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năm</a:t>
            </a:r>
            <a:r>
              <a:rPr lang="en-US" sz="2400" b="1" dirty="0">
                <a:solidFill>
                  <a:schemeClr val="bg1"/>
                </a:solidFill>
                <a:latin typeface="Times New Roman" panose="02020603050405020304" pitchFamily="18" charset="0"/>
                <a:cs typeface="Times New Roman" panose="02020603050405020304" pitchFamily="18" charset="0"/>
              </a:rPr>
              <a:t> 2011. </a:t>
            </a:r>
            <a:r>
              <a:rPr lang="en-US" sz="2400" b="1" dirty="0" err="1">
                <a:solidFill>
                  <a:schemeClr val="bg1"/>
                </a:solidFill>
                <a:latin typeface="Times New Roman" panose="02020603050405020304" pitchFamily="18" charset="0"/>
                <a:cs typeface="Times New Roman" panose="02020603050405020304" pitchFamily="18" charset="0"/>
              </a:rPr>
              <a:t>Tác</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phẩm</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xoay</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quanh</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tình</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bạn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giữa</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Bêtô</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với</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Laica</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cún</a:t>
            </a:r>
            <a:r>
              <a:rPr lang="en-US" sz="2400" b="1" dirty="0">
                <a:solidFill>
                  <a:schemeClr val="bg1"/>
                </a:solidFill>
                <a:latin typeface="Times New Roman" panose="02020603050405020304" pitchFamily="18" charset="0"/>
                <a:cs typeface="Times New Roman" panose="02020603050405020304" pitchFamily="18" charset="0"/>
              </a:rPr>
              <a:t> con), </a:t>
            </a:r>
            <a:r>
              <a:rPr lang="en-US" sz="2400" b="1" dirty="0" err="1">
                <a:solidFill>
                  <a:schemeClr val="bg1"/>
                </a:solidFill>
                <a:latin typeface="Times New Roman" panose="02020603050405020304" pitchFamily="18" charset="0"/>
                <a:cs typeface="Times New Roman" panose="02020603050405020304" pitchFamily="18" charset="0"/>
              </a:rPr>
              <a:t>Binô</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sống</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trong</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gia</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đình</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cô</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chủ</a:t>
            </a:r>
            <a:r>
              <a:rPr lang="en-US" sz="2400" b="1" dirty="0">
                <a:solidFill>
                  <a:schemeClr val="bg1"/>
                </a:solidFill>
                <a:latin typeface="Times New Roman" panose="02020603050405020304" pitchFamily="18" charset="0"/>
                <a:cs typeface="Times New Roman" panose="02020603050405020304" pitchFamily="18" charset="0"/>
              </a:rPr>
              <a:t> Ni</a:t>
            </a:r>
            <a:r>
              <a:rPr lang="en-US" sz="2400" b="1" dirty="0" smtClean="0">
                <a:solidFill>
                  <a:schemeClr val="bg1"/>
                </a:solidFill>
                <a:latin typeface="Times New Roman" panose="02020603050405020304" pitchFamily="18" charset="0"/>
                <a:cs typeface="Times New Roman" panose="02020603050405020304" pitchFamily="18" charset="0"/>
              </a:rPr>
              <a:t>.</a:t>
            </a:r>
          </a:p>
          <a:p>
            <a:pPr algn="just">
              <a:lnSpc>
                <a:spcPct val="130000"/>
              </a:lnSpc>
            </a:pPr>
            <a:r>
              <a:rPr lang="en-US" sz="2400" b="1" dirty="0" smtClean="0">
                <a:solidFill>
                  <a:schemeClr val="bg1"/>
                </a:solidFill>
                <a:latin typeface="Times New Roman" panose="02020603050405020304" pitchFamily="18" charset="0"/>
                <a:cs typeface="Times New Roman" panose="02020603050405020304" pitchFamily="18" charset="0"/>
              </a:rPr>
              <a:t>	</a:t>
            </a:r>
            <a:r>
              <a:rPr lang="vi-VN" sz="2400" b="1" dirty="0" smtClean="0">
                <a:solidFill>
                  <a:schemeClr val="bg1"/>
                </a:solidFill>
                <a:latin typeface="Times New Roman" panose="02020603050405020304" pitchFamily="18" charset="0"/>
                <a:cs typeface="Times New Roman" panose="02020603050405020304" pitchFamily="18" charset="0"/>
              </a:rPr>
              <a:t>Trong </a:t>
            </a:r>
            <a:r>
              <a:rPr lang="vi-VN" sz="2400" b="1" dirty="0">
                <a:solidFill>
                  <a:schemeClr val="bg1"/>
                </a:solidFill>
                <a:latin typeface="Times New Roman" panose="02020603050405020304" pitchFamily="18" charset="0"/>
                <a:cs typeface="Times New Roman" panose="02020603050405020304" pitchFamily="18" charset="0"/>
              </a:rPr>
              <a:t>tác phẩm, nhà văn Nguyễn Nhật Ánh xây dựng nhân vật Bêtô có ngôn ngữ và tính cách riêng. Chú chó trải qua hơn 100 cuộc phiêu lưu ly kỳ với nhiều cung bậc cảm xúc: từ niềm vui, dũng cảm đến nỗi buồn, giận dữ và sợ hãi. Thông qua thủ pháp nhân hóa, tác giả muốn gửi thông điệp về tình yêu, sự gắn kết giữa con người với loài vật, đặc biệt là ở lứa tuổi trẻ thơ. Năm 2008, </a:t>
            </a:r>
            <a:r>
              <a:rPr lang="vi-VN" sz="2400" b="1" i="1" dirty="0">
                <a:solidFill>
                  <a:srgbClr val="FFFF00"/>
                </a:solidFill>
                <a:latin typeface="Times New Roman" panose="02020603050405020304" pitchFamily="18" charset="0"/>
                <a:cs typeface="Times New Roman" panose="02020603050405020304" pitchFamily="18" charset="0"/>
                <a:hlinkClick r:id="rId5"/>
              </a:rPr>
              <a:t>Tôi là Bêtô</a:t>
            </a:r>
            <a:r>
              <a:rPr lang="vi-VN" sz="2400" b="1" dirty="0">
                <a:solidFill>
                  <a:srgbClr val="FFFF00"/>
                </a:solidFill>
                <a:latin typeface="Times New Roman" panose="02020603050405020304" pitchFamily="18" charset="0"/>
                <a:cs typeface="Times New Roman" panose="02020603050405020304" pitchFamily="18" charset="0"/>
              </a:rPr>
              <a:t> </a:t>
            </a:r>
            <a:r>
              <a:rPr lang="vi-VN" sz="2400" b="1" dirty="0">
                <a:solidFill>
                  <a:schemeClr val="bg1"/>
                </a:solidFill>
                <a:latin typeface="Times New Roman" panose="02020603050405020304" pitchFamily="18" charset="0"/>
                <a:cs typeface="Times New Roman" panose="02020603050405020304" pitchFamily="18" charset="0"/>
              </a:rPr>
              <a:t>giành giải "Tác phẩm văn học hay nhất" do Hội nhà văn TP.HCM trao tặng.</a:t>
            </a:r>
            <a:endParaRPr lang="en-US" sz="2400" b="1" dirty="0">
              <a:solidFill>
                <a:schemeClr val="bg1"/>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239348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1873" y="350087"/>
            <a:ext cx="8151541" cy="6463308"/>
          </a:xfrm>
          <a:prstGeom prst="rect">
            <a:avLst/>
          </a:prstGeom>
          <a:noFill/>
        </p:spPr>
        <p:txBody>
          <a:bodyPr wrap="square" rtlCol="0">
            <a:spAutoFit/>
          </a:bodyPr>
          <a:lstStyle/>
          <a:p>
            <a:pPr algn="just"/>
            <a:r>
              <a:rPr lang="vi-VN" dirty="0"/>
              <a:t>Trong độ tuổi 13 - 19 (còn gọi là tuổi Teen), các em học sinh có những chuyển biến tâm sinh lý rất phức tạp, bao gồm cả những biến động tích cực lần tiêu cực. Các em đang trong giai đoạn phát triển những giá trị bản thân, mong muốn khám phá, khao khát thức hiện ước mơ nhưng đồng thời các em cũng vẫn còn thiếu nhiều những kinh nghiệm sống cho nên rất dễ bị lôi kéo, kích động hoặc dễ học theo, bắt chước một số thói hư tật xấu.</a:t>
            </a:r>
          </a:p>
          <a:p>
            <a:pPr algn="just"/>
            <a:r>
              <a:rPr lang="en-US" dirty="0" smtClean="0"/>
              <a:t>H</a:t>
            </a:r>
            <a:r>
              <a:rPr lang="vi-VN" dirty="0" smtClean="0"/>
              <a:t>ình </a:t>
            </a:r>
            <a:r>
              <a:rPr lang="vi-VN" dirty="0"/>
              <a:t>thành kỹ năng sống cho các em học sinh tuổi teen đang là vấn đề được các bậc cha mẹ, thầy cô và cả xã hội quan tâm. Giáo dục kỹ năng sống cho học sinh tuổi teen nhằm trang bị cho các em những:</a:t>
            </a:r>
          </a:p>
          <a:p>
            <a:pPr algn="just"/>
            <a:r>
              <a:rPr lang="vi-VN" dirty="0"/>
              <a:t>- Kỹ năng học tập</a:t>
            </a:r>
          </a:p>
          <a:p>
            <a:pPr algn="just"/>
            <a:r>
              <a:rPr lang="vi-VN" dirty="0"/>
              <a:t>- Kỹ năng làm chỉ bản thân</a:t>
            </a:r>
          </a:p>
          <a:p>
            <a:pPr algn="just"/>
            <a:r>
              <a:rPr lang="vi-VN" dirty="0"/>
              <a:t>- Kỹ năng thích ứng và hòa nhập cuộc sống</a:t>
            </a:r>
          </a:p>
          <a:p>
            <a:pPr algn="just"/>
            <a:r>
              <a:rPr lang="vi-VN" dirty="0"/>
              <a:t>- Kỹ năng làm việc, giúp các em tạo dụng khả năng làm chủ bản thân, khả năng ứng xử phù hợp với những người khác, với xã hội và khả năng ứng phó tích cực trước các tình huống trong cuộc sống. Đó là nhịp cầu giúp con người biến kiến thức thành thái độ, hành vi và thói quen tích cực, lành mạnh.</a:t>
            </a:r>
          </a:p>
          <a:p>
            <a:pPr algn="just"/>
            <a:r>
              <a:rPr lang="vi-VN" dirty="0"/>
              <a:t>Cuốn Những kỹ năng sống dành cho học tinh tuổi teen với những kỹ năng sống bổ ích, thiết thực như kỹ năng làm chủ bản thân, kỹ năng quản lý cảm xúc, kỹ năng làm việc nhóm, kỹ năng giao tiếp, kỹ săng sống về tình yêu học đường... hy vọng sẽ là người bạn thân thiết giúp các em học sinh hoàn thiện nhân cách, bồi dưỡng sự tự tin, chủ động và góp phần làm nên thành công trương tương lai sau này.</a:t>
            </a:r>
          </a:p>
          <a:p>
            <a:pPr algn="just"/>
            <a:endParaRPr lang="vi-VN"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2985" y="528084"/>
            <a:ext cx="3639014" cy="5538180"/>
          </a:xfrm>
          <a:prstGeom prst="rect">
            <a:avLst/>
          </a:prstGeom>
        </p:spPr>
      </p:pic>
    </p:spTree>
    <p:custDataLst>
      <p:tags r:id="rId1"/>
    </p:custDataLst>
    <p:extLst>
      <p:ext uri="{BB962C8B-B14F-4D97-AF65-F5344CB8AC3E}">
        <p14:creationId xmlns:p14="http://schemas.microsoft.com/office/powerpoint/2010/main" val="19617954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43790" y="974361"/>
            <a:ext cx="45719" cy="369332"/>
          </a:xfrm>
          <a:prstGeom prst="rect">
            <a:avLst/>
          </a:prstGeom>
          <a:noFill/>
        </p:spPr>
        <p:txBody>
          <a:bodyPr wrap="square" rtlCol="0">
            <a:spAutoFit/>
          </a:bodyPr>
          <a:lstStyle/>
          <a:p>
            <a:endParaRPr lang="en-US" dirty="0"/>
          </a:p>
        </p:txBody>
      </p:sp>
      <p:sp>
        <p:nvSpPr>
          <p:cNvPr id="6" name="TextBox 5"/>
          <p:cNvSpPr txBox="1"/>
          <p:nvPr/>
        </p:nvSpPr>
        <p:spPr>
          <a:xfrm>
            <a:off x="4" y="284814"/>
            <a:ext cx="8049715" cy="6740307"/>
          </a:xfrm>
          <a:prstGeom prst="rect">
            <a:avLst/>
          </a:prstGeom>
          <a:noFill/>
        </p:spPr>
        <p:txBody>
          <a:bodyPr wrap="square" rtlCol="0">
            <a:spAutoFit/>
          </a:bodyPr>
          <a:lstStyle/>
          <a:p>
            <a:pPr algn="just"/>
            <a:r>
              <a:rPr lang="en-US" sz="2400" b="1" i="1" dirty="0" smtClean="0"/>
              <a:t>	</a:t>
            </a:r>
            <a:r>
              <a:rPr lang="vi-VN" sz="2400" b="1" i="1" dirty="0" smtClean="0"/>
              <a:t>Tôi </a:t>
            </a:r>
            <a:r>
              <a:rPr lang="vi-VN" sz="2400" b="1" i="1" dirty="0"/>
              <a:t>tài giỏi, bạn cũng thế!</a:t>
            </a:r>
            <a:r>
              <a:rPr lang="vi-VN" sz="2400" dirty="0"/>
              <a:t> (nhan đề gốc </a:t>
            </a:r>
            <a:r>
              <a:rPr lang="vi-VN" sz="2400" dirty="0">
                <a:hlinkClick r:id="rId4" tooltip="Tiếng Anh"/>
              </a:rPr>
              <a:t>tiếng Anh</a:t>
            </a:r>
            <a:r>
              <a:rPr lang="vi-VN" sz="2400" dirty="0"/>
              <a:t>: </a:t>
            </a:r>
            <a:r>
              <a:rPr lang="vi-VN" sz="2400" b="1" i="1" dirty="0"/>
              <a:t>I Am Gifted, So Are You!</a:t>
            </a:r>
            <a:r>
              <a:rPr lang="vi-VN" sz="2400" dirty="0"/>
              <a:t>) là quyển </a:t>
            </a:r>
            <a:r>
              <a:rPr lang="vi-VN" sz="2400" dirty="0">
                <a:hlinkClick r:id="rId5" tooltip="Sách"/>
              </a:rPr>
              <a:t>sách</a:t>
            </a:r>
            <a:r>
              <a:rPr lang="vi-VN" sz="2400" dirty="0"/>
              <a:t> bán chạy nhất của doanh nhân người </a:t>
            </a:r>
            <a:r>
              <a:rPr lang="vi-VN" sz="2400" dirty="0">
                <a:hlinkClick r:id="rId6" tooltip="Singapore"/>
              </a:rPr>
              <a:t>Singapore</a:t>
            </a:r>
            <a:r>
              <a:rPr lang="vi-VN" sz="2400" dirty="0"/>
              <a:t> </a:t>
            </a:r>
            <a:r>
              <a:rPr lang="vi-VN" sz="2400" dirty="0">
                <a:hlinkClick r:id="rId7" tooltip="Adam Khoo"/>
              </a:rPr>
              <a:t>Adam Khoo</a:t>
            </a:r>
            <a:r>
              <a:rPr lang="vi-VN" sz="2400" dirty="0"/>
              <a:t>, viết về những </a:t>
            </a:r>
            <a:r>
              <a:rPr lang="vi-VN" sz="2400" dirty="0">
                <a:hlinkClick r:id="rId8" tooltip="Phương pháp học tập (trang chưa được viết)"/>
              </a:rPr>
              <a:t>phương pháp học tập</a:t>
            </a:r>
            <a:r>
              <a:rPr lang="vi-VN" sz="2400" dirty="0"/>
              <a:t> tiên tiến. Quyển sách đã được dịch ra hàng chục thứ tiếng, trong đó </a:t>
            </a:r>
            <a:r>
              <a:rPr lang="vi-VN" sz="2400" b="1" dirty="0"/>
              <a:t>Tôi tài giỏi, bạn cũng thế!</a:t>
            </a:r>
            <a:r>
              <a:rPr lang="vi-VN" sz="2400" dirty="0"/>
              <a:t> là phiên bản </a:t>
            </a:r>
            <a:r>
              <a:rPr lang="vi-VN" sz="2400" dirty="0">
                <a:hlinkClick r:id="rId9" tooltip="Tiếng Việt"/>
              </a:rPr>
              <a:t>tiếng Việt</a:t>
            </a:r>
            <a:r>
              <a:rPr lang="vi-VN" sz="2400" dirty="0"/>
              <a:t> được dịch bởi hai dịch giả nổi tiếng Trần Đăng Khoa và Uông Xuân Vy của TGM Books. </a:t>
            </a:r>
            <a:endParaRPr lang="en-US" sz="2400" dirty="0" smtClean="0"/>
          </a:p>
          <a:p>
            <a:pPr algn="just"/>
            <a:r>
              <a:rPr lang="en-US" sz="2400" dirty="0" smtClean="0"/>
              <a:t>	</a:t>
            </a:r>
            <a:r>
              <a:rPr lang="vi-VN" sz="2400" dirty="0" smtClean="0"/>
              <a:t>Đến </a:t>
            </a:r>
            <a:r>
              <a:rPr lang="vi-VN" sz="2400" dirty="0"/>
              <a:t>với cuốn sách “Tôi tài giỏi, bạn cũng thế” sẽ giúp bạn tìm ra giải pháp tốt nhất cho mọi vấn đề, giúp bạn nhận ra cách thức để thành công. Tác giả sẽ giúp bạn đọc khám phá ra những tiềm năng của bản thân và phát huy nó. Điều đặc biệt từ cuốn sách là sẽ cung cấp những phương pháp học thông minh như: Sơ đồ tư duy - để phát huy cả não trái và não  phải, phát triển trí nhớ siêu việt - để ghi nhớ sự kiện, con số một cách dễ dàng,  thành thạo việc quản lý thời gian và xác định mục tiêu.</a:t>
            </a:r>
            <a:endParaRPr lang="en-US" sz="2400" dirty="0"/>
          </a:p>
        </p:txBody>
      </p:sp>
      <p:pic>
        <p:nvPicPr>
          <p:cNvPr id="7" name="Picture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251901" y="359764"/>
            <a:ext cx="3940099" cy="6041035"/>
          </a:xfrm>
          <a:prstGeom prst="rect">
            <a:avLst/>
          </a:prstGeom>
        </p:spPr>
      </p:pic>
    </p:spTree>
    <p:custDataLst>
      <p:tags r:id="rId1"/>
    </p:custDataLst>
    <p:extLst>
      <p:ext uri="{BB962C8B-B14F-4D97-AF65-F5344CB8AC3E}">
        <p14:creationId xmlns:p14="http://schemas.microsoft.com/office/powerpoint/2010/main" val="39399622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250" advClick="0" advTm="25000">
        <p15:prstTrans prst="fallOver"/>
      </p:transition>
    </mc:Choice>
    <mc:Fallback xmlns="">
      <p:transition advClick="0" advTm="25000">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CE_TITLE" val="ĐIỂM SÁCH THÁNG 4.2024"/>
  <p:tag name="ISPRING_ULTRA_SCORM_COURSE_ID" val="B1086B8B-167D-4791-B3D0-ED53ED6DA2B1"/>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_f&gt;8{F15CDFEA-B411-4C26-B74E-C33F6D8D1061}&quot;,&quot;C:\\Users\\Administrator\\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
  <p:tag name="ISPRING_SCORM_RATE_QUIZZES" val="0"/>
  <p:tag name="ISPRING_SCORM_PASSING_SCORE" val="100.000000"/>
  <p:tag name="ISPRING_PRESENTATION_TITLE" val="ĐIỂM SÁCH THÁNG 4.2024"/>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2B9B238F-15B3-49D5-89FF-84710C7C93E7}:276"/>
</p:tagLst>
</file>

<file path=ppt/tags/tag11.xml><?xml version="1.0" encoding="utf-8"?>
<p:tagLst xmlns:a="http://schemas.openxmlformats.org/drawingml/2006/main" xmlns:r="http://schemas.openxmlformats.org/officeDocument/2006/relationships" xmlns:p="http://schemas.openxmlformats.org/presentationml/2006/main">
  <p:tag name="GENSWF_SLIDE_UID" val="{E35C3896-C256-4DEE-915C-A0ACE9C4F92D}:277"/>
</p:tagLst>
</file>

<file path=ppt/tags/tag12.xml><?xml version="1.0" encoding="utf-8"?>
<p:tagLst xmlns:a="http://schemas.openxmlformats.org/drawingml/2006/main" xmlns:r="http://schemas.openxmlformats.org/officeDocument/2006/relationships" xmlns:p="http://schemas.openxmlformats.org/presentationml/2006/main">
  <p:tag name="GENSWF_SLIDE_UID" val="{56551805-3B03-48A4-863B-42FA6AB5F3B7}:278"/>
</p:tagLst>
</file>

<file path=ppt/tags/tag13.xml><?xml version="1.0" encoding="utf-8"?>
<p:tagLst xmlns:a="http://schemas.openxmlformats.org/drawingml/2006/main" xmlns:r="http://schemas.openxmlformats.org/officeDocument/2006/relationships" xmlns:p="http://schemas.openxmlformats.org/presentationml/2006/main">
  <p:tag name="GENSWF_SLIDE_UID" val="{3BE3EC2F-99E7-4072-93B9-299F1227CFB1}:279"/>
</p:tagLst>
</file>

<file path=ppt/tags/tag14.xml><?xml version="1.0" encoding="utf-8"?>
<p:tagLst xmlns:a="http://schemas.openxmlformats.org/drawingml/2006/main" xmlns:r="http://schemas.openxmlformats.org/officeDocument/2006/relationships" xmlns:p="http://schemas.openxmlformats.org/presentationml/2006/main">
  <p:tag name="GENSWF_SLIDE_UID" val="{223BAE04-9B20-4906-8488-78BFBA4AF542}:280"/>
</p:tagLst>
</file>

<file path=ppt/tags/tag15.xml><?xml version="1.0" encoding="utf-8"?>
<p:tagLst xmlns:a="http://schemas.openxmlformats.org/drawingml/2006/main" xmlns:r="http://schemas.openxmlformats.org/officeDocument/2006/relationships" xmlns:p="http://schemas.openxmlformats.org/presentationml/2006/main">
  <p:tag name="GENSWF_SLIDE_UID" val="{D1B6C0AA-2854-4AD3-8791-1650116CAACA}:283"/>
</p:tagLst>
</file>

<file path=ppt/tags/tag16.xml><?xml version="1.0" encoding="utf-8"?>
<p:tagLst xmlns:a="http://schemas.openxmlformats.org/drawingml/2006/main" xmlns:r="http://schemas.openxmlformats.org/officeDocument/2006/relationships" xmlns:p="http://schemas.openxmlformats.org/presentationml/2006/main">
  <p:tag name="GENSWF_SLIDE_UID" val="{557F0882-3074-444F-AE13-BEA04113D578}:284"/>
</p:tagLst>
</file>

<file path=ppt/tags/tag17.xml><?xml version="1.0" encoding="utf-8"?>
<p:tagLst xmlns:a="http://schemas.openxmlformats.org/drawingml/2006/main" xmlns:r="http://schemas.openxmlformats.org/officeDocument/2006/relationships" xmlns:p="http://schemas.openxmlformats.org/presentationml/2006/main">
  <p:tag name="GENSWF_SLIDE_UID" val="{803EB74C-4E12-4AE4-8C13-8A420292F434}:285"/>
</p:tagLst>
</file>

<file path=ppt/tags/tag2.xml><?xml version="1.0" encoding="utf-8"?>
<p:tagLst xmlns:a="http://schemas.openxmlformats.org/drawingml/2006/main" xmlns:r="http://schemas.openxmlformats.org/officeDocument/2006/relationships" xmlns:p="http://schemas.openxmlformats.org/presentationml/2006/main">
  <p:tag name="GENSWF_SLIDE_UID" val="{A7779896-C92A-4ABE-AF3F-147A9788D101}:272"/>
</p:tagLst>
</file>

<file path=ppt/tags/tag3.xml><?xml version="1.0" encoding="utf-8"?>
<p:tagLst xmlns:a="http://schemas.openxmlformats.org/drawingml/2006/main" xmlns:r="http://schemas.openxmlformats.org/officeDocument/2006/relationships" xmlns:p="http://schemas.openxmlformats.org/presentationml/2006/main">
  <p:tag name="GENSWF_SLIDE_UID" val="{86B0D8C9-48CF-4631-9AE2-DF389D7F670C}:270"/>
</p:tagLst>
</file>

<file path=ppt/tags/tag4.xml><?xml version="1.0" encoding="utf-8"?>
<p:tagLst xmlns:a="http://schemas.openxmlformats.org/drawingml/2006/main" xmlns:r="http://schemas.openxmlformats.org/officeDocument/2006/relationships" xmlns:p="http://schemas.openxmlformats.org/presentationml/2006/main">
  <p:tag name="GENSWF_SLIDE_UID" val="{84D101C1-A751-4336-8900-3A81AC4CFA69}:256"/>
</p:tagLst>
</file>

<file path=ppt/tags/tag5.xml><?xml version="1.0" encoding="utf-8"?>
<p:tagLst xmlns:a="http://schemas.openxmlformats.org/drawingml/2006/main" xmlns:r="http://schemas.openxmlformats.org/officeDocument/2006/relationships" xmlns:p="http://schemas.openxmlformats.org/presentationml/2006/main">
  <p:tag name="GENSWF_SLIDE_UID" val="{3C360FD8-1E28-4A57-AECD-B35F51F3D06D}:273"/>
</p:tagLst>
</file>

<file path=ppt/tags/tag6.xml><?xml version="1.0" encoding="utf-8"?>
<p:tagLst xmlns:a="http://schemas.openxmlformats.org/drawingml/2006/main" xmlns:r="http://schemas.openxmlformats.org/officeDocument/2006/relationships" xmlns:p="http://schemas.openxmlformats.org/presentationml/2006/main">
  <p:tag name="GENSWF_SLIDE_UID" val="{93EAE0A1-08EF-4B67-95A5-5E7C2403D6F0}:274"/>
</p:tagLst>
</file>

<file path=ppt/tags/tag7.xml><?xml version="1.0" encoding="utf-8"?>
<p:tagLst xmlns:a="http://schemas.openxmlformats.org/drawingml/2006/main" xmlns:r="http://schemas.openxmlformats.org/officeDocument/2006/relationships" xmlns:p="http://schemas.openxmlformats.org/presentationml/2006/main">
  <p:tag name="GENSWF_SLIDE_UID" val="{E82A772A-0848-4249-B1F0-D7A2F4E9D4C4}:275"/>
</p:tagLst>
</file>

<file path=ppt/tags/tag8.xml><?xml version="1.0" encoding="utf-8"?>
<p:tagLst xmlns:a="http://schemas.openxmlformats.org/drawingml/2006/main" xmlns:r="http://schemas.openxmlformats.org/officeDocument/2006/relationships" xmlns:p="http://schemas.openxmlformats.org/presentationml/2006/main">
  <p:tag name="GENSWF_SLIDE_UID" val="{CF48DFD3-1E6E-4F38-858F-AE5FA0AD7899}:281"/>
</p:tagLst>
</file>

<file path=ppt/tags/tag9.xml><?xml version="1.0" encoding="utf-8"?>
<p:tagLst xmlns:a="http://schemas.openxmlformats.org/drawingml/2006/main" xmlns:r="http://schemas.openxmlformats.org/officeDocument/2006/relationships" xmlns:p="http://schemas.openxmlformats.org/presentationml/2006/main">
  <p:tag name="GENSWF_SLIDE_UID" val="{ABA81F0C-E352-44C9-B2D2-224DDA6D8CDE}:28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8CDDBB83-77C1-4099-A0AA-289882E745E2}">
  <ds:schemaRefs>
    <ds:schemaRef ds:uri="http://purl.org/dc/elements/1.1/"/>
    <ds:schemaRef ds:uri="http://schemas.openxmlformats.org/package/2006/metadata/core-properties"/>
    <ds:schemaRef ds:uri="4873beb7-5857-4685-be1f-d57550cc96cc"/>
    <ds:schemaRef ds:uri="http://schemas.microsoft.com/office/2006/documentManagement/types"/>
    <ds:schemaRef ds:uri="http://purl.org/dc/terms/"/>
    <ds:schemaRef ds:uri="http://purl.org/dc/dcmitype/"/>
    <ds:schemaRef ds:uri="http://schemas.microsoft.com/office/infopath/2007/PartnerControl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TM03457496[[fn=Parallax]]</Template>
  <TotalTime>809</TotalTime>
  <Words>884</Words>
  <Application>Microsoft Office PowerPoint</Application>
  <PresentationFormat>Widescreen</PresentationFormat>
  <Paragraphs>86</Paragraphs>
  <Slides>16</Slides>
  <Notes>16</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Bahnschrift SemiBold SemiConden</vt:lpstr>
      <vt:lpstr>Corbel</vt:lpstr>
      <vt:lpstr>Euphemia</vt:lpstr>
      <vt:lpstr>Times New Roman</vt:lpstr>
      <vt:lpstr>Verdana</vt:lpstr>
      <vt:lpstr>Parallax</vt:lpstr>
      <vt:lpstr>UBND THỊ XÃ SƠN TÂY TRƯỜNG TH XUÂN KHANH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ĐIỂM SÁCH THÁNG 4.2024</dc:title>
  <dc:creator>ron</dc:creator>
  <cp:lastModifiedBy>Administrator</cp:lastModifiedBy>
  <cp:revision>45</cp:revision>
  <dcterms:created xsi:type="dcterms:W3CDTF">2019-08-29T14:13:22Z</dcterms:created>
  <dcterms:modified xsi:type="dcterms:W3CDTF">2024-04-04T01:50:17Z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