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7" r:id="rId2"/>
    <p:sldId id="275" r:id="rId3"/>
    <p:sldId id="256" r:id="rId4"/>
    <p:sldId id="258" r:id="rId5"/>
    <p:sldId id="268" r:id="rId6"/>
    <p:sldId id="269" r:id="rId7"/>
    <p:sldId id="265" r:id="rId8"/>
    <p:sldId id="270" r:id="rId9"/>
    <p:sldId id="272" r:id="rId10"/>
    <p:sldId id="271" r:id="rId11"/>
    <p:sldId id="273" r:id="rId12"/>
    <p:sldId id="274" r:id="rId13"/>
    <p:sldId id="266" r:id="rId14"/>
    <p:sldId id="267" r:id="rId1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3E6DC0"/>
    <a:srgbClr val="FDEFC2"/>
    <a:srgbClr val="FF5C57"/>
    <a:srgbClr val="FFFA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45786" y="613143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1329341" y="513078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846083" y="6159073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8680017" y="848207"/>
            <a:ext cx="42257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7200" b="1" i="0" u="none" strike="noStrike" kern="0" cap="none" spc="0" normalizeH="0" baseline="0" noProof="0" dirty="0">
                <a:ln w="1016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QUÊ HƯƠNG EM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32BE6A57-6C0B-4A18-A1E6-77ABFCD0913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0565" y="1478407"/>
            <a:ext cx="6096315" cy="5264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28;p3">
            <a:extLst>
              <a:ext uri="{FF2B5EF4-FFF2-40B4-BE49-F238E27FC236}">
                <a16:creationId xmlns:a16="http://schemas.microsoft.com/office/drawing/2014/main" id="{CE1FEF7C-A608-465F-872F-2E82D0183C7F}"/>
              </a:ext>
            </a:extLst>
          </p:cNvPr>
          <p:cNvSpPr/>
          <p:nvPr userDrawn="1"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31;p3">
            <a:extLst>
              <a:ext uri="{FF2B5EF4-FFF2-40B4-BE49-F238E27FC236}">
                <a16:creationId xmlns:a16="http://schemas.microsoft.com/office/drawing/2014/main" id="{8B9286E6-3564-422A-81A0-228AF960DCAF}"/>
              </a:ext>
            </a:extLst>
          </p:cNvPr>
          <p:cNvSpPr/>
          <p:nvPr userDrawn="1"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32;p3">
            <a:extLst>
              <a:ext uri="{FF2B5EF4-FFF2-40B4-BE49-F238E27FC236}">
                <a16:creationId xmlns:a16="http://schemas.microsoft.com/office/drawing/2014/main" id="{2E373646-138F-4174-B5DC-CB02BCF86D7C}"/>
              </a:ext>
            </a:extLst>
          </p:cNvPr>
          <p:cNvSpPr/>
          <p:nvPr userDrawn="1"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33;p3">
            <a:extLst>
              <a:ext uri="{FF2B5EF4-FFF2-40B4-BE49-F238E27FC236}">
                <a16:creationId xmlns:a16="http://schemas.microsoft.com/office/drawing/2014/main" id="{BAFBCB57-75BE-4E7E-AACA-A67F31E6AAAE}"/>
              </a:ext>
            </a:extLst>
          </p:cNvPr>
          <p:cNvSpPr/>
          <p:nvPr userDrawn="1"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36;p3">
            <a:extLst>
              <a:ext uri="{FF2B5EF4-FFF2-40B4-BE49-F238E27FC236}">
                <a16:creationId xmlns:a16="http://schemas.microsoft.com/office/drawing/2014/main" id="{2B950039-EE59-4687-A35C-612053A19A03}"/>
              </a:ext>
            </a:extLst>
          </p:cNvPr>
          <p:cNvSpPr/>
          <p:nvPr userDrawn="1"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9;p3">
            <a:extLst>
              <a:ext uri="{FF2B5EF4-FFF2-40B4-BE49-F238E27FC236}">
                <a16:creationId xmlns:a16="http://schemas.microsoft.com/office/drawing/2014/main" id="{679E8608-4B1D-4040-98D9-863C35FBD356}"/>
              </a:ext>
            </a:extLst>
          </p:cNvPr>
          <p:cNvSpPr/>
          <p:nvPr userDrawn="1"/>
        </p:nvSpPr>
        <p:spPr>
          <a:xfrm>
            <a:off x="1035449" y="602411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0A80D99-9069-4588-88B1-CEE0DE893D97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17603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Title slide">
    <p:bg>
      <p:bgPr>
        <a:solidFill>
          <a:schemeClr val="bg1">
            <a:lumMod val="60000"/>
            <a:lumOff val="40000"/>
          </a:schemeClr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452A164-8E52-4B2A-822E-00B7542127E8}"/>
              </a:ext>
            </a:extLst>
          </p:cNvPr>
          <p:cNvSpPr/>
          <p:nvPr userDrawn="1"/>
        </p:nvSpPr>
        <p:spPr>
          <a:xfrm>
            <a:off x="257578" y="211820"/>
            <a:ext cx="11690680" cy="6413884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  <a:effectLst>
            <a:glow rad="1270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89FEB59-9F1B-409C-837D-E20FF8DA4D5B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421037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5.wdp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8.wdp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7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6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microsoft.com/office/2007/relationships/hdphoto" Target="../media/hdphoto1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1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7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14.png"/><Relationship Id="rId4" Type="http://schemas.openxmlformats.org/officeDocument/2006/relationships/image" Target="../media/image15.tm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7528BB-C807-4990-B2CC-745F75C402D8}"/>
              </a:ext>
            </a:extLst>
          </p:cNvPr>
          <p:cNvSpPr txBox="1"/>
          <p:nvPr/>
        </p:nvSpPr>
        <p:spPr>
          <a:xfrm>
            <a:off x="217714" y="0"/>
            <a:ext cx="18341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5400" dirty="0">
                <a:solidFill>
                  <a:srgbClr val="002060"/>
                </a:solidFill>
                <a:latin typeface="+mj-lt"/>
              </a:rPr>
              <a:t>BÀI </a:t>
            </a:r>
            <a:r>
              <a:rPr lang="en-US" sz="5400" dirty="0">
                <a:solidFill>
                  <a:srgbClr val="002060"/>
                </a:solidFill>
                <a:latin typeface="+mj-lt"/>
              </a:rPr>
              <a:t>2</a:t>
            </a:r>
            <a:endParaRPr lang="vi-VN" sz="5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2CCE00-87BF-467B-8434-A2908FE0B412}"/>
              </a:ext>
            </a:extLst>
          </p:cNvPr>
          <p:cNvSpPr txBox="1"/>
          <p:nvPr/>
        </p:nvSpPr>
        <p:spPr>
          <a:xfrm>
            <a:off x="58057" y="2046515"/>
            <a:ext cx="47897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002060"/>
                </a:solidFill>
                <a:latin typeface="+mj-lt"/>
              </a:rPr>
              <a:t>EN YÊU QUÊ HƯƠNG</a:t>
            </a:r>
            <a:endParaRPr lang="vi-VN" sz="6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35112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713783" y="665069"/>
            <a:ext cx="7694095" cy="523220"/>
            <a:chOff x="569825" y="2199885"/>
            <a:chExt cx="7694095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1679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Em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sẽ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gì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trong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các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huống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sau</a:t>
              </a:r>
              <a:r>
                <a:rPr lang="en-US" sz="2800" b="1" dirty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12" y="2548519"/>
            <a:ext cx="8284215" cy="358955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341312" y="2834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893020" y="1357666"/>
            <a:ext cx="9070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4"/>
                </a:solidFill>
              </a:rPr>
              <a:t>1. </a:t>
            </a:r>
            <a:r>
              <a:rPr lang="en-US" sz="3200" dirty="0" err="1">
                <a:solidFill>
                  <a:schemeClr val="accent4"/>
                </a:solidFill>
              </a:rPr>
              <a:t>Quê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em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tổ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chức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quyên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góp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ủng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hộ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những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người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gặp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khó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khăn</a:t>
            </a:r>
            <a:r>
              <a:rPr lang="en-US" sz="3200" dirty="0">
                <a:solidFill>
                  <a:schemeClr val="accent4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77251" y="2773638"/>
            <a:ext cx="37147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Tham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gia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tích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cực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Tuyên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truyền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đến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mọi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người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60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713783" y="665069"/>
            <a:ext cx="7694095" cy="523220"/>
            <a:chOff x="569825" y="2199885"/>
            <a:chExt cx="7694095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1679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Em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sẽ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gì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trong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các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huống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sau</a:t>
              </a:r>
              <a:r>
                <a:rPr lang="en-US" sz="2800" b="1" dirty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341312" y="283462"/>
            <a:ext cx="2816950" cy="1288726"/>
            <a:chOff x="500062" y="2851475"/>
            <a:chExt cx="2816950" cy="128872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51" y="2434884"/>
            <a:ext cx="6203663" cy="395352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3020" y="1357666"/>
            <a:ext cx="9070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4"/>
                </a:solidFill>
              </a:rPr>
              <a:t>2. </a:t>
            </a:r>
            <a:r>
              <a:rPr lang="en-US" sz="3200" dirty="0" err="1">
                <a:solidFill>
                  <a:schemeClr val="accent4"/>
                </a:solidFill>
              </a:rPr>
              <a:t>Xóm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em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tổ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chức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trồng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hoa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hai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bên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đường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làng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đúng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ngày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các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bạn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đến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chơi</a:t>
            </a:r>
            <a:r>
              <a:rPr lang="en-US" sz="3200" dirty="0">
                <a:solidFill>
                  <a:schemeClr val="accent4"/>
                </a:solidFill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48914" y="2773638"/>
            <a:ext cx="5833586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Hẹn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các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bạn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hôm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khác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Rủ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các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bạn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cùng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tham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gia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3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713783" y="665069"/>
            <a:ext cx="7694095" cy="523220"/>
            <a:chOff x="569825" y="2199885"/>
            <a:chExt cx="7694095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1679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Em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sẽ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gì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trong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các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huống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sau</a:t>
              </a:r>
              <a:r>
                <a:rPr lang="en-US" sz="2800" b="1" dirty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341312" y="283462"/>
            <a:ext cx="2816950" cy="1288726"/>
            <a:chOff x="500062" y="2851475"/>
            <a:chExt cx="2816950" cy="128872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158262" y="1357666"/>
            <a:ext cx="8702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4"/>
                </a:solidFill>
              </a:rPr>
              <a:t>3. </a:t>
            </a:r>
            <a:r>
              <a:rPr lang="en-US" sz="3200" dirty="0" err="1">
                <a:solidFill>
                  <a:schemeClr val="accent4"/>
                </a:solidFill>
              </a:rPr>
              <a:t>Lớp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em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tổ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chức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tới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thăm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bà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mẹ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Việt</a:t>
            </a:r>
            <a:r>
              <a:rPr lang="en-US" sz="3200" dirty="0">
                <a:solidFill>
                  <a:schemeClr val="accent4"/>
                </a:solidFill>
              </a:rPr>
              <a:t> Nam </a:t>
            </a:r>
            <a:r>
              <a:rPr lang="en-US" sz="3200" dirty="0" err="1">
                <a:solidFill>
                  <a:schemeClr val="accent4"/>
                </a:solidFill>
              </a:rPr>
              <a:t>anh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hùng</a:t>
            </a:r>
            <a:r>
              <a:rPr lang="en-US" sz="3200" dirty="0">
                <a:solidFill>
                  <a:schemeClr val="accent4"/>
                </a:solidFill>
              </a:rPr>
              <a:t>.</a:t>
            </a: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99" y="2434884"/>
            <a:ext cx="5039428" cy="359142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358414" y="2926038"/>
            <a:ext cx="5833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Hăng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hái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đi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cùng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và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biếu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những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món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quà</a:t>
            </a:r>
            <a:r>
              <a:rPr lang="en-US" sz="32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tx1">
                    <a:lumMod val="75000"/>
                  </a:schemeClr>
                </a:solidFill>
              </a:rPr>
              <a:t>nhỏ</a:t>
            </a:r>
            <a:endParaRPr lang="en-US" sz="3200" dirty="0">
              <a:solidFill>
                <a:schemeClr val="tx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693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0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3850205" y="603171"/>
            <a:ext cx="7423041" cy="523220"/>
            <a:chOff x="569825" y="2199885"/>
            <a:chExt cx="7423041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3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8969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Em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sẽ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khuyên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bạn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điều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gì</a:t>
              </a:r>
              <a:r>
                <a:rPr lang="en-US" sz="2800" b="1" dirty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17991" y="1387708"/>
            <a:ext cx="11054229" cy="4608144"/>
            <a:chOff x="1234473" y="1802664"/>
            <a:chExt cx="10163384" cy="3986669"/>
          </a:xfrm>
        </p:grpSpPr>
        <p:pic>
          <p:nvPicPr>
            <p:cNvPr id="9" name="Picture 8" descr="Screen Clipping"/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5" b="1922"/>
            <a:stretch/>
          </p:blipFill>
          <p:spPr>
            <a:xfrm>
              <a:off x="1234473" y="1845260"/>
              <a:ext cx="10163384" cy="394407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1234473" y="1802664"/>
              <a:ext cx="4973638" cy="46614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487362" y="220418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979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/>
        </p:nvGrpSpPr>
        <p:grpSpPr>
          <a:xfrm>
            <a:off x="309388" y="254280"/>
            <a:ext cx="2677424" cy="1274454"/>
            <a:chOff x="479771" y="4186500"/>
            <a:chExt cx="2677424" cy="12744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  <p:pic>
        <p:nvPicPr>
          <p:cNvPr id="9" name="Picture 8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0" r="10366"/>
          <a:stretch/>
        </p:blipFill>
        <p:spPr>
          <a:xfrm>
            <a:off x="228599" y="2692400"/>
            <a:ext cx="11747377" cy="39658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38503" y="477953"/>
            <a:ext cx="9137473" cy="25288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38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Chia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sẻ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với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các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bạn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những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việc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em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đã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và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sẽ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làm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để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thể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hiện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tình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yêu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quê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hương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285750" indent="-285750">
              <a:lnSpc>
                <a:spcPts val="38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Em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cùng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các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bạn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thực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hiện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những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việc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làm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thể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hiện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tình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yêu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đối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với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quê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hương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(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dọn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vệ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sinh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chăm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sóc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cây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giúp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đỡ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gia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đình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người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có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công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ở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quê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1">
                    <a:lumMod val="50000"/>
                  </a:schemeClr>
                </a:solidFill>
              </a:rPr>
              <a:t>hương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718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8 - Màu Xanh Quê Hương - Âm Nhạc Lớp 5 -- Tập Hát Theo Lời - CD Bộ Giáo Dục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1803400"/>
            <a:ext cx="1574800" cy="1346200"/>
          </a:xfrm>
          <a:prstGeom prst="rect">
            <a:avLst/>
          </a:prstGeom>
          <a:solidFill>
            <a:srgbClr val="3E6DC0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38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79" r="17276"/>
          <a:stretch/>
        </p:blipFill>
        <p:spPr>
          <a:xfrm>
            <a:off x="8686537" y="751100"/>
            <a:ext cx="3128733" cy="2535718"/>
          </a:xfrm>
          <a:prstGeom prst="roundRect">
            <a:avLst>
              <a:gd name="adj" fmla="val 8712"/>
            </a:avLst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416650" y="450419"/>
            <a:ext cx="5547750" cy="3032291"/>
            <a:chOff x="1170419" y="1584960"/>
            <a:chExt cx="6575087" cy="3256288"/>
          </a:xfrm>
        </p:grpSpPr>
        <p:pic>
          <p:nvPicPr>
            <p:cNvPr id="14" name="Picture 13" descr="Screen Clipping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3" t="5630" r="-4143" b="-259"/>
            <a:stretch/>
          </p:blipFill>
          <p:spPr>
            <a:xfrm>
              <a:off x="1170419" y="1627156"/>
              <a:ext cx="6575087" cy="3214092"/>
            </a:xfrm>
            <a:prstGeom prst="roundRect">
              <a:avLst>
                <a:gd name="adj" fmla="val 18631"/>
              </a:avLst>
            </a:prstGeom>
          </p:spPr>
        </p:pic>
        <p:sp>
          <p:nvSpPr>
            <p:cNvPr id="17" name="Freeform 16"/>
            <p:cNvSpPr/>
            <p:nvPr/>
          </p:nvSpPr>
          <p:spPr>
            <a:xfrm>
              <a:off x="2796540" y="1584960"/>
              <a:ext cx="2735580" cy="685800"/>
            </a:xfrm>
            <a:custGeom>
              <a:avLst/>
              <a:gdLst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  <a:gd name="connsiteX0" fmla="*/ 0 w 2735580"/>
                <a:gd name="connsiteY0" fmla="*/ 38100 h 685800"/>
                <a:gd name="connsiteX1" fmla="*/ 0 w 2735580"/>
                <a:gd name="connsiteY1" fmla="*/ 144780 h 685800"/>
                <a:gd name="connsiteX2" fmla="*/ 586740 w 2735580"/>
                <a:gd name="connsiteY2" fmla="*/ 251460 h 685800"/>
                <a:gd name="connsiteX3" fmla="*/ 655320 w 2735580"/>
                <a:gd name="connsiteY3" fmla="*/ 464820 h 685800"/>
                <a:gd name="connsiteX4" fmla="*/ 541020 w 2735580"/>
                <a:gd name="connsiteY4" fmla="*/ 685800 h 685800"/>
                <a:gd name="connsiteX5" fmla="*/ 2735580 w 2735580"/>
                <a:gd name="connsiteY5" fmla="*/ 685800 h 685800"/>
                <a:gd name="connsiteX6" fmla="*/ 2735580 w 2735580"/>
                <a:gd name="connsiteY6" fmla="*/ 0 h 685800"/>
                <a:gd name="connsiteX7" fmla="*/ 0 w 2735580"/>
                <a:gd name="connsiteY7" fmla="*/ 381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35580" h="685800">
                  <a:moveTo>
                    <a:pt x="0" y="38100"/>
                  </a:moveTo>
                  <a:lnTo>
                    <a:pt x="0" y="144780"/>
                  </a:lnTo>
                  <a:cubicBezTo>
                    <a:pt x="230505" y="145415"/>
                    <a:pt x="467360" y="193675"/>
                    <a:pt x="586740" y="251460"/>
                  </a:cubicBezTo>
                  <a:cubicBezTo>
                    <a:pt x="644525" y="287655"/>
                    <a:pt x="667385" y="390525"/>
                    <a:pt x="655320" y="464820"/>
                  </a:cubicBezTo>
                  <a:cubicBezTo>
                    <a:pt x="642620" y="567055"/>
                    <a:pt x="594995" y="643890"/>
                    <a:pt x="541020" y="685800"/>
                  </a:cubicBezTo>
                  <a:lnTo>
                    <a:pt x="2735580" y="685800"/>
                  </a:lnTo>
                  <a:lnTo>
                    <a:pt x="2735580" y="0"/>
                  </a:lnTo>
                  <a:lnTo>
                    <a:pt x="0" y="38100"/>
                  </a:lnTo>
                  <a:close/>
                </a:path>
              </a:pathLst>
            </a:cu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1" name="Picture 20" descr="Screen Clipping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79" b="2843"/>
          <a:stretch/>
        </p:blipFill>
        <p:spPr>
          <a:xfrm>
            <a:off x="3896680" y="3968887"/>
            <a:ext cx="4168590" cy="2239121"/>
          </a:xfrm>
          <a:prstGeom prst="rect">
            <a:avLst/>
          </a:prstGeom>
        </p:spPr>
      </p:pic>
      <p:pic>
        <p:nvPicPr>
          <p:cNvPr id="22" name="Picture 21" descr="Screen Clipping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11"/>
          <a:stretch/>
        </p:blipFill>
        <p:spPr>
          <a:xfrm>
            <a:off x="7887123" y="3757969"/>
            <a:ext cx="3684677" cy="25995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9412941" y="3576918"/>
            <a:ext cx="2158859" cy="914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297151" y="299179"/>
            <a:ext cx="1919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  <a:latin typeface="+mj-lt"/>
              </a:rPr>
              <a:t>TÌNH QUÊ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43067" y="3286818"/>
            <a:ext cx="36901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4"/>
                </a:solidFill>
              </a:rPr>
              <a:t>Cả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nhà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lan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đi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thắp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hương</a:t>
            </a:r>
            <a:r>
              <a:rPr lang="en-US" sz="1600" dirty="0">
                <a:solidFill>
                  <a:schemeClr val="accent4"/>
                </a:solidFill>
              </a:rPr>
              <a:t> ở </a:t>
            </a:r>
            <a:r>
              <a:rPr lang="en-US" sz="1600" dirty="0" err="1">
                <a:solidFill>
                  <a:schemeClr val="accent4"/>
                </a:solidFill>
              </a:rPr>
              <a:t>nhà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thờ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tổ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92794" y="6214920"/>
            <a:ext cx="39724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Lan </a:t>
            </a:r>
            <a:r>
              <a:rPr lang="en-US" sz="1600" dirty="0" err="1">
                <a:solidFill>
                  <a:schemeClr val="accent4"/>
                </a:solidFill>
              </a:rPr>
              <a:t>tạm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biệt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ông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bà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trước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khi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xa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quê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691718" y="6272976"/>
            <a:ext cx="4201747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Lan </a:t>
            </a:r>
            <a:r>
              <a:rPr lang="en-US" sz="1600" dirty="0" err="1">
                <a:solidFill>
                  <a:schemeClr val="accent4"/>
                </a:solidFill>
              </a:rPr>
              <a:t>thường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xuyên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gọi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điện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hỏi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thăm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ông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bà</a:t>
            </a:r>
            <a:r>
              <a:rPr lang="en-US" sz="1600" dirty="0">
                <a:solidFill>
                  <a:schemeClr val="accent4"/>
                </a:solidFill>
              </a:rPr>
              <a:t>.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390150" y="1963022"/>
            <a:ext cx="3378336" cy="523220"/>
            <a:chOff x="569825" y="2199885"/>
            <a:chExt cx="3378336" cy="52322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accent2"/>
                  </a:solidFill>
                  <a:latin typeface="+mj-lt"/>
                </a:rPr>
                <a:t>1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2852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>
                  <a:solidFill>
                    <a:srgbClr val="00B050"/>
                  </a:solidFill>
                </a:rPr>
                <a:t>T</a:t>
              </a:r>
              <a:r>
                <a:rPr lang="vi-VN" sz="2800" b="1" dirty="0">
                  <a:solidFill>
                    <a:srgbClr val="00B050"/>
                  </a:solidFill>
                </a:rPr>
                <a:t>rả lời câu hỏi: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3526226" y="3407641"/>
            <a:ext cx="26554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accent4"/>
                </a:solidFill>
              </a:rPr>
              <a:t>Bố</a:t>
            </a:r>
            <a:r>
              <a:rPr lang="en-US" sz="1600" dirty="0">
                <a:solidFill>
                  <a:schemeClr val="accent4"/>
                </a:solidFill>
              </a:rPr>
              <a:t> Lan </a:t>
            </a:r>
            <a:r>
              <a:rPr lang="en-US" sz="1600" dirty="0" err="1">
                <a:solidFill>
                  <a:schemeClr val="accent4"/>
                </a:solidFill>
              </a:rPr>
              <a:t>chuyển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công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tác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xa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81726" y="3426533"/>
            <a:ext cx="23431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4"/>
                </a:solidFill>
              </a:rPr>
              <a:t>Lan </a:t>
            </a:r>
            <a:r>
              <a:rPr lang="en-US" sz="1600" dirty="0" err="1">
                <a:solidFill>
                  <a:schemeClr val="accent4"/>
                </a:solidFill>
              </a:rPr>
              <a:t>thu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dọn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sách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vở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và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đồ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dùng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cá</a:t>
            </a:r>
            <a:r>
              <a:rPr lang="en-US" sz="1600" dirty="0">
                <a:solidFill>
                  <a:schemeClr val="accent4"/>
                </a:solidFill>
              </a:rPr>
              <a:t> </a:t>
            </a:r>
            <a:r>
              <a:rPr lang="en-US" sz="1600" dirty="0" err="1">
                <a:solidFill>
                  <a:schemeClr val="accent4"/>
                </a:solidFill>
              </a:rPr>
              <a:t>nhân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6250" y="3493699"/>
            <a:ext cx="3228766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500"/>
              </a:lnSpc>
              <a:buFontTx/>
              <a:buChar char="-"/>
            </a:pPr>
            <a:r>
              <a:rPr lang="en-US" sz="2400" i="1" dirty="0">
                <a:solidFill>
                  <a:srgbClr val="000000"/>
                </a:solidFill>
              </a:rPr>
              <a:t>Lan </a:t>
            </a:r>
            <a:r>
              <a:rPr lang="en-US" sz="2400" i="1" dirty="0" err="1">
                <a:solidFill>
                  <a:srgbClr val="000000"/>
                </a:solidFill>
              </a:rPr>
              <a:t>đã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thể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hiện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tình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yêu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quê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hương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như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thế</a:t>
            </a:r>
            <a:r>
              <a:rPr lang="en-US" sz="2400" i="1" dirty="0">
                <a:solidFill>
                  <a:srgbClr val="000000"/>
                </a:solidFill>
              </a:rPr>
              <a:t> </a:t>
            </a:r>
            <a:r>
              <a:rPr lang="en-US" sz="2400" i="1" dirty="0" err="1">
                <a:solidFill>
                  <a:srgbClr val="000000"/>
                </a:solidFill>
              </a:rPr>
              <a:t>nào</a:t>
            </a:r>
            <a:r>
              <a:rPr lang="en-US" sz="2400" i="1" dirty="0">
                <a:solidFill>
                  <a:srgbClr val="000000"/>
                </a:solidFill>
              </a:rPr>
              <a:t>?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29513" y="2722461"/>
            <a:ext cx="925795" cy="760249"/>
            <a:chOff x="221968" y="3346978"/>
            <a:chExt cx="925795" cy="760249"/>
          </a:xfrm>
        </p:grpSpPr>
        <p:pic>
          <p:nvPicPr>
            <p:cNvPr id="31" name="Picture 2">
              <a:extLst>
                <a:ext uri="{FF2B5EF4-FFF2-40B4-BE49-F238E27FC236}">
                  <a16:creationId xmlns:a16="http://schemas.microsoft.com/office/drawing/2014/main" id="{FEFBB6F9-4F1A-43F6-A2EB-44E27BB586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8" t="9847" r="5150" b="16402"/>
            <a:stretch/>
          </p:blipFill>
          <p:spPr bwMode="auto">
            <a:xfrm flipH="1">
              <a:off x="221968" y="3346978"/>
              <a:ext cx="925795" cy="760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Oval 31"/>
            <p:cNvSpPr/>
            <p:nvPr/>
          </p:nvSpPr>
          <p:spPr>
            <a:xfrm>
              <a:off x="443533" y="3514725"/>
              <a:ext cx="451816" cy="354806"/>
            </a:xfrm>
            <a:prstGeom prst="ellipse">
              <a:avLst/>
            </a:prstGeom>
            <a:solidFill>
              <a:srgbClr val="FF5C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?</a:t>
              </a:r>
            </a:p>
          </p:txBody>
        </p:sp>
      </p:grpSp>
      <p:cxnSp>
        <p:nvCxnSpPr>
          <p:cNvPr id="33" name="Straight Connector 32"/>
          <p:cNvCxnSpPr/>
          <p:nvPr/>
        </p:nvCxnSpPr>
        <p:spPr>
          <a:xfrm>
            <a:off x="9813866" y="3583282"/>
            <a:ext cx="22126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4530666" y="6495418"/>
            <a:ext cx="143470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8247047" y="6553474"/>
            <a:ext cx="3568223" cy="1451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035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1" grpId="0"/>
      <p:bldP spid="16" grpId="0"/>
      <p:bldP spid="25" grpId="0"/>
      <p:bldP spid="26" grpId="0" animBg="1"/>
      <p:bldP spid="27" grpId="0"/>
      <p:bldP spid="28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Quan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sát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tranh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và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trả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lời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câu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hỏi</a:t>
              </a:r>
              <a:r>
                <a:rPr lang="en-US" sz="2800" b="1" dirty="0">
                  <a:solidFill>
                    <a:srgbClr val="00B050"/>
                  </a:solidFill>
                </a:rPr>
                <a:t>: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497833" y="5860155"/>
            <a:ext cx="4796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Hát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những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bài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hát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về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quê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hương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60032" y="1500674"/>
            <a:ext cx="10512434" cy="990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3500"/>
              </a:lnSpc>
              <a:buFontTx/>
              <a:buChar char="-"/>
            </a:pPr>
            <a:r>
              <a:rPr lang="en-US" sz="2600" i="1" dirty="0" err="1">
                <a:solidFill>
                  <a:srgbClr val="000000"/>
                </a:solidFill>
              </a:rPr>
              <a:t>Các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bạn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trong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tranh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đã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làm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gì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để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thể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hiện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tình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yêu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quê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hương</a:t>
            </a:r>
            <a:r>
              <a:rPr lang="en-US" sz="2600" i="1" dirty="0">
                <a:solidFill>
                  <a:srgbClr val="000000"/>
                </a:solidFill>
              </a:rPr>
              <a:t>?</a:t>
            </a:r>
          </a:p>
          <a:p>
            <a:pPr marL="342900" indent="-342900" algn="just">
              <a:lnSpc>
                <a:spcPts val="3500"/>
              </a:lnSpc>
              <a:buFontTx/>
              <a:buChar char="-"/>
            </a:pPr>
            <a:r>
              <a:rPr lang="en-US" sz="2600" i="1" dirty="0" err="1">
                <a:solidFill>
                  <a:srgbClr val="000000"/>
                </a:solidFill>
              </a:rPr>
              <a:t>Em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còn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biết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những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việc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làm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nào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để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thể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hiện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tình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yêu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quê</a:t>
            </a:r>
            <a:r>
              <a:rPr lang="en-US" sz="2600" i="1" dirty="0">
                <a:solidFill>
                  <a:srgbClr val="000000"/>
                </a:solidFill>
              </a:rPr>
              <a:t> </a:t>
            </a:r>
            <a:r>
              <a:rPr lang="en-US" sz="2600" i="1" dirty="0" err="1">
                <a:solidFill>
                  <a:srgbClr val="000000"/>
                </a:solidFill>
              </a:rPr>
              <a:t>hương</a:t>
            </a:r>
            <a:r>
              <a:rPr lang="en-US" sz="2600" i="1" dirty="0">
                <a:solidFill>
                  <a:srgbClr val="000000"/>
                </a:solidFill>
              </a:rPr>
              <a:t>?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65086" y="1449329"/>
            <a:ext cx="925795" cy="760249"/>
            <a:chOff x="221968" y="3346978"/>
            <a:chExt cx="925795" cy="760249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FEFBB6F9-4F1A-43F6-A2EB-44E27BB586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78" t="9847" r="5150" b="16402"/>
            <a:stretch/>
          </p:blipFill>
          <p:spPr bwMode="auto">
            <a:xfrm flipH="1">
              <a:off x="221968" y="3346978"/>
              <a:ext cx="925795" cy="7602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Oval 13"/>
            <p:cNvSpPr/>
            <p:nvPr/>
          </p:nvSpPr>
          <p:spPr>
            <a:xfrm>
              <a:off x="443533" y="3514725"/>
              <a:ext cx="451816" cy="354806"/>
            </a:xfrm>
            <a:prstGeom prst="ellipse">
              <a:avLst/>
            </a:prstGeom>
            <a:solidFill>
              <a:srgbClr val="FF5C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?</a:t>
              </a:r>
            </a:p>
          </p:txBody>
        </p:sp>
      </p:grp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72" y="2414309"/>
            <a:ext cx="8291748" cy="352859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6294206" y="5802993"/>
            <a:ext cx="4796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Thắp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hương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tưởng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nhớ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những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người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có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công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với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tổ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quốc</a:t>
            </a:r>
            <a:r>
              <a:rPr lang="en-US" sz="2400" dirty="0">
                <a:solidFill>
                  <a:schemeClr val="accent4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290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1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Quan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sát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tranh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và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trả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lời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câu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hỏi</a:t>
              </a:r>
              <a:r>
                <a:rPr lang="en-US" sz="2800" b="1" dirty="0">
                  <a:solidFill>
                    <a:srgbClr val="00B050"/>
                  </a:solidFill>
                </a:rPr>
                <a:t>: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385703" y="5697258"/>
            <a:ext cx="3145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Vẽ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tranh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quê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hương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02822" y="5768345"/>
            <a:ext cx="4796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Dọn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dẹp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đường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làng</a:t>
            </a:r>
            <a:r>
              <a:rPr lang="en-US" sz="2400" dirty="0">
                <a:solidFill>
                  <a:schemeClr val="accent4"/>
                </a:solidFill>
              </a:rPr>
              <a:t>, </a:t>
            </a:r>
            <a:r>
              <a:rPr lang="en-US" sz="2400" dirty="0" err="1">
                <a:solidFill>
                  <a:schemeClr val="accent4"/>
                </a:solidFill>
              </a:rPr>
              <a:t>ngõ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xóm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820" y="1484163"/>
            <a:ext cx="9696165" cy="4213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/>
        </p:nvGrpSpPr>
        <p:grpSpPr>
          <a:xfrm>
            <a:off x="390150" y="233929"/>
            <a:ext cx="2816950" cy="1489289"/>
            <a:chOff x="569798" y="1124402"/>
            <a:chExt cx="2816950" cy="148928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Quan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sát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tranh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và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trả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lời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câu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hỏi</a:t>
              </a:r>
              <a:r>
                <a:rPr lang="en-US" sz="2800" b="1" dirty="0">
                  <a:solidFill>
                    <a:srgbClr val="00B050"/>
                  </a:solidFill>
                </a:rPr>
                <a:t>: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791030" y="5746304"/>
            <a:ext cx="4436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Tìm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hiểu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về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lịch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sử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quê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hương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227041" y="5768345"/>
            <a:ext cx="5148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Viết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thư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hỏi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thăm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người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thân</a:t>
            </a:r>
            <a:r>
              <a:rPr lang="en-US" sz="2400" dirty="0">
                <a:solidFill>
                  <a:schemeClr val="accent4"/>
                </a:solidFill>
              </a:rPr>
              <a:t> ở </a:t>
            </a:r>
            <a:r>
              <a:rPr lang="en-US" sz="2400" dirty="0" err="1">
                <a:solidFill>
                  <a:schemeClr val="accent4"/>
                </a:solidFill>
              </a:rPr>
              <a:t>quê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820" y="1452301"/>
            <a:ext cx="9760594" cy="4316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8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850205" y="603171"/>
            <a:ext cx="7423041" cy="954107"/>
            <a:chOff x="569825" y="2199885"/>
            <a:chExt cx="7423041" cy="95410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accent2"/>
                  </a:solidFill>
                  <a:latin typeface="+mj-lt"/>
                </a:rPr>
                <a:t>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89690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Việc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nào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nên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, </a:t>
              </a:r>
              <a:r>
                <a:rPr lang="en-US" sz="2800" b="1" dirty="0" err="1">
                  <a:solidFill>
                    <a:srgbClr val="00B050"/>
                  </a:solidFill>
                </a:rPr>
                <a:t>không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nên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để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thể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hiện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yêu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quê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hương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14" name="Picture 13" descr="Screen Clippi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49" y="1845260"/>
            <a:ext cx="10432097" cy="3762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384211" y="5607474"/>
            <a:ext cx="2585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Vứt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rác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bừa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bãi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18953" y="5607474"/>
            <a:ext cx="1534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Hái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hoa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1026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781614" y="3983817"/>
            <a:ext cx="1719049" cy="174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6057197" y="3983817"/>
            <a:ext cx="1719049" cy="174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26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3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3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3850205" y="603171"/>
            <a:ext cx="7423041" cy="954107"/>
            <a:chOff x="569825" y="2199885"/>
            <a:chExt cx="7423041" cy="954107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accent2"/>
                  </a:solidFill>
                  <a:latin typeface="+mj-lt"/>
                </a:rPr>
                <a:t>1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89690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>
                  <a:solidFill>
                    <a:srgbClr val="00B050"/>
                  </a:solidFill>
                </a:rPr>
                <a:t>Việc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nào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nên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, </a:t>
              </a:r>
              <a:r>
                <a:rPr lang="en-US" sz="2800" b="1" dirty="0" err="1">
                  <a:solidFill>
                    <a:srgbClr val="00B050"/>
                  </a:solidFill>
                </a:rPr>
                <a:t>không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nên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làm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để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thể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hiện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tình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yêu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quê</a:t>
              </a:r>
              <a:r>
                <a:rPr lang="en-US" sz="2800" b="1" dirty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>
                  <a:solidFill>
                    <a:srgbClr val="00B050"/>
                  </a:solidFill>
                </a:rPr>
                <a:t>hương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8"/>
          <a:stretch/>
        </p:blipFill>
        <p:spPr>
          <a:xfrm>
            <a:off x="464098" y="1845260"/>
            <a:ext cx="11204760" cy="3695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00150" y="5607474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Vẽ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bậy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lên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các</a:t>
            </a:r>
            <a:r>
              <a:rPr lang="en-US" sz="2400" dirty="0">
                <a:solidFill>
                  <a:schemeClr val="accent4"/>
                </a:solidFill>
              </a:rPr>
              <a:t> di </a:t>
            </a:r>
            <a:r>
              <a:rPr lang="en-US" sz="2400" dirty="0" err="1">
                <a:solidFill>
                  <a:schemeClr val="accent4"/>
                </a:solidFill>
              </a:rPr>
              <a:t>tích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lịch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sử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969472" y="5607474"/>
            <a:ext cx="4982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4"/>
                </a:solidFill>
              </a:rPr>
              <a:t>Hát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các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bài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hát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về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quê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hương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11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781614" y="3983817"/>
            <a:ext cx="1719049" cy="1744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10148188" y="3983817"/>
            <a:ext cx="1803981" cy="176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3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0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2151729" y="1984221"/>
            <a:ext cx="1330383" cy="1349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8260754" y="1984221"/>
            <a:ext cx="1396112" cy="136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/>
        </p:nvGrpSpPr>
        <p:grpSpPr>
          <a:xfrm>
            <a:off x="665162" y="435862"/>
            <a:ext cx="2816950" cy="1288726"/>
            <a:chOff x="500062" y="2851475"/>
            <a:chExt cx="2816950" cy="12887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  <p:sp>
        <p:nvSpPr>
          <p:cNvPr id="7" name="Rectangle 6"/>
          <p:cNvSpPr/>
          <p:nvPr/>
        </p:nvSpPr>
        <p:spPr>
          <a:xfrm>
            <a:off x="3683477" y="878951"/>
            <a:ext cx="56124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B050"/>
                </a:solidFill>
              </a:rPr>
              <a:t>Để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thể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hiện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tình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yêu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quê</a:t>
            </a:r>
            <a:r>
              <a:rPr lang="en-US" sz="2800" b="1" dirty="0">
                <a:solidFill>
                  <a:srgbClr val="00B050"/>
                </a:solidFill>
              </a:rPr>
              <a:t> </a:t>
            </a:r>
            <a:r>
              <a:rPr lang="en-US" sz="2800" b="1" dirty="0" err="1">
                <a:solidFill>
                  <a:srgbClr val="00B050"/>
                </a:solidFill>
              </a:rPr>
              <a:t>hương</a:t>
            </a:r>
            <a:endParaRPr lang="vi-VN" sz="2800" b="1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3593801"/>
            <a:ext cx="4648200" cy="2217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chemeClr val="accent4"/>
                </a:solidFill>
              </a:rPr>
              <a:t>Vứt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rác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bừa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bãi</a:t>
            </a:r>
            <a:endParaRPr lang="en-US" sz="3200" dirty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chemeClr val="accent4"/>
                </a:solidFill>
              </a:rPr>
              <a:t>Hái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hoa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ven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đường</a:t>
            </a:r>
            <a:endParaRPr lang="en-US" sz="3200" dirty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chemeClr val="accent4"/>
                </a:solidFill>
              </a:rPr>
              <a:t>Vẽ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lên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khu</a:t>
            </a:r>
            <a:r>
              <a:rPr lang="en-US" sz="3200" dirty="0">
                <a:solidFill>
                  <a:schemeClr val="accent4"/>
                </a:solidFill>
              </a:rPr>
              <a:t> di </a:t>
            </a:r>
            <a:r>
              <a:rPr lang="en-US" sz="3200" dirty="0" err="1">
                <a:solidFill>
                  <a:schemeClr val="accent4"/>
                </a:solidFill>
              </a:rPr>
              <a:t>tích</a:t>
            </a:r>
            <a:endParaRPr lang="en-US" sz="3200" dirty="0">
              <a:solidFill>
                <a:schemeClr val="accent4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48250" y="3593801"/>
            <a:ext cx="701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chemeClr val="accent4"/>
                </a:solidFill>
              </a:rPr>
              <a:t>Phát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huy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truyền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thống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quê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hương</a:t>
            </a:r>
            <a:endParaRPr lang="en-US" sz="3200" dirty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chemeClr val="accent4"/>
                </a:solidFill>
              </a:rPr>
              <a:t>Chăm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sóc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cây</a:t>
            </a:r>
            <a:r>
              <a:rPr lang="en-US" sz="3200" dirty="0">
                <a:solidFill>
                  <a:schemeClr val="accent4"/>
                </a:solidFill>
              </a:rPr>
              <a:t>, </a:t>
            </a:r>
            <a:r>
              <a:rPr lang="en-US" sz="3200" dirty="0" err="1">
                <a:solidFill>
                  <a:schemeClr val="accent4"/>
                </a:solidFill>
              </a:rPr>
              <a:t>hoa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ven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đường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làng</a:t>
            </a:r>
            <a:endParaRPr lang="en-US" sz="3200" dirty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3200" dirty="0" err="1">
                <a:solidFill>
                  <a:schemeClr val="accent4"/>
                </a:solidFill>
              </a:rPr>
              <a:t>Giữ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vệ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sinh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làng</a:t>
            </a:r>
            <a:r>
              <a:rPr lang="en-US" sz="3200" dirty="0">
                <a:solidFill>
                  <a:schemeClr val="accent4"/>
                </a:solidFill>
              </a:rPr>
              <a:t> </a:t>
            </a:r>
            <a:r>
              <a:rPr lang="en-US" sz="3200" dirty="0" err="1">
                <a:solidFill>
                  <a:schemeClr val="accent4"/>
                </a:solidFill>
              </a:rPr>
              <a:t>xóm</a:t>
            </a:r>
            <a:endParaRPr lang="en-US" sz="32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0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build="p"/>
          <p:bldP spid="9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8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8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9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9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9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8" grpId="0" build="p"/>
          <p:bldP spid="9" grpId="0" build="p"/>
        </p:bldLst>
      </p:timing>
    </mc:Fallback>
  </mc:AlternateContent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280</TotalTime>
  <Words>473</Words>
  <Application>Microsoft Office PowerPoint</Application>
  <PresentationFormat>Widescreen</PresentationFormat>
  <Paragraphs>72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thuyngan.big@gmail.com</cp:lastModifiedBy>
  <cp:revision>26</cp:revision>
  <dcterms:created xsi:type="dcterms:W3CDTF">2021-06-11T02:39:36Z</dcterms:created>
  <dcterms:modified xsi:type="dcterms:W3CDTF">2023-05-28T00:41:55Z</dcterms:modified>
</cp:coreProperties>
</file>