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7" r:id="rId2"/>
    <p:sldId id="256" r:id="rId3"/>
    <p:sldId id="257" r:id="rId4"/>
    <p:sldId id="259" r:id="rId5"/>
    <p:sldId id="261" r:id="rId6"/>
    <p:sldId id="264" r:id="rId7"/>
    <p:sldId id="265" r:id="rId8"/>
    <p:sldId id="268" r:id="rId9"/>
    <p:sldId id="269" r:id="rId10"/>
    <p:sldId id="267" r:id="rId11"/>
    <p:sldId id="276" r:id="rId12"/>
    <p:sldId id="271" r:id="rId13"/>
    <p:sldId id="275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7" autoAdjust="0"/>
    <p:restoredTop sz="93460" autoAdjust="0"/>
  </p:normalViewPr>
  <p:slideViewPr>
    <p:cSldViewPr>
      <p:cViewPr>
        <p:scale>
          <a:sx n="72" d="100"/>
          <a:sy n="72" d="100"/>
        </p:scale>
        <p:origin x="-2754" y="-9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661F6-83F5-418F-A0BC-AB2BEB338600}" type="datetimeFigureOut">
              <a:rPr lang="en-US" smtClean="0"/>
              <a:t>4/2/2020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D199DC-41E9-4CDC-A706-B8487677E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329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hs</a:t>
            </a:r>
            <a:r>
              <a:rPr lang="en-US" dirty="0" smtClean="0"/>
              <a:t> </a:t>
            </a:r>
            <a:r>
              <a:rPr lang="en-US" dirty="0" err="1" smtClean="0"/>
              <a:t>đọc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51DC66-A4D5-43E0-8289-603F896F536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100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DA9FC-5FE1-4AB9-835A-CCA67C176399}" type="datetimeFigureOut">
              <a:rPr lang="en-US"/>
              <a:pPr>
                <a:defRPr/>
              </a:pPr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514E5-96A1-4D0C-A922-B372A1A940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372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8867C-125D-402E-8E43-E0112DB0EF01}" type="datetimeFigureOut">
              <a:rPr lang="en-US"/>
              <a:pPr>
                <a:defRPr/>
              </a:pPr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AFA09-9C50-48FA-A801-B65FDB4E93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869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DE6C7-FCB6-4903-8EE1-722D9C00EA42}" type="datetimeFigureOut">
              <a:rPr lang="en-US"/>
              <a:pPr>
                <a:defRPr/>
              </a:pPr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43276-103C-4C9E-8B81-F05F4D0E4F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738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0B7C1-7FD8-4E11-BCAD-97630094A872}" type="datetimeFigureOut">
              <a:rPr lang="en-US"/>
              <a:pPr>
                <a:defRPr/>
              </a:pPr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C7528-E1EA-4583-92D3-0697F3DA4D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069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7FF12-5D93-4D54-919C-533D973EBAA3}" type="datetimeFigureOut">
              <a:rPr lang="en-US"/>
              <a:pPr>
                <a:defRPr/>
              </a:pPr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8D9E8-F651-4F3C-B935-070DFBDA25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596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3E051-9903-4D13-964E-518111013F75}" type="datetimeFigureOut">
              <a:rPr lang="en-US"/>
              <a:pPr>
                <a:defRPr/>
              </a:pPr>
              <a:t>4/2/2020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B7E46-42E0-48CD-A1AB-15D18CE658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095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1627C-C9BF-46A3-96CE-93C408BC391D}" type="datetimeFigureOut">
              <a:rPr lang="en-US"/>
              <a:pPr>
                <a:defRPr/>
              </a:pPr>
              <a:t>4/2/2020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44611-10C1-4095-A716-7706D9B694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642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65C51-E940-4743-AC0F-15BE57D99BEA}" type="datetimeFigureOut">
              <a:rPr lang="en-US"/>
              <a:pPr>
                <a:defRPr/>
              </a:pPr>
              <a:t>4/2/2020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6B30C-FFC7-445E-ABED-0EC14F9D4F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943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2D956-BB3B-4E60-9D74-990CDFECD614}" type="datetimeFigureOut">
              <a:rPr lang="en-US"/>
              <a:pPr>
                <a:defRPr/>
              </a:pPr>
              <a:t>4/2/2020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DB9A0-1B90-4395-9168-52C698CB8B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291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B8B5F-DD65-4A59-A73B-1809493A766C}" type="datetimeFigureOut">
              <a:rPr lang="en-US"/>
              <a:pPr>
                <a:defRPr/>
              </a:pPr>
              <a:t>4/2/2020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4C983-2F7E-49D5-AB14-B79DD44BD8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387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0398A-C855-4C27-870C-28057BDBC328}" type="datetimeFigureOut">
              <a:rPr lang="en-US"/>
              <a:pPr>
                <a:defRPr/>
              </a:pPr>
              <a:t>4/2/2020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AAA92-B6F0-48F8-AF63-23D7C54839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21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48E1FB8-89B5-4745-974F-06367B9DD3C7}" type="datetimeFigureOut">
              <a:rPr lang="en-US"/>
              <a:pPr>
                <a:defRPr/>
              </a:pPr>
              <a:t>4/2/2020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E859E8-AA5A-4F8F-9EE5-AA07AD1D5F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2603" y="1"/>
            <a:ext cx="9154356" cy="6857999"/>
            <a:chOff x="-2603" y="1"/>
            <a:chExt cx="9154356" cy="685799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420"/>
            <a:stretch/>
          </p:blipFill>
          <p:spPr>
            <a:xfrm>
              <a:off x="-2603" y="3016181"/>
              <a:ext cx="9144000" cy="3841819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420" b="54845"/>
            <a:stretch/>
          </p:blipFill>
          <p:spPr>
            <a:xfrm>
              <a:off x="7753" y="1"/>
              <a:ext cx="9144000" cy="3016180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7753" y="0"/>
            <a:ext cx="9133644" cy="6858000"/>
          </a:xfrm>
          <a:prstGeom prst="rect">
            <a:avLst/>
          </a:prstGeom>
          <a:solidFill>
            <a:schemeClr val="bg1">
              <a:alpha val="1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3568" y="800708"/>
            <a:ext cx="7560840" cy="6295826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697038"/>
              </a:avLst>
            </a:prstTxWarp>
            <a:spAutoFit/>
          </a:bodyPr>
          <a:lstStyle/>
          <a:p>
            <a:pPr algn="ctr"/>
            <a:r>
              <a:rPr lang="en-US" sz="66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Chào mừng các thầy cô về dự giờ</a:t>
            </a:r>
            <a:endParaRPr lang="en-US" sz="66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67744" y="4113076"/>
            <a:ext cx="4392488" cy="867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 err="1" smtClean="0"/>
              <a:t>Trường</a:t>
            </a:r>
            <a:r>
              <a:rPr lang="en-US" b="1" dirty="0" smtClean="0"/>
              <a:t> </a:t>
            </a:r>
            <a:r>
              <a:rPr lang="en-US" b="1" dirty="0" err="1" smtClean="0"/>
              <a:t>Tiểu</a:t>
            </a:r>
            <a:r>
              <a:rPr lang="en-US" b="1" dirty="0" smtClean="0"/>
              <a:t> </a:t>
            </a:r>
            <a:r>
              <a:rPr lang="en-US" b="1" dirty="0" err="1" smtClean="0"/>
              <a:t>học</a:t>
            </a:r>
            <a:r>
              <a:rPr lang="en-US" b="1" dirty="0" smtClean="0"/>
              <a:t> </a:t>
            </a:r>
            <a:r>
              <a:rPr lang="en-US" b="1" dirty="0" err="1" smtClean="0"/>
              <a:t>Tây</a:t>
            </a:r>
            <a:r>
              <a:rPr lang="en-US" b="1" dirty="0" smtClean="0"/>
              <a:t> </a:t>
            </a:r>
            <a:r>
              <a:rPr lang="en-US" b="1" dirty="0" err="1" smtClean="0"/>
              <a:t>Tựu</a:t>
            </a:r>
            <a:r>
              <a:rPr lang="en-US" b="1" dirty="0" smtClean="0"/>
              <a:t> B</a:t>
            </a:r>
            <a:endParaRPr lang="en-US" b="1" dirty="0" smtClean="0"/>
          </a:p>
          <a:p>
            <a:pPr algn="ctr">
              <a:lnSpc>
                <a:spcPct val="150000"/>
              </a:lnSpc>
            </a:pPr>
            <a:r>
              <a:rPr lang="en-US" b="1" dirty="0" err="1" smtClean="0"/>
              <a:t>Giáo</a:t>
            </a:r>
            <a:r>
              <a:rPr lang="en-US" b="1" dirty="0" smtClean="0"/>
              <a:t> </a:t>
            </a:r>
            <a:r>
              <a:rPr lang="en-US" b="1" dirty="0" err="1" smtClean="0"/>
              <a:t>viên</a:t>
            </a:r>
            <a:r>
              <a:rPr lang="en-US" b="1" dirty="0" smtClean="0"/>
              <a:t> </a:t>
            </a:r>
            <a:r>
              <a:rPr lang="en-US" b="1" dirty="0" err="1" smtClean="0"/>
              <a:t>Trần</a:t>
            </a:r>
            <a:r>
              <a:rPr lang="en-US" b="1" dirty="0" smtClean="0"/>
              <a:t> </a:t>
            </a:r>
            <a:r>
              <a:rPr lang="en-US" b="1" dirty="0" smtClean="0"/>
              <a:t>Thu </a:t>
            </a:r>
            <a:r>
              <a:rPr lang="en-US" b="1" dirty="0" err="1" smtClean="0"/>
              <a:t>Hà</a:t>
            </a:r>
            <a:endParaRPr lang="en-US" b="1" dirty="0"/>
          </a:p>
        </p:txBody>
      </p:sp>
      <p:sp>
        <p:nvSpPr>
          <p:cNvPr id="10" name="Rectangle 9"/>
          <p:cNvSpPr/>
          <p:nvPr/>
        </p:nvSpPr>
        <p:spPr>
          <a:xfrm>
            <a:off x="2195736" y="1916832"/>
            <a:ext cx="4572000" cy="164230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Môn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TẬP ĐỌC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n-US" sz="3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Lớp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5D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742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2"/>
          <p:cNvSpPr txBox="1">
            <a:spLocks noChangeArrowheads="1"/>
          </p:cNvSpPr>
          <p:nvPr/>
        </p:nvSpPr>
        <p:spPr bwMode="auto">
          <a:xfrm>
            <a:off x="381000" y="457200"/>
            <a:ext cx="85344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smtClean="0">
                <a:solidFill>
                  <a:srgbClr val="C00000"/>
                </a:solidFill>
                <a:latin typeface="Times New Roman" pitchFamily="18" charset="0"/>
              </a:rPr>
              <a:t>Qua </a:t>
            </a:r>
            <a:r>
              <a:rPr lang="en-US" altLang="en-US" sz="3600" b="1">
                <a:solidFill>
                  <a:srgbClr val="C00000"/>
                </a:solidFill>
                <a:latin typeface="Times New Roman" pitchFamily="18" charset="0"/>
              </a:rPr>
              <a:t>khổ thơ cuối, tác giả muốn nói lên điều gì?</a:t>
            </a:r>
          </a:p>
        </p:txBody>
      </p:sp>
      <p:sp>
        <p:nvSpPr>
          <p:cNvPr id="27650" name="Text Box 3"/>
          <p:cNvSpPr txBox="1">
            <a:spLocks noChangeArrowheads="1"/>
          </p:cNvSpPr>
          <p:nvPr/>
        </p:nvSpPr>
        <p:spPr bwMode="auto">
          <a:xfrm>
            <a:off x="457200" y="1676400"/>
            <a:ext cx="6477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chemeClr val="hlink"/>
                </a:solidFill>
                <a:latin typeface="Times New Roman" pitchFamily="18" charset="0"/>
              </a:rPr>
              <a:t>a. Cao Bằng có địa thế hiểm trở</a:t>
            </a:r>
          </a:p>
        </p:txBody>
      </p:sp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442913" y="2482850"/>
            <a:ext cx="845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chemeClr val="hlink"/>
                </a:solidFill>
                <a:latin typeface="Times New Roman" pitchFamily="18" charset="0"/>
              </a:rPr>
              <a:t>b. Cao Bằng là một nơi xa xôi của Tổ quốc</a:t>
            </a:r>
          </a:p>
        </p:txBody>
      </p:sp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457200" y="3289300"/>
            <a:ext cx="84582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>
                <a:solidFill>
                  <a:schemeClr val="hlink"/>
                </a:solidFill>
                <a:latin typeface="Times New Roman" pitchFamily="18" charset="0"/>
              </a:rPr>
              <a:t>c. Cao Bằng là một nơi xa xôi hiểm trở, đang có những con người ngày đêm gìn giữ biên cương của Tổ quốc</a:t>
            </a:r>
          </a:p>
        </p:txBody>
      </p:sp>
      <p:sp>
        <p:nvSpPr>
          <p:cNvPr id="24589" name="Oval 13"/>
          <p:cNvSpPr>
            <a:spLocks noChangeArrowheads="1"/>
          </p:cNvSpPr>
          <p:nvPr/>
        </p:nvSpPr>
        <p:spPr bwMode="auto">
          <a:xfrm>
            <a:off x="457200" y="3244850"/>
            <a:ext cx="4572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537286" y="6304549"/>
            <a:ext cx="21935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endParaRPr lang="en-US" altLang="en-US" sz="24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82068" y="2535478"/>
            <a:ext cx="67979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vi-V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Nội</a:t>
            </a:r>
            <a:r>
              <a:rPr lang="en-US" alt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 dung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Ca ngợi Cao Bằng, mảnh đất có địa thế đặc biệt, có những người dân mến khách đôn hậu đang gìn giữ biên cương của Tổ quốc.</a:t>
            </a:r>
          </a:p>
        </p:txBody>
      </p:sp>
      <p:sp>
        <p:nvSpPr>
          <p:cNvPr id="14" name="Rectangle 29"/>
          <p:cNvSpPr>
            <a:spLocks noChangeArrowheads="1"/>
          </p:cNvSpPr>
          <p:nvPr/>
        </p:nvSpPr>
        <p:spPr bwMode="auto">
          <a:xfrm>
            <a:off x="2000250" y="6400802"/>
            <a:ext cx="6035279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eaLnBrk="1" hangingPunct="1"/>
            <a:r>
              <a:rPr lang="en-US" altLang="en-US" sz="26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en-US" altLang="en-US" sz="2600" b="1" u="sng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3732791" y="630006"/>
            <a:ext cx="2743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3000" i="0" err="1">
                <a:solidFill>
                  <a:schemeClr val="tx1"/>
                </a:solidFill>
              </a:rPr>
              <a:t>Tập</a:t>
            </a:r>
            <a:r>
              <a:rPr lang="en-US" altLang="en-US" sz="3000" i="0">
                <a:solidFill>
                  <a:schemeClr val="tx1"/>
                </a:solidFill>
              </a:rPr>
              <a:t> </a:t>
            </a:r>
            <a:r>
              <a:rPr lang="en-US" altLang="en-US" sz="3000" i="0" smtClean="0">
                <a:solidFill>
                  <a:schemeClr val="tx1"/>
                </a:solidFill>
              </a:rPr>
              <a:t>đọc</a:t>
            </a:r>
            <a:r>
              <a:rPr lang="en-US" altLang="en-US" sz="3200" i="0" smtClean="0">
                <a:solidFill>
                  <a:srgbClr val="0000FF"/>
                </a:solidFill>
                <a:latin typeface=".VnTime" panose="020B7200000000000000" pitchFamily="34" charset="0"/>
              </a:rPr>
              <a:t> </a:t>
            </a:r>
            <a:endParaRPr lang="en-US" altLang="en-US" sz="3200" i="0" dirty="0">
              <a:solidFill>
                <a:srgbClr val="0000FF"/>
              </a:solidFill>
              <a:latin typeface=".VnTime" panose="020B7200000000000000" pitchFamily="34" charset="0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894974" y="1145460"/>
            <a:ext cx="535405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600" i="0" dirty="0" err="1" smtClean="0"/>
              <a:t>Lập</a:t>
            </a:r>
            <a:r>
              <a:rPr lang="en-US" altLang="en-US" sz="3600" i="0" dirty="0" smtClean="0"/>
              <a:t> </a:t>
            </a:r>
            <a:r>
              <a:rPr lang="en-US" altLang="en-US" sz="3600" i="0" dirty="0" err="1" smtClean="0"/>
              <a:t>làng</a:t>
            </a:r>
            <a:r>
              <a:rPr lang="en-US" altLang="en-US" sz="3600" i="0" dirty="0" smtClean="0"/>
              <a:t> </a:t>
            </a:r>
            <a:r>
              <a:rPr lang="en-US" altLang="en-US" sz="3600" i="0" dirty="0" err="1" smtClean="0"/>
              <a:t>giữ</a:t>
            </a:r>
            <a:r>
              <a:rPr lang="en-US" altLang="en-US" sz="3600" i="0" dirty="0" smtClean="0"/>
              <a:t> </a:t>
            </a:r>
            <a:r>
              <a:rPr lang="en-US" altLang="en-US" sz="3600" i="0" dirty="0" err="1" smtClean="0"/>
              <a:t>biển</a:t>
            </a:r>
            <a:r>
              <a:rPr lang="en-US" altLang="en-US" sz="3600" i="0" dirty="0" smtClean="0"/>
              <a:t>       </a:t>
            </a:r>
            <a:endParaRPr lang="en-US" altLang="en-US" sz="4000" i="0" dirty="0">
              <a:latin typeface=".VnTime" panose="020B7200000000000000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616012" y="1811099"/>
            <a:ext cx="2112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n-US" b="1" i="1" dirty="0">
                <a:latin typeface="Times New Roman" panose="02020603050405020304" pitchFamily="18" charset="0"/>
              </a:rPr>
              <a:t>(</a:t>
            </a:r>
            <a:r>
              <a:rPr lang="en-US" altLang="en-US" b="1" i="1" dirty="0" err="1" smtClean="0">
                <a:latin typeface="Times New Roman" panose="02020603050405020304" pitchFamily="18" charset="0"/>
              </a:rPr>
              <a:t>Trần</a:t>
            </a:r>
            <a:r>
              <a:rPr lang="en-US" altLang="en-US" b="1" i="1" dirty="0" smtClean="0">
                <a:latin typeface="Times New Roman" panose="02020603050405020304" pitchFamily="18" charset="0"/>
              </a:rPr>
              <a:t> </a:t>
            </a:r>
            <a:r>
              <a:rPr lang="en-US" altLang="en-US" b="1" i="1" dirty="0" err="1">
                <a:latin typeface="Times New Roman" panose="02020603050405020304" pitchFamily="18" charset="0"/>
              </a:rPr>
              <a:t>Nhuận</a:t>
            </a:r>
            <a:r>
              <a:rPr lang="en-US" altLang="en-US" b="1" i="1" dirty="0">
                <a:latin typeface="Times New Roman" panose="02020603050405020304" pitchFamily="18" charset="0"/>
              </a:rPr>
              <a:t> </a:t>
            </a:r>
            <a:r>
              <a:rPr lang="en-US" altLang="en-US" b="1" i="1" dirty="0" smtClean="0">
                <a:latin typeface="Times New Roman" panose="02020603050405020304" pitchFamily="18" charset="0"/>
              </a:rPr>
              <a:t>Minh)</a:t>
            </a:r>
            <a:endParaRPr lang="en-US" altLang="en-US" b="1" i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01984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4"/>
          <p:cNvSpPr txBox="1">
            <a:spLocks noChangeArrowheads="1"/>
          </p:cNvSpPr>
          <p:nvPr/>
        </p:nvSpPr>
        <p:spPr bwMode="auto">
          <a:xfrm>
            <a:off x="1524000" y="1219200"/>
            <a:ext cx="6172200" cy="411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>
                <a:solidFill>
                  <a:schemeClr val="hlink"/>
                </a:solidFill>
                <a:latin typeface="Times New Roman" pitchFamily="18" charset="0"/>
              </a:rPr>
              <a:t>Sau khi qua Đèo Gió</a:t>
            </a:r>
          </a:p>
          <a:p>
            <a:pPr>
              <a:spcBef>
                <a:spcPct val="50000"/>
              </a:spcBef>
            </a:pPr>
            <a:r>
              <a:rPr lang="en-US" altLang="en-US" sz="4800" b="1">
                <a:solidFill>
                  <a:schemeClr val="hlink"/>
                </a:solidFill>
                <a:latin typeface="Times New Roman" pitchFamily="18" charset="0"/>
              </a:rPr>
              <a:t>Ta lại vượt Đèo Giàng</a:t>
            </a:r>
          </a:p>
          <a:p>
            <a:pPr>
              <a:spcBef>
                <a:spcPct val="50000"/>
              </a:spcBef>
            </a:pPr>
            <a:r>
              <a:rPr lang="en-US" altLang="en-US" sz="4800" b="1">
                <a:solidFill>
                  <a:schemeClr val="hlink"/>
                </a:solidFill>
                <a:latin typeface="Times New Roman" pitchFamily="18" charset="0"/>
              </a:rPr>
              <a:t>Lại vượt đèo Cao Bắc</a:t>
            </a:r>
          </a:p>
          <a:p>
            <a:pPr>
              <a:spcBef>
                <a:spcPct val="50000"/>
              </a:spcBef>
            </a:pPr>
            <a:r>
              <a:rPr lang="en-US" altLang="en-US" sz="4800" b="1">
                <a:solidFill>
                  <a:schemeClr val="hlink"/>
                </a:solidFill>
                <a:latin typeface="Times New Roman" pitchFamily="18" charset="0"/>
              </a:rPr>
              <a:t>Thì ta tới Cao Bằng.</a:t>
            </a:r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3657600" y="1219200"/>
            <a:ext cx="11684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4800" b="1">
                <a:solidFill>
                  <a:srgbClr val="FF3300"/>
                </a:solidFill>
                <a:latin typeface="Times New Roman" pitchFamily="18" charset="0"/>
              </a:rPr>
              <a:t>qua</a:t>
            </a:r>
          </a:p>
        </p:txBody>
      </p:sp>
      <p:sp>
        <p:nvSpPr>
          <p:cNvPr id="28682" name="Rectangle 10"/>
          <p:cNvSpPr>
            <a:spLocks noChangeArrowheads="1"/>
          </p:cNvSpPr>
          <p:nvPr/>
        </p:nvSpPr>
        <p:spPr bwMode="auto">
          <a:xfrm>
            <a:off x="2393950" y="2314575"/>
            <a:ext cx="219233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4800" b="1">
                <a:solidFill>
                  <a:srgbClr val="FF3300"/>
                </a:solidFill>
                <a:latin typeface="Times New Roman" pitchFamily="18" charset="0"/>
              </a:rPr>
              <a:t>lại vượt</a:t>
            </a:r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1538288" y="3429000"/>
            <a:ext cx="242887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4800" b="1">
                <a:solidFill>
                  <a:srgbClr val="FF3300"/>
                </a:solidFill>
                <a:latin typeface="Times New Roman" pitchFamily="18" charset="0"/>
              </a:rPr>
              <a:t>Lại vượt</a:t>
            </a:r>
          </a:p>
        </p:txBody>
      </p: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3267075" y="4524375"/>
            <a:ext cx="89535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4800" b="1">
                <a:solidFill>
                  <a:srgbClr val="FF3300"/>
                </a:solidFill>
                <a:latin typeface="Times New Roman" pitchFamily="18" charset="0"/>
              </a:rPr>
              <a:t>tới</a:t>
            </a: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1" grpId="0"/>
      <p:bldP spid="28682" grpId="0"/>
      <p:bldP spid="28683" grpId="0"/>
      <p:bldP spid="2868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7"/>
          <p:cNvSpPr txBox="1">
            <a:spLocks noChangeArrowheads="1"/>
          </p:cNvSpPr>
          <p:nvPr/>
        </p:nvSpPr>
        <p:spPr bwMode="auto">
          <a:xfrm>
            <a:off x="1219200" y="609600"/>
            <a:ext cx="7239000" cy="411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800" b="1">
                <a:solidFill>
                  <a:schemeClr val="hlink"/>
                </a:solidFill>
                <a:latin typeface="Times New Roman" pitchFamily="18" charset="0"/>
              </a:rPr>
              <a:t>Cao Bằng rõ thật cao!</a:t>
            </a:r>
          </a:p>
          <a:p>
            <a:pPr>
              <a:spcBef>
                <a:spcPct val="50000"/>
              </a:spcBef>
            </a:pPr>
            <a:r>
              <a:rPr lang="en-US" altLang="en-US" sz="4800" b="1">
                <a:solidFill>
                  <a:schemeClr val="hlink"/>
                </a:solidFill>
                <a:latin typeface="Times New Roman" pitchFamily="18" charset="0"/>
              </a:rPr>
              <a:t>Rồi dần bằng bằng xuống</a:t>
            </a:r>
          </a:p>
          <a:p>
            <a:pPr>
              <a:spcBef>
                <a:spcPct val="50000"/>
              </a:spcBef>
            </a:pPr>
            <a:r>
              <a:rPr lang="en-US" altLang="en-US" sz="4800" b="1">
                <a:solidFill>
                  <a:schemeClr val="hlink"/>
                </a:solidFill>
                <a:latin typeface="Times New Roman" pitchFamily="18" charset="0"/>
              </a:rPr>
              <a:t>Đầu tiên là mận ngọt</a:t>
            </a:r>
          </a:p>
          <a:p>
            <a:pPr>
              <a:spcBef>
                <a:spcPct val="50000"/>
              </a:spcBef>
            </a:pPr>
            <a:r>
              <a:rPr lang="en-US" altLang="en-US" sz="4800" b="1">
                <a:solidFill>
                  <a:schemeClr val="hlink"/>
                </a:solidFill>
                <a:latin typeface="Times New Roman" pitchFamily="18" charset="0"/>
              </a:rPr>
              <a:t>Đón môi ta dịu dàng.</a:t>
            </a:r>
          </a:p>
        </p:txBody>
      </p:sp>
      <p:sp>
        <p:nvSpPr>
          <p:cNvPr id="28688" name="Rectangle 16"/>
          <p:cNvSpPr>
            <a:spLocks noChangeArrowheads="1"/>
          </p:cNvSpPr>
          <p:nvPr/>
        </p:nvSpPr>
        <p:spPr bwMode="auto">
          <a:xfrm>
            <a:off x="3933825" y="614363"/>
            <a:ext cx="319722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4800" b="1">
                <a:solidFill>
                  <a:srgbClr val="FF3300"/>
                </a:solidFill>
                <a:latin typeface="Times New Roman" pitchFamily="18" charset="0"/>
              </a:rPr>
              <a:t>rõ thật cao!</a:t>
            </a:r>
          </a:p>
        </p:txBody>
      </p:sp>
      <p:sp>
        <p:nvSpPr>
          <p:cNvPr id="28690" name="Rectangle 18"/>
          <p:cNvSpPr>
            <a:spLocks noChangeArrowheads="1"/>
          </p:cNvSpPr>
          <p:nvPr/>
        </p:nvSpPr>
        <p:spPr bwMode="auto">
          <a:xfrm>
            <a:off x="4224338" y="2809875"/>
            <a:ext cx="26416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4800" b="1">
                <a:solidFill>
                  <a:srgbClr val="FF3300"/>
                </a:solidFill>
                <a:latin typeface="Times New Roman" pitchFamily="18" charset="0"/>
              </a:rPr>
              <a:t>mận ngọt</a:t>
            </a:r>
          </a:p>
        </p:txBody>
      </p:sp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1219200" y="3905250"/>
            <a:ext cx="240347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4800" b="1">
                <a:solidFill>
                  <a:srgbClr val="FF3300"/>
                </a:solidFill>
                <a:latin typeface="Times New Roman" pitchFamily="18" charset="0"/>
              </a:rPr>
              <a:t>Đón môi</a:t>
            </a:r>
          </a:p>
        </p:txBody>
      </p:sp>
      <p:sp>
        <p:nvSpPr>
          <p:cNvPr id="28696" name="Line 24"/>
          <p:cNvSpPr>
            <a:spLocks noChangeShapeType="1"/>
          </p:cNvSpPr>
          <p:nvPr/>
        </p:nvSpPr>
        <p:spPr bwMode="auto">
          <a:xfrm flipH="1">
            <a:off x="3352800" y="1828800"/>
            <a:ext cx="112713" cy="569913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8" grpId="0"/>
      <p:bldP spid="28690" grpId="0"/>
      <p:bldP spid="28691" grpId="0"/>
      <p:bldP spid="2869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3738"/>
            <a:ext cx="9144000" cy="547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6477000" y="2057400"/>
            <a:ext cx="2667000" cy="45720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FF3300"/>
                </a:solidFill>
                <a:latin typeface="Times New Roman" pitchFamily="18" charset="0"/>
              </a:rPr>
              <a:t>TRUNG QUỐC</a:t>
            </a:r>
          </a:p>
        </p:txBody>
      </p:sp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685800" y="5029200"/>
            <a:ext cx="1143000" cy="5492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000" b="1">
                <a:solidFill>
                  <a:srgbClr val="FF3300"/>
                </a:solidFill>
                <a:latin typeface="Times New Roman" pitchFamily="18" charset="0"/>
              </a:rPr>
              <a:t>LÀO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725" y="1128713"/>
            <a:ext cx="2238375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305800" cy="685800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en-US" sz="54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Rồi dần  bằng bằng xuống</a:t>
            </a:r>
          </a:p>
        </p:txBody>
      </p:sp>
      <p:sp>
        <p:nvSpPr>
          <p:cNvPr id="16388" name="Rectangle 4"/>
          <p:cNvSpPr>
            <a:spLocks/>
          </p:cNvSpPr>
          <p:nvPr/>
        </p:nvSpPr>
        <p:spPr bwMode="auto">
          <a:xfrm>
            <a:off x="457200" y="2590800"/>
            <a:ext cx="7543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  <a:defRPr/>
            </a:pPr>
            <a:r>
              <a:rPr lang="en-US" sz="54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Đầu tiên là mận ngọt</a:t>
            </a:r>
          </a:p>
          <a:p>
            <a:pPr marL="342900" indent="-342900">
              <a:spcBef>
                <a:spcPct val="20000"/>
              </a:spcBef>
              <a:buFont typeface="Arial" charset="0"/>
              <a:buNone/>
              <a:defRPr/>
            </a:pPr>
            <a:r>
              <a:rPr lang="en-US" sz="54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Đón môi ta dịu dàng.</a:t>
            </a:r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 flipH="1">
            <a:off x="2895600" y="1828800"/>
            <a:ext cx="152400" cy="533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0" name="Arc 6"/>
          <p:cNvSpPr>
            <a:spLocks/>
          </p:cNvSpPr>
          <p:nvPr/>
        </p:nvSpPr>
        <p:spPr bwMode="auto">
          <a:xfrm rot="2153949">
            <a:off x="6604000" y="3098800"/>
            <a:ext cx="609600" cy="1168400"/>
          </a:xfrm>
          <a:custGeom>
            <a:avLst/>
            <a:gdLst>
              <a:gd name="T0" fmla="*/ 0 w 21553"/>
              <a:gd name="T1" fmla="*/ 0 h 21600"/>
              <a:gd name="T2" fmla="*/ 2147483647 w 21553"/>
              <a:gd name="T3" fmla="*/ 2147483647 h 21600"/>
              <a:gd name="T4" fmla="*/ 0 w 21553"/>
              <a:gd name="T5" fmla="*/ 2147483647 h 21600"/>
              <a:gd name="T6" fmla="*/ 0 60000 65536"/>
              <a:gd name="T7" fmla="*/ 0 60000 65536"/>
              <a:gd name="T8" fmla="*/ 0 60000 65536"/>
              <a:gd name="T9" fmla="*/ 0 w 21553"/>
              <a:gd name="T10" fmla="*/ 0 h 21600"/>
              <a:gd name="T11" fmla="*/ 21553 w 2155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53" h="21600" fill="none" extrusionOk="0">
                <a:moveTo>
                  <a:pt x="-1" y="0"/>
                </a:moveTo>
                <a:cubicBezTo>
                  <a:pt x="11374" y="0"/>
                  <a:pt x="20800" y="8821"/>
                  <a:pt x="21552" y="20171"/>
                </a:cubicBezTo>
              </a:path>
              <a:path w="21553" h="21600" stroke="0" extrusionOk="0">
                <a:moveTo>
                  <a:pt x="-1" y="0"/>
                </a:moveTo>
                <a:cubicBezTo>
                  <a:pt x="11374" y="0"/>
                  <a:pt x="20800" y="8821"/>
                  <a:pt x="21552" y="20171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  <p:bldP spid="16388" grpId="0"/>
      <p:bldP spid="16389" grpId="0" animBg="1"/>
      <p:bldP spid="1639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body" idx="1"/>
          </p:nvPr>
        </p:nvSpPr>
        <p:spPr>
          <a:xfrm>
            <a:off x="838200" y="1143000"/>
            <a:ext cx="8305800" cy="685800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en-US" sz="54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Bạn ơi có thấy đâu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US" sz="5400" b="1" smtClean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Cao Bằng xa xa ấy</a:t>
            </a:r>
          </a:p>
        </p:txBody>
      </p:sp>
      <p:sp>
        <p:nvSpPr>
          <p:cNvPr id="18435" name="Rectangle 3"/>
          <p:cNvSpPr>
            <a:spLocks/>
          </p:cNvSpPr>
          <p:nvPr/>
        </p:nvSpPr>
        <p:spPr bwMode="auto">
          <a:xfrm>
            <a:off x="838200" y="3276600"/>
            <a:ext cx="7543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  <a:defRPr/>
            </a:pPr>
            <a:r>
              <a:rPr lang="en-US" sz="54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Vì ta mà giữ lấy</a:t>
            </a:r>
          </a:p>
          <a:p>
            <a:pPr marL="342900" indent="-342900">
              <a:spcBef>
                <a:spcPct val="20000"/>
              </a:spcBef>
              <a:buFont typeface="Arial" charset="0"/>
              <a:buNone/>
              <a:defRPr/>
            </a:pPr>
            <a:r>
              <a:rPr lang="en-US" sz="54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Một dải dài biên cương.</a:t>
            </a:r>
          </a:p>
        </p:txBody>
      </p:sp>
      <p:sp>
        <p:nvSpPr>
          <p:cNvPr id="18439" name="Arc 7"/>
          <p:cNvSpPr>
            <a:spLocks/>
          </p:cNvSpPr>
          <p:nvPr/>
        </p:nvSpPr>
        <p:spPr bwMode="auto">
          <a:xfrm rot="8380195" flipH="1">
            <a:off x="6172200" y="1752600"/>
            <a:ext cx="762000" cy="8382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Arc 8"/>
          <p:cNvSpPr>
            <a:spLocks/>
          </p:cNvSpPr>
          <p:nvPr/>
        </p:nvSpPr>
        <p:spPr bwMode="auto">
          <a:xfrm rot="8380195" flipH="1">
            <a:off x="7696200" y="3962400"/>
            <a:ext cx="762000" cy="8382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uiExpand="1" build="p"/>
      <p:bldP spid="18435" grpId="0"/>
      <p:bldP spid="18439" grpId="0" animBg="1"/>
      <p:bldP spid="184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 descr="deo-gio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8488"/>
            <a:ext cx="9144000" cy="625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deo-giang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caoba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4000" cy="6867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deo-gio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0"/>
            <a:ext cx="4038600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5" descr="deo-giang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563" y="0"/>
            <a:ext cx="4711700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6" descr="caoba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429000"/>
            <a:ext cx="428625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1443238125-9128-2015-09-26-10-28-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 descr="201405120938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851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7" descr="phang xi phang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231</Words>
  <Application>Microsoft Office PowerPoint</Application>
  <PresentationFormat>On-screen Show (4:3)</PresentationFormat>
  <Paragraphs>40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Quang Hao 0988375548</cp:lastModifiedBy>
  <cp:revision>20</cp:revision>
  <dcterms:created xsi:type="dcterms:W3CDTF">2006-08-16T00:00:00Z</dcterms:created>
  <dcterms:modified xsi:type="dcterms:W3CDTF">2020-04-02T16:44:54Z</dcterms:modified>
</cp:coreProperties>
</file>