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media/audio3.wav" ContentType="audio/x-wav"/>
  <Override PartName="/ppt/media/audio4.wav" ContentType="audio/x-wav"/>
  <Override PartName="/ppt/media/audio5.wav" ContentType="audio/x-wav"/>
  <Override PartName="/ppt/media/audio6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5" r:id="rId2"/>
  </p:sldMasterIdLst>
  <p:notesMasterIdLst>
    <p:notesMasterId r:id="rId23"/>
  </p:notesMasterIdLst>
  <p:sldIdLst>
    <p:sldId id="337" r:id="rId3"/>
    <p:sldId id="340" r:id="rId4"/>
    <p:sldId id="352" r:id="rId5"/>
    <p:sldId id="339" r:id="rId6"/>
    <p:sldId id="341" r:id="rId7"/>
    <p:sldId id="305" r:id="rId8"/>
    <p:sldId id="314" r:id="rId9"/>
    <p:sldId id="330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4" r:id="rId20"/>
    <p:sldId id="353" r:id="rId21"/>
    <p:sldId id="355" r:id="rId22"/>
  </p:sldIdLst>
  <p:sldSz cx="9144000" cy="6858000" type="screen4x3"/>
  <p:notesSz cx="6858000" cy="9144000"/>
  <p:defaultTextStyle>
    <a:defPPr>
      <a:defRPr lang="vi-VN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633"/>
    <a:srgbClr val="ED7D31"/>
    <a:srgbClr val="F8CBAD"/>
    <a:srgbClr val="FFCCCC"/>
    <a:srgbClr val="FCB2DC"/>
    <a:srgbClr val="FF6600"/>
    <a:srgbClr val="FF3300"/>
    <a:srgbClr val="006600"/>
    <a:srgbClr val="0000FF"/>
    <a:srgbClr val="C1F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5" autoAdjust="0"/>
    <p:restoredTop sz="94660"/>
  </p:normalViewPr>
  <p:slideViewPr>
    <p:cSldViewPr>
      <p:cViewPr>
        <p:scale>
          <a:sx n="55" d="100"/>
          <a:sy n="55" d="100"/>
        </p:scale>
        <p:origin x="-1308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E8F397D-3CE2-4AC7-80A7-C8785A5F4BD8}" type="datetimeFigureOut">
              <a:rPr lang="vi-VN"/>
              <a:pPr>
                <a:defRPr/>
              </a:pPr>
              <a:t>01/11/2018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vi-VN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vi-VN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2ACE670-E420-4682-993D-386F8133A54C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5538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9026D857-8021-40C3-B993-7FF1812FBD55}" type="slidenum">
              <a:rPr lang="en-US" sz="1200" smtClean="0">
                <a:latin typeface="Arial" charset="0"/>
                <a:cs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6B2A45A1-468E-4BA5-85B3-47547315C917}" type="slidenum">
              <a:rPr lang="en-US" sz="1200" smtClean="0">
                <a:latin typeface="Arial" charset="0"/>
                <a:cs typeface="Arial" charset="0"/>
              </a:rPr>
              <a:pPr eaLnBrk="1" hangingPunct="1"/>
              <a:t>9</a:t>
            </a:fld>
            <a:endParaRPr lang="en-US" sz="1200" smtClean="0">
              <a:latin typeface="Arial" charset="0"/>
              <a:cs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7 h 1912"/>
              <a:gd name="T4" fmla="*/ 0 w 1588"/>
              <a:gd name="T5" fmla="*/ 2147483647 h 1912"/>
              <a:gd name="T6" fmla="*/ 0 w 1588"/>
              <a:gd name="T7" fmla="*/ 2147483647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vi-VN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vi-VN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BD03C-FF1E-4684-8DD5-A80F8748A352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72181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266EE-52AE-4A35-A22D-8BC53E340EA2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362254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3CDB4-3793-457A-A612-9A7A0A190E17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246148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7 h 1912"/>
              <a:gd name="T4" fmla="*/ 0 w 1588"/>
              <a:gd name="T5" fmla="*/ 2147483647 h 1912"/>
              <a:gd name="T6" fmla="*/ 0 w 1588"/>
              <a:gd name="T7" fmla="*/ 2147483647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vi-VN"/>
              <a:t>Click to edit Master title style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vi-VN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FF652-1E77-49A8-AF60-7CEB9C80ABDD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14818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5C7CA-8164-48DB-9D44-94602968A05E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768805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470F5-3F5A-40A3-AF53-B80C3189308E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058926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D63F8-DE5D-47CB-BDF4-D83D2F0F301A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907246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4CABC-4922-49E8-BEFC-3E94A7231148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812232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38171-C955-4EDC-9797-F9574B1607ED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210111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6F30A-7CAC-4365-A963-CC3C640BB5BC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793248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6E1B0-4214-47D0-947E-30D7DE14521C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98051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40FC3-60DF-4669-95FF-3BF97338B737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7351108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2E9C4-746F-4113-AA49-433C35AAEDD6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5498530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48636-DF61-4828-ABBB-9721E2533236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1501207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49CC4-D947-42D3-94EA-0C37B73D7536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724840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0714C-6504-4E8F-B93A-4DC4402AEFDB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439985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CB8BD-E1D6-4DC7-84E3-22A8BBCB1074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67611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C3E03-0A60-4267-AFB2-E45BA343E2AD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2307474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75F10-ADC4-452D-A0F5-AE2C73EF40AA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47944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08BCC-903D-40D2-B2AF-C06BC937152E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1099092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78FE3-3B5D-4E39-93D7-88B9965CFFBE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4139584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D9E53-61FC-4781-8FA4-17BB091B63E1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  <p:extLst>
      <p:ext uri="{BB962C8B-B14F-4D97-AF65-F5344CB8AC3E}">
        <p14:creationId xmlns:p14="http://schemas.microsoft.com/office/powerpoint/2010/main" val="3129588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smtClean="0"/>
              <a:t>Click to edit Master text styles</a:t>
            </a:r>
          </a:p>
          <a:p>
            <a:pPr lvl="1"/>
            <a:r>
              <a:rPr lang="vi-VN" smtClean="0"/>
              <a:t>Second level</a:t>
            </a:r>
          </a:p>
          <a:p>
            <a:pPr lvl="2"/>
            <a:r>
              <a:rPr lang="vi-VN" smtClean="0"/>
              <a:t>Third level</a:t>
            </a:r>
          </a:p>
          <a:p>
            <a:pPr lvl="3"/>
            <a:r>
              <a:rPr lang="vi-VN" smtClean="0"/>
              <a:t>Fourth level</a:t>
            </a:r>
          </a:p>
          <a:p>
            <a:pPr lvl="4"/>
            <a:r>
              <a:rPr lang="vi-VN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A8C88C38-D8B4-43AE-B9F0-D599CCB9BC9B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smtClean="0"/>
              <a:t>Click to edit Master text styles</a:t>
            </a:r>
          </a:p>
          <a:p>
            <a:pPr lvl="1"/>
            <a:r>
              <a:rPr lang="vi-VN" smtClean="0"/>
              <a:t>Second level</a:t>
            </a:r>
          </a:p>
          <a:p>
            <a:pPr lvl="2"/>
            <a:r>
              <a:rPr lang="vi-VN" smtClean="0"/>
              <a:t>Third level</a:t>
            </a:r>
          </a:p>
          <a:p>
            <a:pPr lvl="3"/>
            <a:r>
              <a:rPr lang="vi-VN" smtClean="0"/>
              <a:t>Fourth level</a:t>
            </a:r>
          </a:p>
          <a:p>
            <a:pPr lvl="4"/>
            <a:r>
              <a:rPr lang="vi-VN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00324111-40AC-4614-9058-48B2775F7FA0}" type="slidenum">
              <a:rPr lang="vi-VN" altLang="vi-VN"/>
              <a:pPr>
                <a:defRPr/>
              </a:pPr>
              <a:t>‹#›</a:t>
            </a:fld>
            <a:endParaRPr lang="vi-VN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6.gif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15.gif"/><Relationship Id="rId18" Type="http://schemas.openxmlformats.org/officeDocument/2006/relationships/image" Target="../media/image23.gif"/><Relationship Id="rId3" Type="http://schemas.microsoft.com/office/2007/relationships/media" Target="../media/media5.mp3"/><Relationship Id="rId7" Type="http://schemas.microsoft.com/office/2007/relationships/media" Target="../media/media7.mp3"/><Relationship Id="rId12" Type="http://schemas.openxmlformats.org/officeDocument/2006/relationships/image" Target="../media/image13.png"/><Relationship Id="rId17" Type="http://schemas.openxmlformats.org/officeDocument/2006/relationships/image" Target="../media/image22.gif"/><Relationship Id="rId2" Type="http://schemas.openxmlformats.org/officeDocument/2006/relationships/audio" Target="../media/media4.mp3"/><Relationship Id="rId16" Type="http://schemas.openxmlformats.org/officeDocument/2006/relationships/image" Target="../media/image21.gif"/><Relationship Id="rId20" Type="http://schemas.openxmlformats.org/officeDocument/2006/relationships/image" Target="../media/image19.png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slideLayout" Target="../slideLayouts/slideLayout12.xml"/><Relationship Id="rId5" Type="http://schemas.microsoft.com/office/2007/relationships/media" Target="../media/media6.mp3"/><Relationship Id="rId15" Type="http://schemas.openxmlformats.org/officeDocument/2006/relationships/image" Target="../media/image20.gif"/><Relationship Id="rId10" Type="http://schemas.openxmlformats.org/officeDocument/2006/relationships/audio" Target="../media/media8.mp3"/><Relationship Id="rId19" Type="http://schemas.openxmlformats.org/officeDocument/2006/relationships/image" Target="../media/image18.png"/><Relationship Id="rId4" Type="http://schemas.openxmlformats.org/officeDocument/2006/relationships/audio" Target="../media/media5.mp3"/><Relationship Id="rId9" Type="http://schemas.microsoft.com/office/2007/relationships/media" Target="../media/media8.mp3"/><Relationship Id="rId1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3.gif"/><Relationship Id="rId18" Type="http://schemas.openxmlformats.org/officeDocument/2006/relationships/image" Target="../media/image28.gif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25.gif"/><Relationship Id="rId17" Type="http://schemas.openxmlformats.org/officeDocument/2006/relationships/image" Target="../media/image18.png"/><Relationship Id="rId2" Type="http://schemas.openxmlformats.org/officeDocument/2006/relationships/audio" Target="../media/audio1.wav"/><Relationship Id="rId16" Type="http://schemas.microsoft.com/office/2007/relationships/hdphoto" Target="../media/hdphoto1.wdp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5.wav"/><Relationship Id="rId11" Type="http://schemas.openxmlformats.org/officeDocument/2006/relationships/image" Target="../media/image14.gif"/><Relationship Id="rId5" Type="http://schemas.openxmlformats.org/officeDocument/2006/relationships/audio" Target="../media/audio4.wav"/><Relationship Id="rId15" Type="http://schemas.openxmlformats.org/officeDocument/2006/relationships/image" Target="../media/image27.png"/><Relationship Id="rId10" Type="http://schemas.openxmlformats.org/officeDocument/2006/relationships/image" Target="../media/image15.gif"/><Relationship Id="rId4" Type="http://schemas.openxmlformats.org/officeDocument/2006/relationships/audio" Target="../media/audio3.wav"/><Relationship Id="rId9" Type="http://schemas.openxmlformats.org/officeDocument/2006/relationships/image" Target="../media/image24.gif"/><Relationship Id="rId14" Type="http://schemas.openxmlformats.org/officeDocument/2006/relationships/image" Target="../media/image26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image" Target="../media/image26.gif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23.gif"/><Relationship Id="rId17" Type="http://schemas.openxmlformats.org/officeDocument/2006/relationships/image" Target="../media/image29.gif"/><Relationship Id="rId2" Type="http://schemas.openxmlformats.org/officeDocument/2006/relationships/audio" Target="../media/audio1.wav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6.wav"/><Relationship Id="rId11" Type="http://schemas.openxmlformats.org/officeDocument/2006/relationships/image" Target="../media/image25.gif"/><Relationship Id="rId5" Type="http://schemas.openxmlformats.org/officeDocument/2006/relationships/audio" Target="../media/audio5.wav"/><Relationship Id="rId15" Type="http://schemas.microsoft.com/office/2007/relationships/hdphoto" Target="../media/hdphoto1.wdp"/><Relationship Id="rId10" Type="http://schemas.openxmlformats.org/officeDocument/2006/relationships/image" Target="../media/image14.gif"/><Relationship Id="rId4" Type="http://schemas.openxmlformats.org/officeDocument/2006/relationships/audio" Target="../media/audio3.wav"/><Relationship Id="rId9" Type="http://schemas.openxmlformats.org/officeDocument/2006/relationships/image" Target="../media/image15.gif"/><Relationship Id="rId1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image" Target="../media/image23.gif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25.gif"/><Relationship Id="rId17" Type="http://schemas.microsoft.com/office/2007/relationships/hdphoto" Target="../media/hdphoto1.wdp"/><Relationship Id="rId2" Type="http://schemas.openxmlformats.org/officeDocument/2006/relationships/audio" Target="../media/audio1.wav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6.wav"/><Relationship Id="rId11" Type="http://schemas.openxmlformats.org/officeDocument/2006/relationships/image" Target="../media/image14.gif"/><Relationship Id="rId5" Type="http://schemas.openxmlformats.org/officeDocument/2006/relationships/audio" Target="../media/audio3.wav"/><Relationship Id="rId15" Type="http://schemas.openxmlformats.org/officeDocument/2006/relationships/image" Target="../media/image18.png"/><Relationship Id="rId10" Type="http://schemas.openxmlformats.org/officeDocument/2006/relationships/image" Target="../media/image15.gif"/><Relationship Id="rId4" Type="http://schemas.openxmlformats.org/officeDocument/2006/relationships/audio" Target="../media/audio5.wav"/><Relationship Id="rId9" Type="http://schemas.openxmlformats.org/officeDocument/2006/relationships/image" Target="../media/image26.gif"/><Relationship Id="rId14" Type="http://schemas.openxmlformats.org/officeDocument/2006/relationships/image" Target="../media/image30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image" Target="../media/image29.gif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23.gif"/><Relationship Id="rId17" Type="http://schemas.microsoft.com/office/2007/relationships/hdphoto" Target="../media/hdphoto1.wdp"/><Relationship Id="rId2" Type="http://schemas.openxmlformats.org/officeDocument/2006/relationships/audio" Target="../media/audio1.wav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audio" Target="../media/audio6.wav"/><Relationship Id="rId11" Type="http://schemas.openxmlformats.org/officeDocument/2006/relationships/image" Target="../media/image25.gif"/><Relationship Id="rId5" Type="http://schemas.openxmlformats.org/officeDocument/2006/relationships/audio" Target="../media/audio3.wav"/><Relationship Id="rId15" Type="http://schemas.openxmlformats.org/officeDocument/2006/relationships/image" Target="../media/image26.gif"/><Relationship Id="rId10" Type="http://schemas.openxmlformats.org/officeDocument/2006/relationships/image" Target="../media/image14.gif"/><Relationship Id="rId4" Type="http://schemas.openxmlformats.org/officeDocument/2006/relationships/audio" Target="../media/audio5.wav"/><Relationship Id="rId9" Type="http://schemas.openxmlformats.org/officeDocument/2006/relationships/image" Target="../media/image15.gif"/><Relationship Id="rId1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6.gif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8.xml"/><Relationship Id="rId1" Type="http://schemas.openxmlformats.org/officeDocument/2006/relationships/audio" Target="file:///D:\lop%204\C%20Van%20g&#7917;i\GADT4\CDThanh%20pho-DL%20Thu%20doHaNoi-LQD-25-%2010\nhac%20khong%20loi%20mua%20thu%20ha%20noi.mp3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NULL" TargetMode="Externa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image" Target="../media/image12.gi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11.png"/><Relationship Id="rId5" Type="http://schemas.openxmlformats.org/officeDocument/2006/relationships/tags" Target="../tags/tag8.xml"/><Relationship Id="rId10" Type="http://schemas.openxmlformats.org/officeDocument/2006/relationships/notesSlide" Target="../notesSlides/notesSlide2.xml"/><Relationship Id="rId4" Type="http://schemas.openxmlformats.org/officeDocument/2006/relationships/tags" Target="../tags/tag7.xml"/><Relationship Id="rId9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4375" y="142875"/>
            <a:ext cx="7715250" cy="577850"/>
          </a:xfrm>
          <a:prstGeom prst="rect">
            <a:avLst/>
          </a:prstGeom>
          <a:gradFill flip="none" rotWithShape="1">
            <a:gsLst>
              <a:gs pos="0">
                <a:srgbClr val="00FFFF">
                  <a:shade val="30000"/>
                  <a:satMod val="115000"/>
                </a:srgbClr>
              </a:gs>
              <a:gs pos="50000">
                <a:srgbClr val="00FFFF">
                  <a:shade val="67500"/>
                  <a:satMod val="115000"/>
                </a:srgbClr>
              </a:gs>
              <a:gs pos="100000">
                <a:srgbClr val="00FFFF">
                  <a:shade val="100000"/>
                  <a:satMod val="115000"/>
                </a:srgbClr>
              </a:gs>
            </a:gsLst>
            <a:lin ang="5400000" scaled="1"/>
            <a:tileRect/>
          </a:gradFill>
          <a:ln w="19050">
            <a:solidFill>
              <a:schemeClr val="accent4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lIns="84259" tIns="42129" rIns="84259" bIns="42129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Trường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Tiểu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học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Tây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Tựu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</a:p>
        </p:txBody>
      </p:sp>
      <p:sp>
        <p:nvSpPr>
          <p:cNvPr id="6147" name="WordArt 6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1285875" y="6215063"/>
            <a:ext cx="6500813" cy="500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b="1" i="1" kern="1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C0C0C0">
                      <a:alpha val="50000"/>
                    </a:srgbClr>
                  </a:outerShdw>
                </a:effectLst>
                <a:latin typeface="Andalus"/>
                <a:cs typeface="Andalus"/>
              </a:rPr>
              <a:t>Giáo viên: Bùi Thị Huyền</a:t>
            </a:r>
          </a:p>
        </p:txBody>
      </p:sp>
      <p:pic>
        <p:nvPicPr>
          <p:cNvPr id="6148" name="Picture 6" descr="IMG_249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04"/>
          <a:stretch>
            <a:fillRect/>
          </a:stretch>
        </p:blipFill>
        <p:spPr bwMode="auto">
          <a:xfrm>
            <a:off x="546100" y="928688"/>
            <a:ext cx="80264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WordArt 7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93663" y="1228725"/>
            <a:ext cx="8880475" cy="41910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50000"/>
              </a:avLst>
            </a:prstTxWarp>
          </a:bodyPr>
          <a:lstStyle/>
          <a:p>
            <a:r>
              <a:rPr lang="en-US" sz="3000" b="1" kern="10" spc="-295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107763" dir="18900000" algn="ctr" rotWithShape="0">
                    <a:srgbClr val="FFFFCC">
                      <a:alpha val="50000"/>
                    </a:srgbClr>
                  </a:outerShdw>
                </a:effectLst>
                <a:latin typeface="Andalus"/>
                <a:cs typeface="Andalus"/>
              </a:rPr>
              <a:t>Chào mừng các thầy cô giáo về  dự giờ lớp 4A</a:t>
            </a:r>
          </a:p>
          <a:p>
            <a:endParaRPr lang="en-US" sz="3000" b="1" kern="10" spc="-295">
              <a:ln w="12700">
                <a:solidFill>
                  <a:schemeClr val="tx2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107763" dir="18900000" algn="ctr" rotWithShape="0">
                  <a:srgbClr val="FFFFCC">
                    <a:alpha val="50000"/>
                  </a:srgbClr>
                </a:outerShdw>
              </a:effectLst>
              <a:latin typeface="Andalus"/>
              <a:cs typeface="Andalu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46653" y="1843385"/>
            <a:ext cx="505779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NHỔ CÀ RỐT</a:t>
            </a:r>
            <a:endParaRPr lang="en-US" sz="6000" b="1" cap="none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64" y="2379173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58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12666" y="25370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52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22759" y="404664"/>
            <a:ext cx="8669721" cy="6169557"/>
          </a:xfrm>
          <a:prstGeom prst="snip2DiagRect">
            <a:avLst>
              <a:gd name="adj1" fmla="val 0"/>
              <a:gd name="adj2" fmla="val 899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smtClean="0">
                <a:solidFill>
                  <a:srgbClr val="006600"/>
                </a:solidFill>
                <a:latin typeface="+mj-lt"/>
                <a:cs typeface="Times New Roman" panose="02020603050405020304" pitchFamily="18" charset="0"/>
              </a:rPr>
              <a:t>   </a:t>
            </a:r>
          </a:p>
          <a:p>
            <a:pPr algn="just">
              <a:lnSpc>
                <a:spcPct val="150000"/>
              </a:lnSpc>
            </a:pPr>
            <a:r>
              <a:rPr lang="en-US" sz="3200" smtClean="0">
                <a:solidFill>
                  <a:srgbClr val="0066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-  </a:t>
            </a:r>
            <a:r>
              <a:rPr lang="en-US" sz="360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Chọn đáp án có trong mỗi câu hỏi.</a:t>
            </a:r>
          </a:p>
          <a:p>
            <a:pPr algn="just">
              <a:lnSpc>
                <a:spcPct val="150000"/>
              </a:lnSpc>
            </a:pPr>
            <a:r>
              <a:rPr lang="en-US" sz="360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- Chú thỏ sẽ tự đi đến nhổ cà rốt. Nếu chú thỏ nhổ được cà rốt là đáp án Đúng, còn nếu không nhổ được là đáp án Sai</a:t>
            </a:r>
            <a:r>
              <a:rPr lang="en-US" sz="320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   </a:t>
            </a:r>
            <a:endParaRPr lang="en-US" sz="32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59632" y="404664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+mj-lt"/>
              </a:rPr>
              <a:t>Cách chơi </a:t>
            </a:r>
            <a:endParaRPr lang="en-US" sz="72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0009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76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06" y="2284901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41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rgbClr val="FF8633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Bác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ơi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!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Cháu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đói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lắm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bác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cháu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củ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cà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rốt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ạ ?</a:t>
            </a:r>
            <a:endParaRPr lang="en-US" sz="24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2571629" y="1276350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rgbClr val="FF8633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  <a:endParaRPr lang="en-US" sz="200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191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rgbClr val="FF8633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Giờ ta sẽ cho con tự nhổ cà rốt</a:t>
            </a:r>
            <a:endParaRPr lang="en-US" sz="240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3405342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rgbClr val="FF8633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Con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dám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thử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45489" y="3933056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rgbClr val="FF8633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Dạ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Con </a:t>
            </a:r>
            <a:r>
              <a:rPr lang="en-US" sz="24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ý</a:t>
            </a:r>
            <a:endParaRPr lang="en-US" sz="24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endParaRPr lang="en-US" sz="320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334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8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8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4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4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8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88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88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916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416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5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68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78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78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88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88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4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53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90749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953467" y="1411496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 : Đạt được điều mình mơ ước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935" y="4527650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767974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36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Câu thành ngữ </a:t>
            </a:r>
            <a:r>
              <a:rPr lang="en-US" sz="2800" b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“Cầu được ước thấy” </a:t>
            </a:r>
            <a:r>
              <a:rPr lang="en-US" sz="2800" b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có nghĩa là gì?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941154" cy="823564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6600"/>
                </a:solidFill>
                <a:latin typeface="+mj-lt"/>
                <a:cs typeface="Times New Roman" panose="02020603050405020304" pitchFamily="18" charset="0"/>
              </a:rPr>
              <a:t>  A                 B                 C                 D</a:t>
            </a:r>
            <a:endParaRPr lang="en-US" sz="3200" b="1" dirty="0">
              <a:solidFill>
                <a:srgbClr val="00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3953467" y="190564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 : Không được điều mình ước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953467" y="2399784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 : Muốn điều trái với lẽ thường</a:t>
            </a:r>
          </a:p>
        </p:txBody>
      </p:sp>
      <p:sp>
        <p:nvSpPr>
          <p:cNvPr id="83" name="Rectangle 82"/>
          <p:cNvSpPr/>
          <p:nvPr/>
        </p:nvSpPr>
        <p:spPr>
          <a:xfrm>
            <a:off x="3953467" y="2893929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 : Có chí cái gì cũng làm được</a:t>
            </a:r>
          </a:p>
        </p:txBody>
      </p:sp>
      <p:sp>
        <p:nvSpPr>
          <p:cNvPr id="29" name="AutoShape 45"/>
          <p:cNvSpPr>
            <a:spLocks noChangeArrowheads="1"/>
          </p:cNvSpPr>
          <p:nvPr/>
        </p:nvSpPr>
        <p:spPr bwMode="auto">
          <a:xfrm>
            <a:off x="8101582" y="5978691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1" name="AutoShape 46"/>
          <p:cNvSpPr>
            <a:spLocks noChangeArrowheads="1"/>
          </p:cNvSpPr>
          <p:nvPr/>
        </p:nvSpPr>
        <p:spPr bwMode="auto">
          <a:xfrm>
            <a:off x="8104757" y="5985041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800000"/>
                </a:solidFill>
              </a:rPr>
              <a:t>1</a:t>
            </a:r>
          </a:p>
        </p:txBody>
      </p:sp>
      <p:sp>
        <p:nvSpPr>
          <p:cNvPr id="32" name="AutoShape 47"/>
          <p:cNvSpPr>
            <a:spLocks noChangeArrowheads="1"/>
          </p:cNvSpPr>
          <p:nvPr/>
        </p:nvSpPr>
        <p:spPr bwMode="auto">
          <a:xfrm>
            <a:off x="8109520" y="5969166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34" name="AutoShape 48"/>
          <p:cNvSpPr>
            <a:spLocks noChangeArrowheads="1"/>
          </p:cNvSpPr>
          <p:nvPr/>
        </p:nvSpPr>
        <p:spPr bwMode="auto">
          <a:xfrm>
            <a:off x="8101582" y="5964404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36" name="AutoShape 49"/>
          <p:cNvSpPr>
            <a:spLocks noChangeArrowheads="1"/>
          </p:cNvSpPr>
          <p:nvPr/>
        </p:nvSpPr>
        <p:spPr bwMode="auto">
          <a:xfrm>
            <a:off x="8101582" y="5969166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37" name="AutoShape 50"/>
          <p:cNvSpPr>
            <a:spLocks noChangeArrowheads="1"/>
          </p:cNvSpPr>
          <p:nvPr/>
        </p:nvSpPr>
        <p:spPr bwMode="auto">
          <a:xfrm>
            <a:off x="8092057" y="5959641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0030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9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10"/>
                            </p:stCondLst>
                            <p:childTnLst>
                              <p:par>
                                <p:cTn id="8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9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1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20"/>
                            </p:stCondLst>
                            <p:childTnLst>
                              <p:par>
                                <p:cTn id="9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02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250"/>
                            </p:stCondLst>
                            <p:childTnLst>
                              <p:par>
                                <p:cTn id="14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500"/>
                            </p:stCondLst>
                            <p:childTnLst>
                              <p:par>
                                <p:cTn id="15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500"/>
                            </p:stCondLst>
                            <p:childTnLst>
                              <p:par>
                                <p:cTn id="1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250"/>
                            </p:stCondLst>
                            <p:childTnLst>
                              <p:par>
                                <p:cTn id="19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25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500"/>
                            </p:stCondLst>
                            <p:childTnLst>
                              <p:par>
                                <p:cTn id="20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500"/>
                            </p:stCondLst>
                            <p:childTnLst>
                              <p:par>
                                <p:cTn id="2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000"/>
                            </p:stCondLst>
                            <p:childTnLst>
                              <p:par>
                                <p:cTn id="2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250"/>
                            </p:stCondLst>
                            <p:childTnLst>
                              <p:par>
                                <p:cTn id="24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3250"/>
                            </p:stCondLst>
                            <p:childTnLst>
                              <p:par>
                                <p:cTn id="2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500"/>
                            </p:stCondLst>
                            <p:childTnLst>
                              <p:par>
                                <p:cTn id="2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1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2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3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4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5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7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8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9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00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2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3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4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05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  <p:bldP spid="29" grpId="0" animBg="1"/>
      <p:bldP spid="31" grpId="0" animBg="1"/>
      <p:bldP spid="32" grpId="0" animBg="1"/>
      <p:bldP spid="34" grpId="0" animBg="1"/>
      <p:bldP spid="36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2355398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719" y="4347068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Câu thành ngữ </a:t>
            </a:r>
            <a:r>
              <a:rPr lang="en-US" sz="2800" b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“Ước sao được vậy” </a:t>
            </a:r>
            <a:r>
              <a:rPr lang="en-US" sz="2800" b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đồng nghĩa với câu nào sau đây:</a:t>
            </a:r>
            <a:endParaRPr lang="en-US" sz="2800" b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8149310" cy="823564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6600"/>
                </a:solidFill>
                <a:latin typeface="+mj-lt"/>
                <a:cs typeface="Times New Roman" panose="02020603050405020304" pitchFamily="18" charset="0"/>
              </a:rPr>
              <a:t> A                  B                 C                 D</a:t>
            </a:r>
            <a:endParaRPr lang="en-US" sz="3200" b="1" dirty="0">
              <a:solidFill>
                <a:srgbClr val="0066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 : Ước của trái mùa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 : Cầu được ước thấy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 : Có chí thì nên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 : Lá lành đùm lá rách</a:t>
            </a:r>
          </a:p>
        </p:txBody>
      </p:sp>
      <p:sp>
        <p:nvSpPr>
          <p:cNvPr id="35" name="AutoShape 45"/>
          <p:cNvSpPr>
            <a:spLocks noChangeArrowheads="1"/>
          </p:cNvSpPr>
          <p:nvPr/>
        </p:nvSpPr>
        <p:spPr bwMode="auto">
          <a:xfrm>
            <a:off x="8054468" y="596265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6" name="AutoShape 46"/>
          <p:cNvSpPr>
            <a:spLocks noChangeArrowheads="1"/>
          </p:cNvSpPr>
          <p:nvPr/>
        </p:nvSpPr>
        <p:spPr bwMode="auto">
          <a:xfrm>
            <a:off x="8057643" y="5969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800000"/>
                </a:solidFill>
              </a:rPr>
              <a:t>1</a:t>
            </a:r>
          </a:p>
        </p:txBody>
      </p:sp>
      <p:sp>
        <p:nvSpPr>
          <p:cNvPr id="37" name="AutoShape 47"/>
          <p:cNvSpPr>
            <a:spLocks noChangeArrowheads="1"/>
          </p:cNvSpPr>
          <p:nvPr/>
        </p:nvSpPr>
        <p:spPr bwMode="auto">
          <a:xfrm>
            <a:off x="8062406" y="59531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38" name="AutoShape 48"/>
          <p:cNvSpPr>
            <a:spLocks noChangeArrowheads="1"/>
          </p:cNvSpPr>
          <p:nvPr/>
        </p:nvSpPr>
        <p:spPr bwMode="auto">
          <a:xfrm>
            <a:off x="8054468" y="5948363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39" name="AutoShape 49"/>
          <p:cNvSpPr>
            <a:spLocks noChangeArrowheads="1"/>
          </p:cNvSpPr>
          <p:nvPr/>
        </p:nvSpPr>
        <p:spPr bwMode="auto">
          <a:xfrm>
            <a:off x="8054468" y="595312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40" name="AutoShape 50"/>
          <p:cNvSpPr>
            <a:spLocks noChangeArrowheads="1"/>
          </p:cNvSpPr>
          <p:nvPr/>
        </p:nvSpPr>
        <p:spPr bwMode="auto">
          <a:xfrm>
            <a:off x="8044943" y="59436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4573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"/>
                            </p:stCondLst>
                            <p:childTnLst>
                              <p:par>
                                <p:cTn id="8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9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25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500"/>
                            </p:stCondLst>
                            <p:childTnLst>
                              <p:par>
                                <p:cTn id="9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50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250"/>
                            </p:stCondLst>
                            <p:childTnLst>
                              <p:par>
                                <p:cTn id="14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500"/>
                            </p:stCondLst>
                            <p:childTnLst>
                              <p:par>
                                <p:cTn id="15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500"/>
                            </p:stCondLst>
                            <p:childTnLst>
                              <p:par>
                                <p:cTn id="1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250"/>
                            </p:stCondLst>
                            <p:childTnLst>
                              <p:par>
                                <p:cTn id="19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25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500"/>
                            </p:stCondLst>
                            <p:childTnLst>
                              <p:par>
                                <p:cTn id="20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500"/>
                            </p:stCondLst>
                            <p:childTnLst>
                              <p:par>
                                <p:cTn id="2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9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250"/>
                            </p:stCondLst>
                            <p:childTnLst>
                              <p:par>
                                <p:cTn id="247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3250"/>
                            </p:stCondLst>
                            <p:childTnLst>
                              <p:par>
                                <p:cTn id="2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3500"/>
                            </p:stCondLst>
                            <p:childTnLst>
                              <p:par>
                                <p:cTn id="25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5500"/>
                            </p:stCondLst>
                            <p:childTnLst>
                              <p:par>
                                <p:cTn id="2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1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0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4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0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450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988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703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974" y="4385097"/>
            <a:ext cx="1581495" cy="143625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650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5280870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543" y="4338723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844600" y="5417841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3609400" y="5417841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1453938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Câu</a:t>
            </a:r>
            <a:r>
              <a:rPr lang="en-US" sz="3200" b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thành ngữ </a:t>
            </a:r>
            <a:r>
              <a:rPr lang="en-US" sz="3200" b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“Ước của trái mùa” </a:t>
            </a:r>
            <a:r>
              <a:rPr lang="en-US" sz="3200" b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có nghĩa là gì?</a:t>
            </a:r>
            <a:endParaRPr lang="en-US" sz="3200" b="1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560806" y="6050477"/>
            <a:ext cx="7394008" cy="823564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6600"/>
                </a:solidFill>
                <a:latin typeface="+mj-lt"/>
                <a:cs typeface="Times New Roman" panose="02020603050405020304" pitchFamily="18" charset="0"/>
              </a:rPr>
              <a:t> A                 B                 </a:t>
            </a:r>
            <a:r>
              <a:rPr lang="en-US" sz="3200" b="1" smtClean="0">
                <a:solidFill>
                  <a:srgbClr val="006600"/>
                </a:solidFill>
                <a:latin typeface="+mj-lt"/>
                <a:cs typeface="Times New Roman" panose="02020603050405020304" pitchFamily="18" charset="0"/>
              </a:rPr>
              <a:t>C                 </a:t>
            </a:r>
            <a:endParaRPr lang="en-US" sz="3200" b="1" dirty="0">
              <a:solidFill>
                <a:srgbClr val="0066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2419890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4564416" y="5400358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 : Muốn cái gì cũng có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 : Muốn những điều tốt đẹp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48505" y="2352486"/>
            <a:ext cx="53368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 : Muốn những điều trái với lẽ thường</a:t>
            </a:r>
          </a:p>
        </p:txBody>
      </p:sp>
      <p:sp>
        <p:nvSpPr>
          <p:cNvPr id="34" name="AutoShape 45"/>
          <p:cNvSpPr>
            <a:spLocks noChangeArrowheads="1"/>
          </p:cNvSpPr>
          <p:nvPr/>
        </p:nvSpPr>
        <p:spPr bwMode="auto">
          <a:xfrm>
            <a:off x="7885010" y="5882906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5" name="AutoShape 46"/>
          <p:cNvSpPr>
            <a:spLocks noChangeArrowheads="1"/>
          </p:cNvSpPr>
          <p:nvPr/>
        </p:nvSpPr>
        <p:spPr bwMode="auto">
          <a:xfrm>
            <a:off x="7888185" y="5889256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800000"/>
                </a:solidFill>
              </a:rPr>
              <a:t>1</a:t>
            </a:r>
          </a:p>
        </p:txBody>
      </p:sp>
      <p:sp>
        <p:nvSpPr>
          <p:cNvPr id="36" name="AutoShape 47"/>
          <p:cNvSpPr>
            <a:spLocks noChangeArrowheads="1"/>
          </p:cNvSpPr>
          <p:nvPr/>
        </p:nvSpPr>
        <p:spPr bwMode="auto">
          <a:xfrm>
            <a:off x="7892948" y="5873381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37" name="AutoShape 48"/>
          <p:cNvSpPr>
            <a:spLocks noChangeArrowheads="1"/>
          </p:cNvSpPr>
          <p:nvPr/>
        </p:nvSpPr>
        <p:spPr bwMode="auto">
          <a:xfrm>
            <a:off x="7885010" y="5868619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38" name="AutoShape 49"/>
          <p:cNvSpPr>
            <a:spLocks noChangeArrowheads="1"/>
          </p:cNvSpPr>
          <p:nvPr/>
        </p:nvSpPr>
        <p:spPr bwMode="auto">
          <a:xfrm>
            <a:off x="7885010" y="5873381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39" name="AutoShape 50"/>
          <p:cNvSpPr>
            <a:spLocks noChangeArrowheads="1"/>
          </p:cNvSpPr>
          <p:nvPr/>
        </p:nvSpPr>
        <p:spPr bwMode="auto">
          <a:xfrm>
            <a:off x="7875485" y="5863856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4597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85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100"/>
                            </p:stCondLst>
                            <p:childTnLst>
                              <p:par>
                                <p:cTn id="3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3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1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250"/>
                            </p:stCondLst>
                            <p:childTnLst>
                              <p:par>
                                <p:cTn id="15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250"/>
                            </p:stCondLst>
                            <p:childTnLst>
                              <p:par>
                                <p:cTn id="1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500"/>
                            </p:stCondLst>
                            <p:childTnLst>
                              <p:par>
                                <p:cTn id="16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500"/>
                            </p:stCondLst>
                            <p:childTnLst>
                              <p:par>
                                <p:cTn id="1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250"/>
                            </p:stCondLst>
                            <p:childTnLst>
                              <p:par>
                                <p:cTn id="20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3250"/>
                            </p:stCondLst>
                            <p:childTnLst>
                              <p:par>
                                <p:cTn id="2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500"/>
                            </p:stCondLst>
                            <p:childTnLst>
                              <p:par>
                                <p:cTn id="21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19" y="4533119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2355398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157" y="4495019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124" y="4352537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435569" y="5423310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143" y="4390566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3280107" y="5423310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1" y="8859"/>
            <a:ext cx="7530840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Câu thành ngữ </a:t>
            </a:r>
            <a:r>
              <a:rPr lang="en-US" sz="2400" b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“Đứng núi này trông núi nọ” </a:t>
            </a:r>
            <a:r>
              <a:rPr lang="en-US" sz="2400" b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có nghĩa là không bằng lòng với cái mình đang có, lại mơ tưởng tới cái khác chưa phải của mình. </a:t>
            </a:r>
          </a:p>
          <a:p>
            <a:pPr algn="ctr"/>
            <a:r>
              <a:rPr lang="en-US" sz="2400" b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Đúng hay sai?</a:t>
            </a:r>
            <a:endParaRPr lang="en-US" sz="2400" b="1" dirty="0" smtClean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246551" y="6055946"/>
            <a:ext cx="3989746" cy="823564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6600"/>
                </a:solidFill>
                <a:latin typeface="+mj-lt"/>
                <a:cs typeface="Times New Roman" panose="02020603050405020304" pitchFamily="18" charset="0"/>
              </a:rPr>
              <a:t> A                  </a:t>
            </a:r>
            <a:r>
              <a:rPr lang="en-US" sz="3200" b="1" smtClean="0">
                <a:solidFill>
                  <a:srgbClr val="006600"/>
                </a:solidFill>
                <a:latin typeface="+mj-lt"/>
                <a:cs typeface="Times New Roman" panose="02020603050405020304" pitchFamily="18" charset="0"/>
              </a:rPr>
              <a:t>B                                  </a:t>
            </a:r>
            <a:endParaRPr lang="en-US" sz="3200" b="1" dirty="0">
              <a:solidFill>
                <a:srgbClr val="0066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4246059" y="5485204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885884" y="2007129"/>
            <a:ext cx="25271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 : Sai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491839" y="2010064"/>
            <a:ext cx="25260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 : Đúng</a:t>
            </a:r>
          </a:p>
        </p:txBody>
      </p:sp>
      <p:sp>
        <p:nvSpPr>
          <p:cNvPr id="18" name="AutoShape 45"/>
          <p:cNvSpPr>
            <a:spLocks noChangeArrowheads="1"/>
          </p:cNvSpPr>
          <p:nvPr/>
        </p:nvSpPr>
        <p:spPr bwMode="auto">
          <a:xfrm>
            <a:off x="7876605" y="590980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9" name="AutoShape 46"/>
          <p:cNvSpPr>
            <a:spLocks noChangeArrowheads="1"/>
          </p:cNvSpPr>
          <p:nvPr/>
        </p:nvSpPr>
        <p:spPr bwMode="auto">
          <a:xfrm>
            <a:off x="7879780" y="591615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800000"/>
                </a:solidFill>
              </a:rPr>
              <a:t>1</a:t>
            </a:r>
          </a:p>
        </p:txBody>
      </p:sp>
      <p:sp>
        <p:nvSpPr>
          <p:cNvPr id="20" name="AutoShape 47"/>
          <p:cNvSpPr>
            <a:spLocks noChangeArrowheads="1"/>
          </p:cNvSpPr>
          <p:nvPr/>
        </p:nvSpPr>
        <p:spPr bwMode="auto">
          <a:xfrm>
            <a:off x="7884543" y="590028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21" name="AutoShape 48"/>
          <p:cNvSpPr>
            <a:spLocks noChangeArrowheads="1"/>
          </p:cNvSpPr>
          <p:nvPr/>
        </p:nvSpPr>
        <p:spPr bwMode="auto">
          <a:xfrm>
            <a:off x="7876605" y="5895518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22" name="AutoShape 49"/>
          <p:cNvSpPr>
            <a:spLocks noChangeArrowheads="1"/>
          </p:cNvSpPr>
          <p:nvPr/>
        </p:nvSpPr>
        <p:spPr bwMode="auto">
          <a:xfrm>
            <a:off x="7876605" y="590028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32" name="AutoShape 50"/>
          <p:cNvSpPr>
            <a:spLocks noChangeArrowheads="1"/>
          </p:cNvSpPr>
          <p:nvPr/>
        </p:nvSpPr>
        <p:spPr bwMode="auto">
          <a:xfrm>
            <a:off x="7867080" y="5890755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400" b="1">
                <a:solidFill>
                  <a:srgbClr val="0033CC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9564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9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4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65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65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9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15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0"/>
                            </p:stCondLst>
                            <p:childTnLst>
                              <p:par>
                                <p:cTn id="8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50"/>
                            </p:stCondLst>
                            <p:childTnLst>
                              <p:par>
                                <p:cTn id="10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250"/>
                            </p:stCondLst>
                            <p:childTnLst>
                              <p:par>
                                <p:cTn id="1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500"/>
                            </p:stCondLst>
                            <p:childTnLst>
                              <p:par>
                                <p:cTn id="1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250"/>
                            </p:stCondLst>
                            <p:childTnLst>
                              <p:par>
                                <p:cTn id="1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"/>
                            </p:stCondLst>
                            <p:childTnLst>
                              <p:par>
                                <p:cTn id="16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500"/>
                            </p:stCondLst>
                            <p:childTnLst>
                              <p:par>
                                <p:cTn id="1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18" grpId="0" animBg="1"/>
      <p:bldP spid="19" grpId="0" animBg="1"/>
      <p:bldP spid="20" grpId="0" animBg="1"/>
      <p:bldP spid="21" grpId="0" animBg="1"/>
      <p:bldP spid="22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59713" y="1843385"/>
            <a:ext cx="446308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KẾT THÚC</a:t>
            </a:r>
            <a:endParaRPr lang="en-US" sz="6600" b="1" cap="none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64" y="2379173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58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12666" y="25370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5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28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7" descr="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WordArt 10"/>
          <p:cNvSpPr>
            <a:spLocks noChangeArrowheads="1" noChangeShapeType="1" noTextEdit="1"/>
          </p:cNvSpPr>
          <p:nvPr/>
        </p:nvSpPr>
        <p:spPr bwMode="auto">
          <a:xfrm>
            <a:off x="1003300" y="1130300"/>
            <a:ext cx="7327900" cy="59055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752444"/>
              </a:avLst>
            </a:prstTxWarp>
          </a:bodyPr>
          <a:lstStyle/>
          <a:p>
            <a:pPr algn="ctr"/>
            <a:r>
              <a:rPr lang="vi-VN" sz="4800" b="1" kern="1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Chân thành cảm ơn các thầy cô!</a:t>
            </a:r>
            <a:endParaRPr lang="en-US" sz="4800" b="1" kern="10">
              <a:ln w="19050">
                <a:solidFill>
                  <a:srgbClr val="FF66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FF"/>
                  </a:gs>
                  <a:gs pos="100000">
                    <a:srgbClr val="FF0000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4580" name="Picture 6" descr="Bauernb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5867400"/>
            <a:ext cx="5943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406400" y="-5283200"/>
            <a:ext cx="8382000" cy="713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10000"/>
              </a:spcBef>
            </a:pPr>
            <a:r>
              <a:rPr lang="en-US" sz="8800" b="1" smtClean="0">
                <a:solidFill>
                  <a:srgbClr val="FF3300"/>
                </a:solidFill>
                <a:cs typeface="Arial" charset="0"/>
              </a:rPr>
              <a:t>Kính</a:t>
            </a:r>
            <a:r>
              <a:rPr lang="en-US" sz="8800" b="1" smtClean="0">
                <a:solidFill>
                  <a:srgbClr val="FF00FF"/>
                </a:solidFill>
                <a:cs typeface="Arial" charset="0"/>
              </a:rPr>
              <a:t> </a:t>
            </a:r>
            <a:r>
              <a:rPr lang="en-US" sz="8800" b="1">
                <a:solidFill>
                  <a:srgbClr val="FF3300"/>
                </a:solidFill>
                <a:cs typeface="Arial" charset="0"/>
              </a:rPr>
              <a:t>chúc</a:t>
            </a:r>
            <a:r>
              <a:rPr lang="en-US" sz="8800" b="1">
                <a:solidFill>
                  <a:srgbClr val="FF00FF"/>
                </a:solidFill>
                <a:cs typeface="Arial" charset="0"/>
              </a:rPr>
              <a:t> </a:t>
            </a:r>
            <a:r>
              <a:rPr lang="en-US" sz="8800" b="1">
                <a:solidFill>
                  <a:srgbClr val="FFFF00"/>
                </a:solidFill>
                <a:cs typeface="Arial" charset="0"/>
              </a:rPr>
              <a:t> </a:t>
            </a:r>
            <a:r>
              <a:rPr lang="en-US"/>
              <a:t> </a:t>
            </a:r>
            <a:r>
              <a:rPr lang="en-US" sz="8800" b="1">
                <a:solidFill>
                  <a:srgbClr val="FF00FF"/>
                </a:solidFill>
                <a:cs typeface="Arial" charset="0"/>
              </a:rPr>
              <a:t> </a:t>
            </a:r>
          </a:p>
          <a:p>
            <a:pPr algn="ctr" eaLnBrk="1" hangingPunct="1">
              <a:lnSpc>
                <a:spcPct val="80000"/>
              </a:lnSpc>
              <a:spcBef>
                <a:spcPct val="10000"/>
              </a:spcBef>
            </a:pPr>
            <a:r>
              <a:rPr lang="en-US" sz="8800" b="1">
                <a:solidFill>
                  <a:srgbClr val="FF3300"/>
                </a:solidFill>
                <a:cs typeface="Arial" charset="0"/>
              </a:rPr>
              <a:t>thầy cô</a:t>
            </a:r>
            <a:r>
              <a:rPr lang="en-US" sz="8800" b="1">
                <a:solidFill>
                  <a:srgbClr val="FFFF00"/>
                </a:solidFill>
                <a:cs typeface="Arial" charset="0"/>
              </a:rPr>
              <a:t> </a:t>
            </a:r>
            <a:r>
              <a:rPr lang="en-US" sz="8800" b="1">
                <a:solidFill>
                  <a:srgbClr val="FF3300"/>
                </a:solidFill>
                <a:cs typeface="Arial" charset="0"/>
              </a:rPr>
              <a:t>giáo</a:t>
            </a:r>
            <a:r>
              <a:rPr lang="en-US" sz="8800" b="1">
                <a:solidFill>
                  <a:srgbClr val="FF00FF"/>
                </a:solidFill>
                <a:cs typeface="Arial" charset="0"/>
              </a:rPr>
              <a:t> </a:t>
            </a:r>
            <a:r>
              <a:rPr lang="en-US" sz="8800" b="1">
                <a:solidFill>
                  <a:srgbClr val="FFFF00"/>
                </a:solidFill>
                <a:cs typeface="Arial" charset="0"/>
              </a:rPr>
              <a:t>  </a:t>
            </a:r>
            <a:r>
              <a:rPr lang="en-US" sz="8800" b="1">
                <a:solidFill>
                  <a:srgbClr val="FF3300"/>
                </a:solidFill>
                <a:cs typeface="Arial" charset="0"/>
              </a:rPr>
              <a:t>mạnh khỏe !</a:t>
            </a:r>
          </a:p>
          <a:p>
            <a:pPr algn="ctr" eaLnBrk="1" hangingPunct="1">
              <a:lnSpc>
                <a:spcPct val="80000"/>
              </a:lnSpc>
              <a:spcBef>
                <a:spcPct val="10000"/>
              </a:spcBef>
            </a:pPr>
            <a:r>
              <a:rPr lang="en-US" sz="8800" b="1">
                <a:solidFill>
                  <a:srgbClr val="FFFF00"/>
                </a:solidFill>
                <a:cs typeface="Arial" charset="0"/>
              </a:rPr>
              <a:t>*</a:t>
            </a:r>
            <a:r>
              <a:rPr lang="en-US" sz="8800" b="1">
                <a:solidFill>
                  <a:srgbClr val="FF00FF"/>
                </a:solidFill>
                <a:cs typeface="Arial" charset="0"/>
              </a:rPr>
              <a:t>  </a:t>
            </a:r>
          </a:p>
          <a:p>
            <a:pPr algn="ctr" eaLnBrk="1" hangingPunct="1">
              <a:lnSpc>
                <a:spcPct val="80000"/>
              </a:lnSpc>
              <a:spcBef>
                <a:spcPct val="10000"/>
              </a:spcBef>
            </a:pPr>
            <a:r>
              <a:rPr lang="en-US" sz="8800" b="1">
                <a:solidFill>
                  <a:srgbClr val="FFFF00"/>
                </a:solidFill>
                <a:cs typeface="Arial" charset="0"/>
              </a:rPr>
              <a:t>*</a:t>
            </a:r>
            <a:r>
              <a:rPr lang="en-US" sz="8800" b="1">
                <a:solidFill>
                  <a:srgbClr val="FF00FF"/>
                </a:solidFill>
                <a:cs typeface="Arial" charset="0"/>
              </a:rPr>
              <a:t>  </a:t>
            </a:r>
            <a:r>
              <a:rPr lang="en-US" sz="8800" b="1">
                <a:solidFill>
                  <a:srgbClr val="FFFF00"/>
                </a:solidFill>
                <a:cs typeface="Arial" charset="0"/>
              </a:rPr>
              <a:t>*</a:t>
            </a:r>
            <a:endParaRPr lang="en-US" sz="8800" b="1">
              <a:solidFill>
                <a:srgbClr val="FF00FF"/>
              </a:solidFill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10000"/>
              </a:spcBef>
            </a:pPr>
            <a:endParaRPr lang="en-US" sz="8800" b="1">
              <a:solidFill>
                <a:srgbClr val="FFFF00"/>
              </a:solidFill>
              <a:cs typeface="Arial" charset="0"/>
            </a:endParaRPr>
          </a:p>
        </p:txBody>
      </p:sp>
      <p:pic>
        <p:nvPicPr>
          <p:cNvPr id="54281" name="nhac khong loi mua thu ha noi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6324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67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80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80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7903" fill="hold"/>
                                        <p:tgtEl>
                                          <p:spTgt spid="542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281"/>
                </p:tgtEl>
              </p:cMediaNode>
            </p:audio>
          </p:childTnLst>
        </p:cTn>
      </p:par>
    </p:tnLst>
    <p:bldLst>
      <p:bldP spid="440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684213" y="2492375"/>
            <a:ext cx="7848600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r>
              <a:rPr lang="en-US" sz="11500" b="1"/>
              <a:t>Khởi động</a:t>
            </a:r>
            <a:endParaRPr lang="vi-VN" sz="115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07504" y="3933354"/>
            <a:ext cx="9217025" cy="6477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itchFamily="34" charset="0"/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itchFamily="34" charset="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en-US" b="1" smtClean="0">
                <a:solidFill>
                  <a:srgbClr val="006600"/>
                </a:solidFill>
                <a:effectLst/>
                <a:latin typeface="+mj-lt"/>
              </a:rPr>
              <a:t>- Ước mơ bị đánh giá thấp:</a:t>
            </a:r>
            <a:endParaRPr lang="en-US" dirty="0" smtClean="0">
              <a:solidFill>
                <a:srgbClr val="000099"/>
              </a:solidFill>
              <a:effectLst/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4017" y="764704"/>
            <a:ext cx="9685337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6600"/>
                </a:solidFill>
                <a:latin typeface="+mj-lt"/>
              </a:rPr>
              <a:t>- Ước mơ được đánh giá cao:</a:t>
            </a:r>
            <a:endParaRPr lang="vi-VN" sz="4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2299816"/>
            <a:ext cx="9109075" cy="485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 eaLnBrk="1" hangingPunct="1">
              <a:lnSpc>
                <a:spcPct val="80000"/>
              </a:lnSpc>
              <a:defRPr/>
            </a:pPr>
            <a:r>
              <a:rPr lang="en-US" sz="3200" b="1" dirty="0">
                <a:solidFill>
                  <a:srgbClr val="006600"/>
                </a:solidFill>
                <a:latin typeface="+mj-lt"/>
              </a:rPr>
              <a:t>- Ước mơ được đánh giá không cao: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1167" y="1233016"/>
            <a:ext cx="8907462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là những ước mơ vươn lên làm những việc có ích cho mọi người.</a:t>
            </a:r>
            <a:endParaRPr lang="vi-VN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7517" y="2784004"/>
            <a:ext cx="8909050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là những ước mơ giản dị, thiết thực, có thể thực hiện được không cần nỗ lực lớn.</a:t>
            </a:r>
            <a:endParaRPr lang="vi-VN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1167" y="4379441"/>
            <a:ext cx="8907462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là những ước mơ phi lí không thể thực hiện được. Hoặc là những ước mơ ích kỉ, có lợi cho bản thân nhưng gây hại cho người khác.</a:t>
            </a:r>
            <a:endParaRPr lang="vi-VN" sz="3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015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y vao tuong lai karaoke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399.1616" end="108781.103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32" y="402517"/>
            <a:ext cx="9159432" cy="553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8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8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rai dat cua chung ta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19672" y="2420888"/>
            <a:ext cx="5486759" cy="4114800"/>
          </a:xfrm>
          <a:prstGeom prst="ellipse">
            <a:avLst/>
          </a:prstGeom>
          <a:ln w="63500" cap="rnd">
            <a:solidFill>
              <a:schemeClr val="accent1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34975" y="-171450"/>
            <a:ext cx="8545513" cy="2724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Luyện từ và câu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Mở rộng vốn từ: Ước mơ</a:t>
            </a:r>
            <a:endParaRPr 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3"/>
          <p:cNvSpPr txBox="1">
            <a:spLocks noChangeArrowheads="1"/>
          </p:cNvSpPr>
          <p:nvPr/>
        </p:nvSpPr>
        <p:spPr bwMode="auto">
          <a:xfrm>
            <a:off x="107950" y="188913"/>
            <a:ext cx="897572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b="1" u="sng" dirty="0" smtClean="0">
                <a:solidFill>
                  <a:srgbClr val="0000FF"/>
                </a:solidFill>
                <a:latin typeface="+mj-lt"/>
              </a:rPr>
              <a:t>Bài 1</a:t>
            </a:r>
            <a:r>
              <a:rPr lang="en-US" sz="3200" b="1" dirty="0" smtClean="0">
                <a:solidFill>
                  <a:srgbClr val="0000FF"/>
                </a:solidFill>
                <a:latin typeface="+mj-lt"/>
              </a:rPr>
              <a:t>: Ghi lại những từ trong bài tập đọc 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Trung thu độc lập </a:t>
            </a:r>
            <a:r>
              <a:rPr lang="en-US" sz="3200" b="1" dirty="0" smtClean="0">
                <a:solidFill>
                  <a:srgbClr val="0000FF"/>
                </a:solidFill>
                <a:latin typeface="+mj-lt"/>
              </a:rPr>
              <a:t>cùng nghĩa với từ 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ước mơ</a:t>
            </a:r>
            <a:r>
              <a:rPr lang="en-US" sz="3200" b="1" i="1" dirty="0" smtClean="0">
                <a:solidFill>
                  <a:srgbClr val="0000FF"/>
                </a:solidFill>
                <a:latin typeface="+mj-lt"/>
              </a:rPr>
              <a:t>.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77788" y="1484313"/>
            <a:ext cx="8886825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006600"/>
                </a:solidFill>
                <a:latin typeface="+mj-lt"/>
              </a:rPr>
              <a:t>Những từ cùng nghĩa với từ 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ước mơ </a:t>
            </a:r>
            <a:r>
              <a:rPr lang="en-US" sz="3200" b="1" dirty="0" smtClean="0">
                <a:solidFill>
                  <a:srgbClr val="006600"/>
                </a:solidFill>
                <a:latin typeface="+mj-lt"/>
              </a:rPr>
              <a:t>trong bài Trung thu độc lập là: </a:t>
            </a:r>
            <a:endParaRPr lang="en-US" sz="3200" b="1" i="1" dirty="0" smtClean="0">
              <a:solidFill>
                <a:srgbClr val="006600"/>
              </a:solidFill>
              <a:latin typeface="+mj-lt"/>
            </a:endParaRPr>
          </a:p>
        </p:txBody>
      </p:sp>
      <p:sp>
        <p:nvSpPr>
          <p:cNvPr id="35861" name="Text Box 21"/>
          <p:cNvSpPr txBox="1">
            <a:spLocks noChangeArrowheads="1"/>
          </p:cNvSpPr>
          <p:nvPr/>
        </p:nvSpPr>
        <p:spPr bwMode="auto">
          <a:xfrm>
            <a:off x="2327275" y="4967288"/>
            <a:ext cx="6553200" cy="15700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000099"/>
                </a:solidFill>
                <a:latin typeface="+mj-lt"/>
              </a:rPr>
              <a:t>Là mong và ước muốn có được một cách thiết tha những điều tốt đẹp trong tương lai</a:t>
            </a:r>
            <a:r>
              <a:rPr lang="en-US" sz="3200" b="1" dirty="0" smtClean="0">
                <a:solidFill>
                  <a:srgbClr val="000099"/>
                </a:solidFill>
                <a:latin typeface="+mj-lt"/>
                <a:cs typeface="Arial" charset="0"/>
              </a:rPr>
              <a:t>.</a:t>
            </a:r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 flipV="1">
            <a:off x="1601788" y="3781425"/>
            <a:ext cx="738187" cy="0"/>
          </a:xfrm>
          <a:prstGeom prst="line">
            <a:avLst/>
          </a:prstGeom>
          <a:noFill/>
          <a:ln w="57150">
            <a:solidFill>
              <a:schemeClr val="tx1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vi-VN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2327275" y="2997200"/>
            <a:ext cx="6475413" cy="15700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000099"/>
                </a:solidFill>
                <a:latin typeface="+mj-lt"/>
              </a:rPr>
              <a:t>Là mong mỏi và tưởng tượng điều mình muốn sẽ đạt được trong tương lai.</a:t>
            </a:r>
            <a:endParaRPr lang="en-US" sz="3200" b="1" dirty="0" smtClean="0">
              <a:solidFill>
                <a:srgbClr val="000099"/>
              </a:solidFill>
              <a:latin typeface="+mj-lt"/>
              <a:cs typeface="Arial" charset="0"/>
            </a:endParaRPr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 flipV="1">
            <a:off x="1601788" y="5757863"/>
            <a:ext cx="738187" cy="0"/>
          </a:xfrm>
          <a:prstGeom prst="line">
            <a:avLst/>
          </a:prstGeom>
          <a:noFill/>
          <a:ln w="57150">
            <a:solidFill>
              <a:schemeClr val="tx1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vi-VN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5865" name="Rectangle 25"/>
          <p:cNvSpPr>
            <a:spLocks noChangeArrowheads="1"/>
          </p:cNvSpPr>
          <p:nvPr/>
        </p:nvSpPr>
        <p:spPr bwMode="auto">
          <a:xfrm>
            <a:off x="4643438" y="1989138"/>
            <a:ext cx="482441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i="1" dirty="0">
                <a:solidFill>
                  <a:srgbClr val="FF0000"/>
                </a:solidFill>
                <a:latin typeface="+mj-lt"/>
              </a:rPr>
              <a:t> Mơ tưởng,  mong ước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3081338"/>
            <a:ext cx="1692275" cy="1401762"/>
            <a:chOff x="0" y="3201035"/>
            <a:chExt cx="1691680" cy="1401763"/>
          </a:xfrm>
        </p:grpSpPr>
        <p:sp>
          <p:nvSpPr>
            <p:cNvPr id="2" name="Oval 1"/>
            <p:cNvSpPr/>
            <p:nvPr/>
          </p:nvSpPr>
          <p:spPr>
            <a:xfrm>
              <a:off x="0" y="3201035"/>
              <a:ext cx="1548855" cy="140176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vi-VN" dirty="0"/>
            </a:p>
          </p:txBody>
        </p:sp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142825" y="3288347"/>
              <a:ext cx="1548855" cy="107632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+mj-lt"/>
                  <a:cs typeface="Arial" charset="0"/>
                </a:rPr>
                <a:t>Mơ tưởng</a:t>
              </a:r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4925" y="4967288"/>
            <a:ext cx="1609725" cy="1401762"/>
            <a:chOff x="35496" y="5087779"/>
            <a:chExt cx="1609154" cy="1401763"/>
          </a:xfrm>
        </p:grpSpPr>
        <p:sp>
          <p:nvSpPr>
            <p:cNvPr id="15" name="Oval 14"/>
            <p:cNvSpPr/>
            <p:nvPr/>
          </p:nvSpPr>
          <p:spPr>
            <a:xfrm>
              <a:off x="35496" y="5087779"/>
              <a:ext cx="1466330" cy="140176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vi-VN" dirty="0"/>
            </a:p>
          </p:txBody>
        </p:sp>
        <p:sp>
          <p:nvSpPr>
            <p:cNvPr id="16" name="Text Box 19"/>
            <p:cNvSpPr txBox="1">
              <a:spLocks noChangeArrowheads="1"/>
            </p:cNvSpPr>
            <p:nvPr/>
          </p:nvSpPr>
          <p:spPr bwMode="auto">
            <a:xfrm>
              <a:off x="197364" y="5229066"/>
              <a:ext cx="1447286" cy="1077914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+mj-lt"/>
                  <a:cs typeface="Arial" charset="0"/>
                </a:rPr>
                <a:t>Mong ước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5" grpId="0"/>
      <p:bldP spid="35861" grpId="0" animBg="1"/>
      <p:bldP spid="35863" grpId="0" animBg="1"/>
      <p:bldP spid="358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323850" y="2349500"/>
            <a:ext cx="87471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vi-VN" sz="3600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a. Bắt đầu bằng tiếng ước: </a:t>
            </a:r>
            <a:r>
              <a:rPr lang="en-US" altLang="vi-VN" sz="36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ước muốn</a:t>
            </a:r>
          </a:p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en-US" altLang="vi-VN" sz="3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  </a:t>
            </a:r>
          </a:p>
        </p:txBody>
      </p:sp>
      <p:sp>
        <p:nvSpPr>
          <p:cNvPr id="85002" name="Text Box 10"/>
          <p:cNvSpPr txBox="1">
            <a:spLocks noChangeArrowheads="1"/>
          </p:cNvSpPr>
          <p:nvPr/>
        </p:nvSpPr>
        <p:spPr bwMode="auto">
          <a:xfrm>
            <a:off x="358775" y="3895725"/>
            <a:ext cx="77771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vi-VN" sz="3600" b="1" dirty="0" smtClean="0">
                <a:solidFill>
                  <a:srgbClr val="006600"/>
                </a:solidFill>
                <a:latin typeface="+mj-lt"/>
                <a:cs typeface="Times New Roman" pitchFamily="18" charset="0"/>
              </a:rPr>
              <a:t>b. Bắt đầu bằng tiếng mơ: </a:t>
            </a:r>
            <a:r>
              <a:rPr lang="en-US" altLang="vi-VN" sz="36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mơ ước</a:t>
            </a:r>
            <a:r>
              <a:rPr lang="en-US" altLang="vi-VN" sz="3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vi-VN" sz="3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  </a:t>
            </a:r>
            <a:endParaRPr lang="vi-VN" altLang="vi-VN" sz="3600" b="1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131763" y="428625"/>
            <a:ext cx="8977312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3600" b="1" u="sng" dirty="0" smtClean="0">
                <a:solidFill>
                  <a:srgbClr val="0000FF"/>
                </a:solidFill>
                <a:latin typeface="+mj-lt"/>
              </a:rPr>
              <a:t>Bài 2</a:t>
            </a:r>
            <a:r>
              <a:rPr lang="en-US" sz="3600" b="1" dirty="0" smtClean="0">
                <a:solidFill>
                  <a:srgbClr val="0000FF"/>
                </a:solidFill>
                <a:latin typeface="+mj-lt"/>
              </a:rPr>
              <a:t>: Tìm thêm những từ cùng nghĩa với từ </a:t>
            </a:r>
            <a:r>
              <a:rPr lang="en-US" sz="3600" b="1" dirty="0" smtClean="0">
                <a:solidFill>
                  <a:srgbClr val="FF0000"/>
                </a:solidFill>
                <a:latin typeface="+mj-lt"/>
              </a:rPr>
              <a:t>ước mơ</a:t>
            </a:r>
            <a:r>
              <a:rPr lang="en-US" sz="3600" b="1" i="1" dirty="0" smtClean="0">
                <a:solidFill>
                  <a:srgbClr val="0000FF"/>
                </a:solidFill>
                <a:latin typeface="+mj-lt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9" grpId="0"/>
      <p:bldP spid="8500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554" name="Group 10"/>
          <p:cNvGraphicFramePr>
            <a:graphicFrameLocks noGrp="1"/>
          </p:cNvGraphicFramePr>
          <p:nvPr/>
        </p:nvGraphicFramePr>
        <p:xfrm>
          <a:off x="322263" y="2489200"/>
          <a:ext cx="8497887" cy="425291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857500">
                  <a:extLst>
                    <a:ext uri="{9D8B030D-6E8A-4147-A177-3AD203B41FA5}"/>
                  </a:extLst>
                </a:gridCol>
                <a:gridCol w="5640387">
                  <a:extLst>
                    <a:ext uri="{9D8B030D-6E8A-4147-A177-3AD203B41FA5}"/>
                  </a:extLst>
                </a:gridCol>
              </a:tblGrid>
              <a:tr h="13909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Đánh giá cao</a:t>
                      </a:r>
                      <a:endParaRPr kumimoji="0" lang="vi-V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37" marB="45737" horzOverflow="overflow">
                    <a:solidFill>
                      <a:srgbClr val="C1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M: ước mơ cao đẹp</a:t>
                      </a: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37" marB="45737" horzOverflow="overflow">
                    <a:solidFill>
                      <a:srgbClr val="C1F3FF"/>
                    </a:solidFill>
                  </a:tcPr>
                </a:tc>
                <a:extLst>
                  <a:ext uri="{0D108BD9-81ED-4DB2-BD59-A6C34878D82A}"/>
                </a:extLst>
              </a:tr>
              <a:tr h="1471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Đánh</a:t>
                      </a: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giá</a:t>
                      </a: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không</a:t>
                      </a: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cao</a:t>
                      </a:r>
                      <a:endParaRPr kumimoji="0" lang="vi-V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37" marB="45737" horzOverflow="overflow">
                    <a:solidFill>
                      <a:srgbClr val="C1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M: ước mơ bình thường</a:t>
                      </a: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37" marB="45737" horzOverflow="overflow">
                    <a:solidFill>
                      <a:srgbClr val="C1F3FF"/>
                    </a:solidFill>
                  </a:tcPr>
                </a:tc>
                <a:extLst>
                  <a:ext uri="{0D108BD9-81ED-4DB2-BD59-A6C34878D82A}"/>
                </a:extLst>
              </a:tr>
              <a:tr h="1390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Đánh giá thấp</a:t>
                      </a:r>
                      <a:endParaRPr kumimoji="0" lang="vi-V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37" marB="45737" horzOverflow="overflow">
                    <a:solidFill>
                      <a:srgbClr val="C1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M: ước mơ tầm thường</a:t>
                      </a:r>
                      <a:endParaRPr kumimoji="0" lang="vi-V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37" marB="45737" horzOverflow="overflow">
                    <a:solidFill>
                      <a:srgbClr val="C1F3FF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07950" y="260350"/>
            <a:ext cx="88201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 b="1" u="sng">
                <a:solidFill>
                  <a:srgbClr val="0000FF"/>
                </a:solidFill>
                <a:latin typeface="Arial" charset="0"/>
                <a:cs typeface="Arial" charset="0"/>
              </a:rPr>
              <a:t>Bài 3</a:t>
            </a:r>
            <a:r>
              <a:rPr lang="en-US" altLang="vi-VN" sz="3200" b="1">
                <a:solidFill>
                  <a:srgbClr val="0000FF"/>
                </a:solidFill>
                <a:latin typeface="Arial" charset="0"/>
                <a:cs typeface="Arial" charset="0"/>
              </a:rPr>
              <a:t>: Ghép thêm vào sau từ </a:t>
            </a:r>
            <a:r>
              <a:rPr lang="en-US" altLang="vi-VN" sz="3200" b="1">
                <a:solidFill>
                  <a:srgbClr val="FF0000"/>
                </a:solidFill>
                <a:latin typeface="Arial" charset="0"/>
                <a:cs typeface="Arial" charset="0"/>
              </a:rPr>
              <a:t>ước mơ </a:t>
            </a:r>
            <a:r>
              <a:rPr lang="en-US" altLang="vi-VN" sz="3200" b="1">
                <a:solidFill>
                  <a:srgbClr val="0000FF"/>
                </a:solidFill>
                <a:latin typeface="Arial" charset="0"/>
                <a:cs typeface="Arial" charset="0"/>
              </a:rPr>
              <a:t>những từ ngữ thể hiện sự đánh giá:</a:t>
            </a:r>
            <a:endParaRPr lang="vi-VN" altLang="vi-VN" sz="3200" b="1">
              <a:solidFill>
                <a:srgbClr val="0000FF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250825" y="1341438"/>
            <a:ext cx="90741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>
                <a:solidFill>
                  <a:srgbClr val="000000"/>
                </a:solidFill>
                <a:latin typeface="Arial" charset="0"/>
                <a:cs typeface="Arial" charset="0"/>
              </a:rPr>
              <a:t>(Từ ngữ để chọn: </a:t>
            </a:r>
            <a:r>
              <a:rPr lang="en-US" altLang="vi-VN" sz="3200" b="1">
                <a:solidFill>
                  <a:srgbClr val="006600"/>
                </a:solidFill>
                <a:latin typeface="Arial" charset="0"/>
                <a:cs typeface="Arial" charset="0"/>
              </a:rPr>
              <a:t>đẹp đẽ, viển vông, cao cả, lớn, nho nhỏ, kì quặc, dại dột, chính đáng.)</a:t>
            </a:r>
            <a:endParaRPr lang="vi-VN" altLang="vi-VN" sz="3200" b="1">
              <a:solidFill>
                <a:srgbClr val="0066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203575" y="2924175"/>
            <a:ext cx="55451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defRPr/>
            </a:pPr>
            <a:r>
              <a:rPr lang="vi-VN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Ư</a:t>
            </a:r>
            <a:r>
              <a:rPr lang="en-US" sz="2800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ớc</a:t>
            </a:r>
            <a:r>
              <a:rPr lang="en-US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mơ đẹp đẽ, ước mơ cao cả, ước mơ lớn, ước mơ chính đáng.</a:t>
            </a:r>
            <a:endParaRPr lang="vi-VN" sz="28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03575" y="4489450"/>
            <a:ext cx="55451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defRPr/>
            </a:pPr>
            <a:r>
              <a:rPr lang="vi-VN" sz="280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Ư</a:t>
            </a:r>
            <a:r>
              <a:rPr lang="en-US" sz="280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ớc mơ nho nhỏ.</a:t>
            </a:r>
            <a:endParaRPr lang="vi-VN" sz="280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03575" y="5761038"/>
            <a:ext cx="55610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defRPr/>
            </a:pPr>
            <a:r>
              <a:rPr lang="vi-VN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Ư</a:t>
            </a:r>
            <a:r>
              <a:rPr lang="en-US" sz="2800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ớc</a:t>
            </a:r>
            <a:r>
              <a:rPr lang="en-US" sz="2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mơ viển vông, ước mơ kì quặc, ước mơ dại dột.</a:t>
            </a:r>
            <a:endParaRPr lang="vi-VN" sz="28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3" name="LoveIsLikeAFlower-Danbi_3w7nv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29631.576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64588" y="6433964"/>
            <a:ext cx="379412" cy="379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046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4906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  <p:bldP spid="16" grpId="0"/>
      <p:bldP spid="2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7556"/>
            <a:ext cx="8895913" cy="65838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475656" y="3503910"/>
            <a:ext cx="73440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 eaLnBrk="1" hangingPunct="1">
              <a:lnSpc>
                <a:spcPct val="80000"/>
              </a:lnSpc>
              <a:defRPr/>
            </a:pPr>
            <a:r>
              <a:rPr lang="en-US" sz="4000" b="1" u="sng" dirty="0">
                <a:solidFill>
                  <a:srgbClr val="0000FF"/>
                </a:solidFill>
                <a:latin typeface="+mj-lt"/>
              </a:rPr>
              <a:t>Bài 4</a:t>
            </a:r>
            <a:r>
              <a:rPr lang="en-US" sz="4000" b="1" dirty="0">
                <a:solidFill>
                  <a:srgbClr val="0000FF"/>
                </a:solidFill>
                <a:latin typeface="+mj-lt"/>
              </a:rPr>
              <a:t>: Nêu ví dụ minh họa về một loại ước mơ nói trên.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2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7000" y="1143000"/>
            <a:ext cx="609600" cy="762000"/>
          </a:xfrm>
          <a:prstGeom prst="flowChartProcess">
            <a:avLst/>
          </a:prstGeom>
          <a:solidFill>
            <a:srgbClr val="3399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99FF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/>
              <a:t>À</a:t>
            </a:r>
          </a:p>
        </p:txBody>
      </p:sp>
      <p:sp>
        <p:nvSpPr>
          <p:cNvPr id="263173" name="AutoShap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29000" y="1143000"/>
            <a:ext cx="609600" cy="762000"/>
          </a:xfrm>
          <a:prstGeom prst="flowChartProcess">
            <a:avLst/>
          </a:prstGeom>
          <a:solidFill>
            <a:srgbClr val="FFFF66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5500" b="1" smtClean="0">
                <a:solidFill>
                  <a:srgbClr val="FF0066"/>
                </a:solidFill>
              </a:rPr>
              <a:t>I</a:t>
            </a:r>
            <a:endParaRPr lang="en-US" sz="5500" b="1">
              <a:solidFill>
                <a:srgbClr val="FF0066"/>
              </a:solidFill>
            </a:endParaRPr>
          </a:p>
        </p:txBody>
      </p:sp>
      <p:sp>
        <p:nvSpPr>
          <p:cNvPr id="263174" name="AutoShap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91000" y="1143000"/>
            <a:ext cx="609600" cy="762000"/>
          </a:xfrm>
          <a:prstGeom prst="flowChartProcess">
            <a:avLst/>
          </a:prstGeom>
          <a:solidFill>
            <a:srgbClr val="FF7C8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 smtClean="0"/>
              <a:t>T</a:t>
            </a:r>
            <a:endParaRPr lang="en-US" sz="4400" b="1"/>
          </a:p>
        </p:txBody>
      </p:sp>
      <p:sp>
        <p:nvSpPr>
          <p:cNvPr id="263175" name="AutoShap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638800" y="1066800"/>
            <a:ext cx="609600" cy="762000"/>
          </a:xfrm>
          <a:prstGeom prst="flowChartProcess">
            <a:avLst/>
          </a:prstGeom>
          <a:solidFill>
            <a:srgbClr val="CCFF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99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 smtClean="0">
                <a:solidFill>
                  <a:srgbClr val="3399FF"/>
                </a:solidFill>
              </a:rPr>
              <a:t>P</a:t>
            </a:r>
            <a:endParaRPr lang="en-US" sz="4400" b="1">
              <a:solidFill>
                <a:srgbClr val="3399FF"/>
              </a:solidFill>
            </a:endParaRPr>
          </a:p>
        </p:txBody>
      </p:sp>
      <p:sp>
        <p:nvSpPr>
          <p:cNvPr id="263176" name="AutoShape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380163" y="990600"/>
            <a:ext cx="554037" cy="762000"/>
          </a:xfrm>
          <a:prstGeom prst="flowChartProcess">
            <a:avLst/>
          </a:prstGeom>
          <a:solidFill>
            <a:srgbClr val="FF99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 smtClean="0">
                <a:solidFill>
                  <a:srgbClr val="CCFF99"/>
                </a:solidFill>
              </a:rPr>
              <a:t>4</a:t>
            </a:r>
            <a:endParaRPr lang="en-US" sz="4400" b="1">
              <a:solidFill>
                <a:srgbClr val="CCFF99"/>
              </a:solidFill>
            </a:endParaRPr>
          </a:p>
        </p:txBody>
      </p:sp>
      <p:sp>
        <p:nvSpPr>
          <p:cNvPr id="263177" name="AutoShape 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11725" y="1143000"/>
            <a:ext cx="609600" cy="762000"/>
          </a:xfrm>
          <a:prstGeom prst="flowChartProcess">
            <a:avLst/>
          </a:prstGeom>
          <a:solidFill>
            <a:srgbClr val="CCFF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99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 smtClean="0">
                <a:solidFill>
                  <a:srgbClr val="FF0000"/>
                </a:solidFill>
              </a:rPr>
              <a:t>Ậ</a:t>
            </a:r>
            <a:endParaRPr lang="en-US" sz="4400" b="1">
              <a:solidFill>
                <a:srgbClr val="FF0000"/>
              </a:solidFill>
            </a:endParaRPr>
          </a:p>
        </p:txBody>
      </p:sp>
      <p:sp>
        <p:nvSpPr>
          <p:cNvPr id="263182" name="AutoShape 1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876425" y="1219200"/>
            <a:ext cx="609600" cy="762000"/>
          </a:xfrm>
          <a:prstGeom prst="flowChartProcess">
            <a:avLst/>
          </a:prstGeom>
          <a:solidFill>
            <a:srgbClr val="CCFF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99"/>
            </a:extrusionClr>
          </a:sp3d>
        </p:spPr>
        <p:txBody>
          <a:bodyPr wrap="none" lIns="84259" tIns="42129" rIns="84259" bIns="42129" anchor="ctr">
            <a:flatTx/>
          </a:bodyPr>
          <a:lstStyle/>
          <a:p>
            <a:r>
              <a:rPr lang="en-US" sz="4400" b="1">
                <a:solidFill>
                  <a:srgbClr val="0033CC"/>
                </a:solidFill>
              </a:rPr>
              <a:t>B</a:t>
            </a:r>
          </a:p>
        </p:txBody>
      </p:sp>
      <p:pic>
        <p:nvPicPr>
          <p:cNvPr id="14345" name="Picture 16" descr="Vegitabl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81600"/>
            <a:ext cx="8839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Date Placeholder 18"/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7774130-619D-46F5-B8F0-731D3058BD5E}" type="datetime10">
              <a:rPr lang="en-US" smtClean="0"/>
              <a:pPr eaLnBrk="1" hangingPunct="1">
                <a:defRPr/>
              </a:pPr>
              <a:t>20:41</a:t>
            </a:fld>
            <a:endParaRPr lang="en-US" smtClean="0"/>
          </a:p>
        </p:txBody>
      </p:sp>
      <p:sp>
        <p:nvSpPr>
          <p:cNvPr id="27660" name="AutoShape 18"/>
          <p:cNvSpPr>
            <a:spLocks noChangeArrowheads="1"/>
          </p:cNvSpPr>
          <p:nvPr/>
        </p:nvSpPr>
        <p:spPr bwMode="auto">
          <a:xfrm>
            <a:off x="169863" y="1905000"/>
            <a:ext cx="6764337" cy="2438400"/>
          </a:xfrm>
          <a:prstGeom prst="cloudCallout">
            <a:avLst>
              <a:gd name="adj1" fmla="val 48509"/>
              <a:gd name="adj2" fmla="val 76662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84259" tIns="42129" rIns="84259" bIns="42129"/>
          <a:lstStyle/>
          <a:p>
            <a:pPr algn="ctr"/>
            <a:r>
              <a:rPr lang="en-US" sz="6000" b="1" i="1">
                <a:solidFill>
                  <a:srgbClr val="FF0000"/>
                </a:solidFill>
              </a:rPr>
              <a:t>Phóng viên </a:t>
            </a:r>
            <a:r>
              <a:rPr lang="en-US" sz="6000" b="1" i="1" smtClean="0">
                <a:solidFill>
                  <a:srgbClr val="FF0000"/>
                </a:solidFill>
              </a:rPr>
              <a:t>nhí</a:t>
            </a:r>
            <a:endParaRPr lang="en-US" sz="6000" b="1" i="1">
              <a:solidFill>
                <a:srgbClr val="FF0000"/>
              </a:solidFill>
            </a:endParaRPr>
          </a:p>
        </p:txBody>
      </p:sp>
      <p:pic>
        <p:nvPicPr>
          <p:cNvPr id="14348" name="Picture 4" descr="Picture57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2134">
            <a:off x="6410325" y="3643313"/>
            <a:ext cx="23336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631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6318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8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63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63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2631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2631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631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631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2631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2631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263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263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2631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26317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70" decel="100000"/>
                                        <p:tgtEl>
                                          <p:spTgt spid="263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770" decel="100000"/>
                                        <p:tgtEl>
                                          <p:spTgt spid="2631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70" decel="100000"/>
                                        <p:tgtEl>
                                          <p:spTgt spid="2631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770" decel="100000"/>
                                        <p:tgtEl>
                                          <p:spTgt spid="2631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263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263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3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2" grpId="0" animBg="1"/>
      <p:bldP spid="263173" grpId="0" animBg="1"/>
      <p:bldP spid="263174" grpId="0" animBg="1"/>
      <p:bldP spid="263175" grpId="0" animBg="1"/>
      <p:bldP spid="263176" grpId="0" animBg="1"/>
      <p:bldP spid="263177" grpId="0" animBg="1"/>
      <p:bldP spid="263182" grpId="0" animBg="1"/>
      <p:bldP spid="2766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65DA233E-A34C-4591-8AD7-DA2F95175435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AA0BADF3-221B-4D5D-B2EE-F7EBFF6524D3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F6F5BB5F-DEBC-4027-A3CA-BC7650C94DCA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3243802D-1BEE-435A-9401-E2EF086CCDF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D4867456-DA70-46D9-BE7B-3EC6DC19554A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8BB3D0E2-1E6E-404E-8522-FDD9F1F05138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289E9A2C-DA07-4DC1-B2C6-48AD1AB81E4D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DE04B04E-A0E1-4EE5-A6A6-70B7E58ECFB7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F981C1A0-89B3-4BA2-BDC3-5AF35E46292A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DAE82A36-7727-486F-924B-8DBE1C3B7DC6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D155F52F-65F2-415D-9E0F-923A5AEB5501}"/>
</p:tagLst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cean">
  <a:themeElements>
    <a:clrScheme name="1_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cean 8">
    <a:dk1>
      <a:srgbClr val="000000"/>
    </a:dk1>
    <a:lt1>
      <a:srgbClr val="FFFFFF"/>
    </a:lt1>
    <a:dk2>
      <a:srgbClr val="FFBA2F"/>
    </a:dk2>
    <a:lt2>
      <a:srgbClr val="A50021"/>
    </a:lt2>
    <a:accent1>
      <a:srgbClr val="FF6600"/>
    </a:accent1>
    <a:accent2>
      <a:srgbClr val="CC6600"/>
    </a:accent2>
    <a:accent3>
      <a:srgbClr val="FFD9AD"/>
    </a:accent3>
    <a:accent4>
      <a:srgbClr val="DADADA"/>
    </a:accent4>
    <a:accent5>
      <a:srgbClr val="FFB8AA"/>
    </a:accent5>
    <a:accent6>
      <a:srgbClr val="B95C00"/>
    </a:accent6>
    <a:hlink>
      <a:srgbClr val="663300"/>
    </a:hlink>
    <a:folHlink>
      <a:srgbClr val="CC9900"/>
    </a:folHlink>
  </a:clrScheme>
</a:themeOverride>
</file>

<file path=ppt/theme/themeOverride2.xml><?xml version="1.0" encoding="utf-8"?>
<a:themeOverride xmlns:a="http://schemas.openxmlformats.org/drawingml/2006/main">
  <a:clrScheme name="1_Ocean 2">
    <a:dk1>
      <a:srgbClr val="000066"/>
    </a:dk1>
    <a:lt1>
      <a:srgbClr val="FFFFFF"/>
    </a:lt1>
    <a:dk2>
      <a:srgbClr val="5D93FF"/>
    </a:dk2>
    <a:lt2>
      <a:srgbClr val="FFFFFF"/>
    </a:lt2>
    <a:accent1>
      <a:srgbClr val="6666FF"/>
    </a:accent1>
    <a:accent2>
      <a:srgbClr val="9999FF"/>
    </a:accent2>
    <a:accent3>
      <a:srgbClr val="B6C8FF"/>
    </a:accent3>
    <a:accent4>
      <a:srgbClr val="DADADA"/>
    </a:accent4>
    <a:accent5>
      <a:srgbClr val="B8B8FF"/>
    </a:accent5>
    <a:accent6>
      <a:srgbClr val="8A8AE7"/>
    </a:accent6>
    <a:hlink>
      <a:srgbClr val="FF3300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1306</TotalTime>
  <Words>737</Words>
  <Application>Microsoft Office PowerPoint</Application>
  <PresentationFormat>On-screen Show (4:3)</PresentationFormat>
  <Paragraphs>113</Paragraphs>
  <Slides>20</Slides>
  <Notes>2</Notes>
  <HiddenSlides>0</HiddenSlides>
  <MMClips>10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Ocean</vt:lpstr>
      <vt:lpstr>1_Ocean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Nguyen Duong</dc:creator>
  <cp:lastModifiedBy>Nguyen </cp:lastModifiedBy>
  <cp:revision>157</cp:revision>
  <dcterms:created xsi:type="dcterms:W3CDTF">2009-03-19T06:52:14Z</dcterms:created>
  <dcterms:modified xsi:type="dcterms:W3CDTF">2018-11-01T14:00:07Z</dcterms:modified>
</cp:coreProperties>
</file>