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28" r:id="rId2"/>
    <p:sldId id="309" r:id="rId3"/>
    <p:sldId id="313" r:id="rId4"/>
    <p:sldId id="312" r:id="rId5"/>
    <p:sldId id="314" r:id="rId6"/>
    <p:sldId id="315" r:id="rId7"/>
    <p:sldId id="316" r:id="rId8"/>
    <p:sldId id="317" r:id="rId9"/>
    <p:sldId id="318" r:id="rId10"/>
    <p:sldId id="335" r:id="rId11"/>
    <p:sldId id="300" r:id="rId12"/>
    <p:sldId id="336" r:id="rId13"/>
    <p:sldId id="329" r:id="rId14"/>
    <p:sldId id="337" r:id="rId15"/>
    <p:sldId id="330" r:id="rId16"/>
    <p:sldId id="325" r:id="rId17"/>
    <p:sldId id="331" r:id="rId18"/>
    <p:sldId id="332" r:id="rId19"/>
    <p:sldId id="277" r:id="rId20"/>
    <p:sldId id="327" r:id="rId21"/>
    <p:sldId id="333" r:id="rId22"/>
    <p:sldId id="338" r:id="rId23"/>
    <p:sldId id="344" r:id="rId24"/>
    <p:sldId id="343" r:id="rId25"/>
    <p:sldId id="345" r:id="rId26"/>
    <p:sldId id="346" r:id="rId27"/>
    <p:sldId id="347" r:id="rId28"/>
    <p:sldId id="348" r:id="rId29"/>
    <p:sldId id="349" r:id="rId30"/>
    <p:sldId id="355" r:id="rId31"/>
    <p:sldId id="350" r:id="rId32"/>
    <p:sldId id="351" r:id="rId33"/>
    <p:sldId id="353" r:id="rId34"/>
    <p:sldId id="354" r:id="rId3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5" autoAdjust="0"/>
    <p:restoredTop sz="94595" autoAdjust="0"/>
  </p:normalViewPr>
  <p:slideViewPr>
    <p:cSldViewPr snapToGrid="0">
      <p:cViewPr>
        <p:scale>
          <a:sx n="77" d="100"/>
          <a:sy n="77" d="100"/>
        </p:scale>
        <p:origin x="-1008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58FB885-D8BA-4F6A-A9EE-232CBF13C8FF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576924B-4EE5-409A-A266-BCB78A59E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097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0FAF-49B3-4B8D-94DD-1B5DD688B123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3638E-71FA-404E-8A7D-EC6B87D4E3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88E6-3C6F-4D8E-9B96-C6E5579D295E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D3D2E-CA25-4649-A31E-D5DFC1674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0E6C6-E66A-4923-89DF-7088A78CFEC0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7C83E-E2CF-45D9-913B-D7EB8D3258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F8E52-B5E2-4847-BD30-156F047B811A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F677A-5D6E-483B-AB4A-2AC0CCD4A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50101-28BB-4AFF-B21E-1291451792C1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DFA22-B239-4C5A-A230-439D2A888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97278-1B12-4A06-9B5D-3AF19471700A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9E33F-0235-4774-B057-FEEDB451C4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9D599-BE79-4065-B306-EBEAB8069952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1DFBD-7C52-4E4C-B434-E3349E518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AC867-C8D5-485D-9192-E1E0AE40A3C2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FD8C1-922D-4E81-A019-D0E12E4FF5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79E56-747B-4DC9-BBB8-DAA039783360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A0A80-0790-4CD6-A721-36E7326FC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33EF8-1B30-41A7-B63E-A5982142A15C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13358-077A-42A1-8460-A3E4D24C8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DCBAC-ED09-4344-B83B-9379951FF838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1DE39-FB1E-46DC-9639-BB80809F7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805525-FEBA-420B-B467-0246297353E9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092B19-65C9-4B60-B88F-F88E414CB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file:///D:\BAI%20GIANG%20DT%20Lop%204-%202016\Unit3\L1-32.mp3" TargetMode="External"/><Relationship Id="rId7" Type="http://schemas.openxmlformats.org/officeDocument/2006/relationships/image" Target="../media/image17.png"/><Relationship Id="rId2" Type="http://schemas.openxmlformats.org/officeDocument/2006/relationships/audio" Target="file:///D:\BAI%20GIANG%20DT%20Lop%204-%202016\Unit3\L1-31.mp3" TargetMode="External"/><Relationship Id="rId1" Type="http://schemas.openxmlformats.org/officeDocument/2006/relationships/audio" Target="file:///D:\BGDT%20Lop%204-%202015-2016\Unit3\L1-3.mp3" TargetMode="External"/><Relationship Id="rId6" Type="http://schemas.openxmlformats.org/officeDocument/2006/relationships/image" Target="../media/image16.jpeg"/><Relationship Id="rId5" Type="http://schemas.openxmlformats.org/officeDocument/2006/relationships/slideLayout" Target="../slideLayouts/slideLayout7.xml"/><Relationship Id="rId4" Type="http://schemas.openxmlformats.org/officeDocument/2006/relationships/audio" Target="file:///D:\BAI%20GIANG%20DT%20Lop%204-%202016\Unit3\L1-33.mp3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hyperlink" Target="http://www.taochu.com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12192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6"/>
          <p:cNvSpPr txBox="1">
            <a:spLocks noChangeArrowheads="1"/>
          </p:cNvSpPr>
          <p:nvPr/>
        </p:nvSpPr>
        <p:spPr bwMode="auto">
          <a:xfrm>
            <a:off x="3875088" y="1828800"/>
            <a:ext cx="1828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vi-VN" altLang="vi-VN"/>
          </a:p>
        </p:txBody>
      </p:sp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-30205"/>
            <a:ext cx="12192000" cy="25853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vi-VN" sz="5400" b="1" dirty="0" err="1" smtClean="0">
                <a:solidFill>
                  <a:srgbClr val="FF0000"/>
                </a:solidFill>
                <a:latin typeface="Comic Sans MS" pitchFamily="66" charset="0"/>
              </a:rPr>
              <a:t>Tuesday,September</a:t>
            </a:r>
            <a:r>
              <a:rPr lang="en-US" altLang="vi-VN" sz="5400" b="1" dirty="0" smtClean="0">
                <a:solidFill>
                  <a:srgbClr val="FF0000"/>
                </a:solidFill>
                <a:latin typeface="Comic Sans MS" pitchFamily="66" charset="0"/>
              </a:rPr>
              <a:t> 27</a:t>
            </a:r>
            <a:r>
              <a:rPr lang="en-US" altLang="vi-VN" sz="5400" b="1" baseline="30000" dirty="0" smtClean="0">
                <a:solidFill>
                  <a:srgbClr val="FF0000"/>
                </a:solidFill>
                <a:latin typeface="Comic Sans MS" pitchFamily="66" charset="0"/>
              </a:rPr>
              <a:t>th</a:t>
            </a:r>
            <a:r>
              <a:rPr lang="en-US" altLang="vi-VN" sz="5400" b="1" dirty="0" smtClean="0">
                <a:solidFill>
                  <a:srgbClr val="FF0000"/>
                </a:solidFill>
                <a:latin typeface="Comic Sans MS" pitchFamily="66" charset="0"/>
              </a:rPr>
              <a:t> 2022.</a:t>
            </a:r>
          </a:p>
          <a:p>
            <a:pPr algn="ctr"/>
            <a:r>
              <a:rPr lang="en-US" altLang="vi-VN" sz="5400" b="1" dirty="0" smtClean="0">
                <a:solidFill>
                  <a:srgbClr val="0000CC"/>
                </a:solidFill>
                <a:latin typeface="Comic Sans MS" pitchFamily="66" charset="0"/>
              </a:rPr>
              <a:t>Unit </a:t>
            </a:r>
            <a:r>
              <a:rPr lang="vi-VN" altLang="vi-VN" sz="5400" b="1" dirty="0">
                <a:solidFill>
                  <a:srgbClr val="0000CC"/>
                </a:solidFill>
                <a:latin typeface="Comic Sans MS" pitchFamily="66" charset="0"/>
              </a:rPr>
              <a:t>3: </a:t>
            </a:r>
            <a:r>
              <a:rPr lang="en-US" altLang="vi-VN" sz="5400" b="1" dirty="0" err="1">
                <a:solidFill>
                  <a:srgbClr val="0000CC"/>
                </a:solidFill>
                <a:latin typeface="Comic Sans MS" pitchFamily="66" charset="0"/>
              </a:rPr>
              <a:t>Wh</a:t>
            </a:r>
            <a:r>
              <a:rPr lang="vi-VN" altLang="vi-VN" sz="5400" b="1" dirty="0">
                <a:solidFill>
                  <a:srgbClr val="0000CC"/>
                </a:solidFill>
                <a:latin typeface="Comic Sans MS" pitchFamily="66" charset="0"/>
              </a:rPr>
              <a:t>a</a:t>
            </a:r>
            <a:r>
              <a:rPr lang="en-US" altLang="vi-VN" sz="5400" b="1" dirty="0">
                <a:solidFill>
                  <a:srgbClr val="0000CC"/>
                </a:solidFill>
                <a:latin typeface="Comic Sans MS" pitchFamily="66" charset="0"/>
              </a:rPr>
              <a:t>t d</a:t>
            </a:r>
            <a:r>
              <a:rPr lang="vi-VN" altLang="vi-VN" sz="5400" b="1" dirty="0">
                <a:solidFill>
                  <a:srgbClr val="0000CC"/>
                </a:solidFill>
                <a:latin typeface="Comic Sans MS" pitchFamily="66" charset="0"/>
              </a:rPr>
              <a:t>a</a:t>
            </a:r>
            <a:r>
              <a:rPr lang="en-US" altLang="vi-VN" sz="5400" b="1" dirty="0">
                <a:solidFill>
                  <a:srgbClr val="0000CC"/>
                </a:solidFill>
                <a:latin typeface="Comic Sans MS" pitchFamily="66" charset="0"/>
              </a:rPr>
              <a:t>y is it to</a:t>
            </a:r>
            <a:r>
              <a:rPr lang="vi-VN" altLang="vi-VN" sz="5400" b="1" dirty="0">
                <a:solidFill>
                  <a:srgbClr val="0000CC"/>
                </a:solidFill>
                <a:latin typeface="Comic Sans MS" pitchFamily="66" charset="0"/>
              </a:rPr>
              <a:t>d</a:t>
            </a:r>
            <a:r>
              <a:rPr lang="en-US" altLang="vi-VN" sz="5400" b="1" dirty="0">
                <a:solidFill>
                  <a:srgbClr val="0000CC"/>
                </a:solidFill>
                <a:latin typeface="Comic Sans MS" pitchFamily="66" charset="0"/>
              </a:rPr>
              <a:t>ay?</a:t>
            </a:r>
          </a:p>
          <a:p>
            <a:pPr algn="ctr"/>
            <a:r>
              <a:rPr lang="en-US" altLang="vi-VN" sz="5400" b="1" dirty="0">
                <a:solidFill>
                  <a:srgbClr val="0000CC"/>
                </a:solidFill>
                <a:latin typeface="Comic Sans MS" pitchFamily="66" charset="0"/>
              </a:rPr>
              <a:t>Lesson </a:t>
            </a:r>
            <a:r>
              <a:rPr lang="en-US" altLang="vi-VN" sz="5400" b="1" dirty="0" smtClean="0">
                <a:solidFill>
                  <a:srgbClr val="0000CC"/>
                </a:solidFill>
                <a:latin typeface="Comic Sans MS" pitchFamily="66" charset="0"/>
              </a:rPr>
              <a:t>2: 1,2,3 page 20</a:t>
            </a:r>
            <a:endParaRPr lang="vi-VN" altLang="vi-VN" sz="5400" b="1" dirty="0">
              <a:solidFill>
                <a:srgbClr val="0000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329925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Dặn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dò</a:t>
            </a:r>
            <a:r>
              <a:rPr lang="en-US" sz="4000" b="1" dirty="0" smtClean="0"/>
              <a:t>: HTL </a:t>
            </a:r>
            <a:r>
              <a:rPr lang="en-US" sz="4000" b="1" dirty="0" err="1" smtClean="0"/>
              <a:t>từ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mới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và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mẫu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câu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rèn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chữ</a:t>
            </a:r>
            <a:r>
              <a:rPr lang="en-US" sz="4000" b="1" dirty="0" smtClean="0"/>
              <a:t> 2 </a:t>
            </a:r>
            <a:r>
              <a:rPr lang="en-US" sz="4000" b="1" dirty="0" err="1" smtClean="0"/>
              <a:t>dòng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Image result for hÃ¬nh ná»n powerpoint tiá»u há»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0"/>
            <a:ext cx="12184062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-1" y="13395"/>
            <a:ext cx="1218406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vi-VN" sz="20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US" altLang="vi-VN" sz="4400" b="1" u="sng" dirty="0" smtClean="0">
                <a:solidFill>
                  <a:srgbClr val="FF0000"/>
                </a:solidFill>
              </a:rPr>
              <a:t>1. New words: </a:t>
            </a:r>
            <a:endParaRPr lang="en-US" altLang="vi-VN" sz="4400" b="1" u="sng" dirty="0">
              <a:solidFill>
                <a:srgbClr val="FF0000"/>
              </a:solidFill>
            </a:endParaRPr>
          </a:p>
          <a:p>
            <a:r>
              <a:rPr lang="en-US" altLang="vi-VN" sz="2000" b="1" dirty="0">
                <a:latin typeface="Comic Sans MS" pitchFamily="66" charset="0"/>
              </a:rPr>
              <a:t>                </a:t>
            </a:r>
            <a:endParaRPr lang="vi-VN" altLang="vi-VN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36740" y="1650659"/>
            <a:ext cx="28048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Monday</a:t>
            </a:r>
          </a:p>
          <a:p>
            <a:r>
              <a:rPr lang="en-US" sz="3600" b="1" dirty="0" smtClean="0"/>
              <a:t>Tuesday</a:t>
            </a:r>
          </a:p>
          <a:p>
            <a:r>
              <a:rPr lang="en-US" sz="3600" b="1" dirty="0" smtClean="0"/>
              <a:t>Wednesday</a:t>
            </a:r>
          </a:p>
          <a:p>
            <a:r>
              <a:rPr lang="en-US" sz="3600" b="1" dirty="0" smtClean="0"/>
              <a:t>Thursday</a:t>
            </a:r>
          </a:p>
          <a:p>
            <a:r>
              <a:rPr lang="en-US" sz="3600" b="1" dirty="0" smtClean="0"/>
              <a:t>Friday </a:t>
            </a:r>
          </a:p>
          <a:p>
            <a:r>
              <a:rPr lang="en-US" sz="3600" b="1" u="sng" dirty="0" smtClean="0">
                <a:solidFill>
                  <a:srgbClr val="FF0000"/>
                </a:solidFill>
              </a:rPr>
              <a:t>Saturday </a:t>
            </a:r>
          </a:p>
          <a:p>
            <a:r>
              <a:rPr lang="en-US" sz="3600" b="1" u="sng" dirty="0" smtClean="0">
                <a:solidFill>
                  <a:srgbClr val="FF0000"/>
                </a:solidFill>
              </a:rPr>
              <a:t>Sunday</a:t>
            </a:r>
            <a:endParaRPr lang="en-US" sz="3600" b="1" u="sng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3537" y="1667133"/>
            <a:ext cx="51817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Go to the zoo</a:t>
            </a:r>
          </a:p>
          <a:p>
            <a:r>
              <a:rPr lang="en-US" sz="3600" b="1" dirty="0" smtClean="0"/>
              <a:t>Play football</a:t>
            </a:r>
          </a:p>
          <a:p>
            <a:r>
              <a:rPr lang="en-US" sz="3600" b="1" dirty="0" smtClean="0"/>
              <a:t>Watch TV</a:t>
            </a:r>
          </a:p>
          <a:p>
            <a:r>
              <a:rPr lang="en-US" sz="3600" b="1" dirty="0" smtClean="0"/>
              <a:t>Listen to music</a:t>
            </a:r>
            <a:br>
              <a:rPr lang="en-US" sz="3600" b="1" dirty="0" smtClean="0"/>
            </a:br>
            <a:r>
              <a:rPr lang="en-US" sz="3600" b="1" dirty="0" smtClean="0"/>
              <a:t>go swimming</a:t>
            </a:r>
          </a:p>
          <a:p>
            <a:r>
              <a:rPr lang="en-US" sz="3600" b="1" dirty="0" smtClean="0"/>
              <a:t>Play the piano</a:t>
            </a:r>
          </a:p>
          <a:p>
            <a:r>
              <a:rPr lang="en-US" sz="3600" b="1" dirty="0" smtClean="0"/>
              <a:t>Visit my grandparents</a:t>
            </a:r>
          </a:p>
        </p:txBody>
      </p:sp>
    </p:spTree>
    <p:extLst>
      <p:ext uri="{BB962C8B-B14F-4D97-AF65-F5344CB8AC3E}">
        <p14:creationId xmlns:p14="http://schemas.microsoft.com/office/powerpoint/2010/main" val="114952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243"/>
          <p:cNvSpPr txBox="1">
            <a:spLocks noChangeArrowheads="1"/>
          </p:cNvSpPr>
          <p:nvPr/>
        </p:nvSpPr>
        <p:spPr bwMode="auto">
          <a:xfrm>
            <a:off x="3860800" y="766763"/>
            <a:ext cx="4368800" cy="528637"/>
          </a:xfrm>
          <a:prstGeom prst="rect">
            <a:avLst/>
          </a:prstGeom>
          <a:solidFill>
            <a:srgbClr val="FFFF00"/>
          </a:solidFill>
          <a:ln w="9525">
            <a:solidFill>
              <a:srgbClr val="AC5E00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851705"/>
                </a:solidFill>
              </a:rPr>
              <a:t> PLAY FOOTBALL</a:t>
            </a:r>
          </a:p>
        </p:txBody>
      </p:sp>
      <p:sp>
        <p:nvSpPr>
          <p:cNvPr id="27650" name="Text Box 244"/>
          <p:cNvSpPr txBox="1">
            <a:spLocks noChangeArrowheads="1"/>
          </p:cNvSpPr>
          <p:nvPr/>
        </p:nvSpPr>
        <p:spPr bwMode="auto">
          <a:xfrm>
            <a:off x="3890963" y="1463675"/>
            <a:ext cx="4368800" cy="528638"/>
          </a:xfrm>
          <a:prstGeom prst="rect">
            <a:avLst/>
          </a:prstGeom>
          <a:solidFill>
            <a:srgbClr val="FFFF00"/>
          </a:solidFill>
          <a:ln w="9525">
            <a:solidFill>
              <a:srgbClr val="AC5E00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851705"/>
                </a:solidFill>
              </a:rPr>
              <a:t>WATCH TV</a:t>
            </a:r>
          </a:p>
        </p:txBody>
      </p:sp>
      <p:sp>
        <p:nvSpPr>
          <p:cNvPr id="27651" name="Text Box 245"/>
          <p:cNvSpPr txBox="1">
            <a:spLocks noChangeArrowheads="1"/>
          </p:cNvSpPr>
          <p:nvPr/>
        </p:nvSpPr>
        <p:spPr bwMode="auto">
          <a:xfrm>
            <a:off x="3676650" y="2252663"/>
            <a:ext cx="4894263" cy="955675"/>
          </a:xfrm>
          <a:prstGeom prst="rect">
            <a:avLst/>
          </a:prstGeom>
          <a:solidFill>
            <a:srgbClr val="FFFF00"/>
          </a:solidFill>
          <a:ln w="9525">
            <a:solidFill>
              <a:srgbClr val="AC5E00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851705"/>
                </a:solidFill>
              </a:rPr>
              <a:t> 	VISIT MY GRANDPARENTS</a:t>
            </a:r>
          </a:p>
        </p:txBody>
      </p:sp>
      <p:sp>
        <p:nvSpPr>
          <p:cNvPr id="27652" name="Text Box 246"/>
          <p:cNvSpPr txBox="1">
            <a:spLocks noChangeArrowheads="1"/>
          </p:cNvSpPr>
          <p:nvPr/>
        </p:nvSpPr>
        <p:spPr bwMode="auto">
          <a:xfrm>
            <a:off x="3797300" y="4354513"/>
            <a:ext cx="4368800" cy="528637"/>
          </a:xfrm>
          <a:prstGeom prst="rect">
            <a:avLst/>
          </a:prstGeom>
          <a:solidFill>
            <a:srgbClr val="FFFF00"/>
          </a:solidFill>
          <a:ln w="9525">
            <a:solidFill>
              <a:srgbClr val="AC5E00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851705"/>
                </a:solidFill>
              </a:rPr>
              <a:t>PLAY THE PIANO</a:t>
            </a:r>
          </a:p>
        </p:txBody>
      </p:sp>
      <p:sp>
        <p:nvSpPr>
          <p:cNvPr id="27653" name="Text Box 247"/>
          <p:cNvSpPr txBox="1">
            <a:spLocks noChangeArrowheads="1"/>
          </p:cNvSpPr>
          <p:nvPr/>
        </p:nvSpPr>
        <p:spPr bwMode="auto">
          <a:xfrm>
            <a:off x="3814763" y="3597275"/>
            <a:ext cx="4368800" cy="528638"/>
          </a:xfrm>
          <a:prstGeom prst="rect">
            <a:avLst/>
          </a:prstGeom>
          <a:solidFill>
            <a:srgbClr val="FFFF00"/>
          </a:solidFill>
          <a:ln w="9525">
            <a:solidFill>
              <a:srgbClr val="AC5E00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851705"/>
                </a:solidFill>
              </a:rPr>
              <a:t>       LISTEN TO MUSIC  </a:t>
            </a:r>
          </a:p>
        </p:txBody>
      </p:sp>
      <p:sp>
        <p:nvSpPr>
          <p:cNvPr id="27654" name="Text Box 274"/>
          <p:cNvSpPr txBox="1">
            <a:spLocks noChangeArrowheads="1"/>
          </p:cNvSpPr>
          <p:nvPr/>
        </p:nvSpPr>
        <p:spPr bwMode="auto">
          <a:xfrm>
            <a:off x="463550" y="625622"/>
            <a:ext cx="2463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/>
              <a:t>1.ĐI SỞ THÚ</a:t>
            </a:r>
          </a:p>
        </p:txBody>
      </p:sp>
      <p:sp>
        <p:nvSpPr>
          <p:cNvPr id="27656" name="Text Box 274"/>
          <p:cNvSpPr txBox="1">
            <a:spLocks noChangeArrowheads="1"/>
          </p:cNvSpPr>
          <p:nvPr/>
        </p:nvSpPr>
        <p:spPr bwMode="auto">
          <a:xfrm>
            <a:off x="61785" y="2087563"/>
            <a:ext cx="185351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</a:rPr>
              <a:t>2.CHƠI 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</a:rPr>
              <a:t>BÓNG ĐÁ</a:t>
            </a:r>
          </a:p>
        </p:txBody>
      </p:sp>
      <p:sp>
        <p:nvSpPr>
          <p:cNvPr id="27657" name="Text Box 274"/>
          <p:cNvSpPr txBox="1">
            <a:spLocks noChangeArrowheads="1"/>
          </p:cNvSpPr>
          <p:nvPr/>
        </p:nvSpPr>
        <p:spPr bwMode="auto">
          <a:xfrm>
            <a:off x="365522" y="3831293"/>
            <a:ext cx="25614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/>
              <a:t>3.XEM TIVI</a:t>
            </a:r>
          </a:p>
        </p:txBody>
      </p:sp>
      <p:sp>
        <p:nvSpPr>
          <p:cNvPr id="27658" name="Text Box 247"/>
          <p:cNvSpPr txBox="1">
            <a:spLocks noChangeArrowheads="1"/>
          </p:cNvSpPr>
          <p:nvPr/>
        </p:nvSpPr>
        <p:spPr bwMode="auto">
          <a:xfrm>
            <a:off x="3767138" y="5191125"/>
            <a:ext cx="4368800" cy="528638"/>
          </a:xfrm>
          <a:prstGeom prst="rect">
            <a:avLst/>
          </a:prstGeom>
          <a:solidFill>
            <a:srgbClr val="FFFF00"/>
          </a:solidFill>
          <a:ln w="9525">
            <a:solidFill>
              <a:srgbClr val="AC5E00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851705"/>
                </a:solidFill>
              </a:rPr>
              <a:t>GO TO THE ZOO</a:t>
            </a:r>
          </a:p>
        </p:txBody>
      </p:sp>
      <p:sp>
        <p:nvSpPr>
          <p:cNvPr id="27659" name="Text Box 274"/>
          <p:cNvSpPr txBox="1">
            <a:spLocks noChangeArrowheads="1"/>
          </p:cNvSpPr>
          <p:nvPr/>
        </p:nvSpPr>
        <p:spPr bwMode="auto">
          <a:xfrm>
            <a:off x="8305800" y="887232"/>
            <a:ext cx="3454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dirty="0"/>
              <a:t> </a:t>
            </a:r>
            <a:r>
              <a:rPr lang="en-US" sz="2800" b="1" dirty="0"/>
              <a:t>5.NGHE NHẠC</a:t>
            </a:r>
          </a:p>
        </p:txBody>
      </p:sp>
      <p:sp>
        <p:nvSpPr>
          <p:cNvPr id="27660" name="Text Box 274"/>
          <p:cNvSpPr txBox="1">
            <a:spLocks noChangeArrowheads="1"/>
          </p:cNvSpPr>
          <p:nvPr/>
        </p:nvSpPr>
        <p:spPr bwMode="auto">
          <a:xfrm>
            <a:off x="9421813" y="4424363"/>
            <a:ext cx="2438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dirty="0"/>
              <a:t> </a:t>
            </a:r>
            <a:r>
              <a:rPr lang="en-US" sz="2800" b="1" dirty="0"/>
              <a:t>7.THĂM ÔNG BÀ</a:t>
            </a:r>
          </a:p>
        </p:txBody>
      </p:sp>
      <p:sp>
        <p:nvSpPr>
          <p:cNvPr id="27661" name="Text Box 274"/>
          <p:cNvSpPr txBox="1">
            <a:spLocks noChangeArrowheads="1"/>
          </p:cNvSpPr>
          <p:nvPr/>
        </p:nvSpPr>
        <p:spPr bwMode="auto">
          <a:xfrm>
            <a:off x="9134475" y="2130425"/>
            <a:ext cx="243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FF3300"/>
                </a:solidFill>
              </a:rPr>
              <a:t>6.ĐI BƠI</a:t>
            </a:r>
          </a:p>
        </p:txBody>
      </p:sp>
      <p:sp>
        <p:nvSpPr>
          <p:cNvPr id="41093" name="Line 133"/>
          <p:cNvSpPr>
            <a:spLocks noChangeShapeType="1"/>
          </p:cNvSpPr>
          <p:nvPr/>
        </p:nvSpPr>
        <p:spPr bwMode="auto">
          <a:xfrm>
            <a:off x="2713038" y="1068388"/>
            <a:ext cx="1673225" cy="4098925"/>
          </a:xfrm>
          <a:prstGeom prst="line">
            <a:avLst/>
          </a:prstGeom>
          <a:noFill/>
          <a:ln w="76200">
            <a:solidFill>
              <a:srgbClr val="1D0CF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94" name="Line 134"/>
          <p:cNvSpPr>
            <a:spLocks noChangeShapeType="1"/>
          </p:cNvSpPr>
          <p:nvPr/>
        </p:nvSpPr>
        <p:spPr bwMode="auto">
          <a:xfrm flipV="1">
            <a:off x="1306513" y="930275"/>
            <a:ext cx="2509837" cy="1058863"/>
          </a:xfrm>
          <a:prstGeom prst="line">
            <a:avLst/>
          </a:prstGeom>
          <a:noFill/>
          <a:ln w="76200">
            <a:solidFill>
              <a:srgbClr val="1D0CF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95" name="Line 135"/>
          <p:cNvSpPr>
            <a:spLocks noChangeShapeType="1"/>
          </p:cNvSpPr>
          <p:nvPr/>
        </p:nvSpPr>
        <p:spPr bwMode="auto">
          <a:xfrm flipV="1">
            <a:off x="2686050" y="1741488"/>
            <a:ext cx="1425575" cy="1989137"/>
          </a:xfrm>
          <a:prstGeom prst="line">
            <a:avLst/>
          </a:prstGeom>
          <a:noFill/>
          <a:ln w="76200">
            <a:solidFill>
              <a:srgbClr val="1D0CF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96" name="Line 136"/>
          <p:cNvSpPr>
            <a:spLocks noChangeShapeType="1"/>
          </p:cNvSpPr>
          <p:nvPr/>
        </p:nvSpPr>
        <p:spPr bwMode="auto">
          <a:xfrm flipH="1">
            <a:off x="7516813" y="942975"/>
            <a:ext cx="1282700" cy="2644775"/>
          </a:xfrm>
          <a:prstGeom prst="line">
            <a:avLst/>
          </a:prstGeom>
          <a:noFill/>
          <a:ln w="76200">
            <a:solidFill>
              <a:srgbClr val="1D0CF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97" name="Line 137"/>
          <p:cNvSpPr>
            <a:spLocks noChangeShapeType="1"/>
          </p:cNvSpPr>
          <p:nvPr/>
        </p:nvSpPr>
        <p:spPr bwMode="auto">
          <a:xfrm flipH="1">
            <a:off x="8335963" y="2743200"/>
            <a:ext cx="865187" cy="3325813"/>
          </a:xfrm>
          <a:prstGeom prst="line">
            <a:avLst/>
          </a:prstGeom>
          <a:noFill/>
          <a:ln w="76200">
            <a:solidFill>
              <a:srgbClr val="1D0CF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98" name="Line 138"/>
          <p:cNvSpPr>
            <a:spLocks noChangeShapeType="1"/>
          </p:cNvSpPr>
          <p:nvPr/>
        </p:nvSpPr>
        <p:spPr bwMode="auto">
          <a:xfrm flipH="1" flipV="1">
            <a:off x="8305800" y="2551113"/>
            <a:ext cx="1087438" cy="3387725"/>
          </a:xfrm>
          <a:prstGeom prst="line">
            <a:avLst/>
          </a:prstGeom>
          <a:noFill/>
          <a:ln w="76200">
            <a:solidFill>
              <a:srgbClr val="1D0CF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68" name="Text Box 247"/>
          <p:cNvSpPr txBox="1">
            <a:spLocks noChangeArrowheads="1"/>
          </p:cNvSpPr>
          <p:nvPr/>
        </p:nvSpPr>
        <p:spPr bwMode="auto">
          <a:xfrm>
            <a:off x="3778250" y="5915025"/>
            <a:ext cx="4368800" cy="528638"/>
          </a:xfrm>
          <a:prstGeom prst="rect">
            <a:avLst/>
          </a:prstGeom>
          <a:solidFill>
            <a:srgbClr val="FFFF00"/>
          </a:solidFill>
          <a:ln w="9525">
            <a:solidFill>
              <a:srgbClr val="AC5E00"/>
            </a:solidFill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851705"/>
                </a:solidFill>
              </a:rPr>
              <a:t>GO SWIMMING </a:t>
            </a:r>
          </a:p>
        </p:txBody>
      </p:sp>
      <p:sp>
        <p:nvSpPr>
          <p:cNvPr id="27669" name="Text Box 274"/>
          <p:cNvSpPr txBox="1">
            <a:spLocks noChangeArrowheads="1"/>
          </p:cNvSpPr>
          <p:nvPr/>
        </p:nvSpPr>
        <p:spPr bwMode="auto">
          <a:xfrm>
            <a:off x="1306513" y="5135563"/>
            <a:ext cx="20304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</a:rPr>
              <a:t>4.CHƠI ĐÀN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</a:rPr>
              <a:t>PIANO</a:t>
            </a:r>
          </a:p>
        </p:txBody>
      </p:sp>
      <p:sp>
        <p:nvSpPr>
          <p:cNvPr id="2" name="Line 135"/>
          <p:cNvSpPr>
            <a:spLocks noChangeShapeType="1"/>
          </p:cNvSpPr>
          <p:nvPr/>
        </p:nvSpPr>
        <p:spPr bwMode="auto">
          <a:xfrm flipV="1">
            <a:off x="2389188" y="4751388"/>
            <a:ext cx="1866900" cy="1573212"/>
          </a:xfrm>
          <a:prstGeom prst="line">
            <a:avLst/>
          </a:prstGeom>
          <a:noFill/>
          <a:ln w="76200">
            <a:solidFill>
              <a:srgbClr val="1D0CF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3" grpId="0" animBg="1"/>
      <p:bldP spid="41094" grpId="0" animBg="1"/>
      <p:bldP spid="41095" grpId="0" animBg="1"/>
      <p:bldP spid="41096" grpId="0" animBg="1"/>
      <p:bldP spid="41097" grpId="0" animBg="1"/>
      <p:bldP spid="41098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83955">
            <a:off x="457200" y="1651000"/>
            <a:ext cx="28670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Callout 4"/>
          <p:cNvSpPr/>
          <p:nvPr/>
        </p:nvSpPr>
        <p:spPr>
          <a:xfrm>
            <a:off x="2630317" y="1356555"/>
            <a:ext cx="8748712" cy="1001713"/>
          </a:xfrm>
          <a:prstGeom prst="wedgeEllipseCallout">
            <a:avLst>
              <a:gd name="adj1" fmla="val -50150"/>
              <a:gd name="adj2" fmla="val 7285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day </a:t>
            </a:r>
            <a:r>
              <a:rPr lang="en-US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it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today?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19165" t="7417" r="11594" b="17030"/>
          <a:stretch>
            <a:fillRect/>
          </a:stretch>
        </p:blipFill>
        <p:spPr bwMode="auto">
          <a:xfrm>
            <a:off x="9326563" y="4448175"/>
            <a:ext cx="23749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Callout 6"/>
          <p:cNvSpPr/>
          <p:nvPr/>
        </p:nvSpPr>
        <p:spPr>
          <a:xfrm>
            <a:off x="1709738" y="3101546"/>
            <a:ext cx="6392862" cy="1887967"/>
          </a:xfrm>
          <a:prstGeom prst="wedgeEllipseCallout">
            <a:avLst>
              <a:gd name="adj1" fmla="val 74312"/>
              <a:gd name="adj2" fmla="val 2898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It’s + (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It’s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Monday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-1" y="13395"/>
            <a:ext cx="1218406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vi-VN" sz="20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US" altLang="vi-VN" sz="4400" b="1" u="sng" dirty="0" smtClean="0">
                <a:solidFill>
                  <a:srgbClr val="FF0000"/>
                </a:solidFill>
              </a:rPr>
              <a:t>2. Point and say: </a:t>
            </a:r>
            <a:endParaRPr lang="en-US" altLang="vi-VN" sz="4400" b="1" u="sng" dirty="0">
              <a:solidFill>
                <a:srgbClr val="FF0000"/>
              </a:solidFill>
            </a:endParaRPr>
          </a:p>
          <a:p>
            <a:r>
              <a:rPr lang="en-US" altLang="vi-VN" sz="2000" b="1" dirty="0">
                <a:latin typeface="Comic Sans MS" pitchFamily="66" charset="0"/>
              </a:rPr>
              <a:t>                </a:t>
            </a:r>
            <a:endParaRPr lang="vi-VN" altLang="vi-VN" sz="2000" b="1" dirty="0"/>
          </a:p>
        </p:txBody>
      </p:sp>
    </p:spTree>
    <p:extLst>
      <p:ext uri="{BB962C8B-B14F-4D97-AF65-F5344CB8AC3E}">
        <p14:creationId xmlns:p14="http://schemas.microsoft.com/office/powerpoint/2010/main" val="414872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24" y="1346460"/>
            <a:ext cx="5069239" cy="44371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0285" y="593115"/>
            <a:ext cx="4834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2. Point and say:</a:t>
            </a:r>
            <a:endParaRPr lang="en-US" sz="3600" b="1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745" y="916280"/>
            <a:ext cx="5858693" cy="33246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1" y="4572000"/>
            <a:ext cx="63694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DD: - HTL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en-US" sz="3200" dirty="0" err="1" smtClean="0"/>
              <a:t>mới</a:t>
            </a:r>
            <a:r>
              <a:rPr lang="en-US" sz="3200" dirty="0" smtClean="0"/>
              <a:t>, </a:t>
            </a:r>
            <a:r>
              <a:rPr lang="en-US" sz="3200" dirty="0" err="1" smtClean="0"/>
              <a:t>rèn</a:t>
            </a:r>
            <a:r>
              <a:rPr lang="en-US" sz="3200" dirty="0" smtClean="0"/>
              <a:t> </a:t>
            </a:r>
            <a:r>
              <a:rPr lang="en-US" sz="3200" dirty="0" err="1" smtClean="0"/>
              <a:t>chữ</a:t>
            </a:r>
            <a:r>
              <a:rPr lang="en-US" sz="3200" dirty="0" smtClean="0"/>
              <a:t> 2 </a:t>
            </a:r>
            <a:r>
              <a:rPr lang="en-US" sz="3200" dirty="0" err="1" smtClean="0"/>
              <a:t>dòng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- </a:t>
            </a:r>
            <a:r>
              <a:rPr lang="en-US" sz="3200" dirty="0" err="1" smtClean="0"/>
              <a:t>Luyện</a:t>
            </a:r>
            <a:r>
              <a:rPr lang="en-US" sz="3200" dirty="0" smtClean="0"/>
              <a:t> </a:t>
            </a:r>
            <a:r>
              <a:rPr lang="en-US" sz="3200" dirty="0" err="1" smtClean="0"/>
              <a:t>nghe</a:t>
            </a:r>
            <a:r>
              <a:rPr lang="en-US" sz="3200" dirty="0" smtClean="0"/>
              <a:t> </a:t>
            </a:r>
            <a:r>
              <a:rPr lang="en-US" sz="3200" dirty="0" err="1" smtClean="0"/>
              <a:t>trên</a:t>
            </a:r>
            <a:r>
              <a:rPr lang="en-US" sz="3200" dirty="0" smtClean="0"/>
              <a:t> </a:t>
            </a:r>
            <a:r>
              <a:rPr lang="en-US" sz="3200" dirty="0" err="1" smtClean="0"/>
              <a:t>youtube:Tiếng</a:t>
            </a:r>
            <a:r>
              <a:rPr lang="en-US" sz="3200" dirty="0" smtClean="0"/>
              <a:t> </a:t>
            </a:r>
            <a:r>
              <a:rPr lang="en-US" sz="3200" dirty="0" err="1" smtClean="0"/>
              <a:t>anh</a:t>
            </a:r>
            <a:r>
              <a:rPr lang="en-US" sz="3200" dirty="0" smtClean="0"/>
              <a:t> 4,unit 3 Lesson 2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878227" y="3361038"/>
            <a:ext cx="2928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It’s</a:t>
            </a:r>
            <a:r>
              <a:rPr lang="en-US" sz="4000" dirty="0" smtClean="0">
                <a:solidFill>
                  <a:srgbClr val="FF0000"/>
                </a:solidFill>
              </a:rPr>
              <a:t> Monday.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9" descr="19"/>
          <p:cNvPicPr>
            <a:picLocks noChangeAspect="1" noChangeArrowheads="1"/>
          </p:cNvPicPr>
          <p:nvPr/>
        </p:nvPicPr>
        <p:blipFill>
          <a:blip r:embed="rId6"/>
          <a:srcRect b="6476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232400" y="2438400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873250" y="4114800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8680450" y="5767388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V</a:t>
            </a:r>
          </a:p>
        </p:txBody>
      </p:sp>
      <p:pic>
        <p:nvPicPr>
          <p:cNvPr id="6152" name="L1-3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01600" y="1219200"/>
            <a:ext cx="508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L1-3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12800" y="20574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L1-32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12800" y="37338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L1-33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14400" y="54864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644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7831" fill="hold"/>
                                        <p:tgtEl>
                                          <p:spTgt spid="6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2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53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7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149" grpId="0"/>
      <p:bldP spid="6150" grpId="0"/>
      <p:bldP spid="61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9" descr="19"/>
          <p:cNvPicPr>
            <a:picLocks noChangeAspect="1" noChangeArrowheads="1"/>
          </p:cNvPicPr>
          <p:nvPr/>
        </p:nvPicPr>
        <p:blipFill>
          <a:blip r:embed="rId2"/>
          <a:srcRect t="34415" b="30351"/>
          <a:stretch>
            <a:fillRect/>
          </a:stretch>
        </p:blipFill>
        <p:spPr bwMode="auto">
          <a:xfrm>
            <a:off x="0" y="0"/>
            <a:ext cx="1268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946400" y="4114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Monday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048000" y="48577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Tuesday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844800" y="55578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Saturday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863850" y="62912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29556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2" grpId="0"/>
      <p:bldP spid="4103" grpId="0"/>
      <p:bldP spid="410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>
          <a:xfrm>
            <a:off x="4336308" y="3213229"/>
            <a:ext cx="7420761" cy="2075463"/>
          </a:xfrm>
        </p:spPr>
        <p:txBody>
          <a:bodyPr/>
          <a:lstStyle/>
          <a:p>
            <a:r>
              <a:rPr lang="en-US" sz="4800" b="1" dirty="0" smtClean="0">
                <a:latin typeface="Arial" charset="0"/>
              </a:rPr>
              <a:t>We have </a:t>
            </a:r>
            <a:r>
              <a:rPr lang="en-US" sz="4800" b="1" dirty="0" smtClean="0">
                <a:solidFill>
                  <a:srgbClr val="FF3300"/>
                </a:solidFill>
                <a:latin typeface="Arial" charset="0"/>
              </a:rPr>
              <a:t>English </a:t>
            </a:r>
            <a:r>
              <a:rPr lang="en-US" sz="4800" b="1" dirty="0" smtClean="0">
                <a:latin typeface="Arial" charset="0"/>
              </a:rPr>
              <a:t>today.</a:t>
            </a:r>
            <a:br>
              <a:rPr lang="en-US" sz="4800" b="1" dirty="0" smtClean="0">
                <a:latin typeface="Arial" charset="0"/>
              </a:rPr>
            </a:br>
            <a:r>
              <a:rPr lang="en-US" sz="4800" b="1" dirty="0" smtClean="0">
                <a:latin typeface="Arial" charset="0"/>
              </a:rPr>
              <a:t>  </a:t>
            </a:r>
            <a:r>
              <a:rPr lang="en-US" sz="3600" b="1" i="1" dirty="0" err="1" smtClean="0">
                <a:latin typeface="Arial" charset="0"/>
              </a:rPr>
              <a:t>Hôm</a:t>
            </a:r>
            <a:r>
              <a:rPr lang="en-US" sz="3600" b="1" i="1" dirty="0" smtClean="0">
                <a:latin typeface="Arial" charset="0"/>
              </a:rPr>
              <a:t> nay </a:t>
            </a:r>
            <a:r>
              <a:rPr lang="en-US" sz="3600" b="1" i="1" dirty="0" err="1" smtClean="0">
                <a:latin typeface="Arial" charset="0"/>
              </a:rPr>
              <a:t>chúng</a:t>
            </a:r>
            <a:r>
              <a:rPr lang="en-US" sz="3600" b="1" i="1" dirty="0" smtClean="0">
                <a:latin typeface="Arial" charset="0"/>
              </a:rPr>
              <a:t> </a:t>
            </a:r>
            <a:r>
              <a:rPr lang="en-US" sz="3600" b="1" i="1" dirty="0" err="1" smtClean="0">
                <a:latin typeface="Arial" charset="0"/>
              </a:rPr>
              <a:t>mình</a:t>
            </a:r>
            <a:r>
              <a:rPr lang="en-US" sz="3600" b="1" i="1" dirty="0" smtClean="0">
                <a:latin typeface="Arial" charset="0"/>
              </a:rPr>
              <a:t> </a:t>
            </a:r>
            <a:r>
              <a:rPr lang="en-US" sz="3600" b="1" i="1" dirty="0" err="1" smtClean="0">
                <a:latin typeface="Arial" charset="0"/>
              </a:rPr>
              <a:t>có</a:t>
            </a:r>
            <a:r>
              <a:rPr lang="en-US" sz="3600" b="1" i="1" dirty="0" smtClean="0">
                <a:latin typeface="Arial" charset="0"/>
              </a:rPr>
              <a:t> </a:t>
            </a:r>
            <a:r>
              <a:rPr lang="en-US" sz="3600" b="1" i="1" dirty="0" err="1" smtClean="0">
                <a:latin typeface="Arial" charset="0"/>
              </a:rPr>
              <a:t>môn</a:t>
            </a:r>
            <a:r>
              <a:rPr lang="en-US" sz="3600" b="1" i="1" dirty="0" smtClean="0">
                <a:latin typeface="Arial" charset="0"/>
              </a:rPr>
              <a:t> </a:t>
            </a:r>
            <a:r>
              <a:rPr lang="en-US" sz="3600" b="1" i="1" u="sng" dirty="0" err="1" smtClean="0">
                <a:solidFill>
                  <a:srgbClr val="FF0000"/>
                </a:solidFill>
                <a:latin typeface="Arial" charset="0"/>
              </a:rPr>
              <a:t>tiếng</a:t>
            </a:r>
            <a:r>
              <a:rPr lang="en-US" sz="3600" b="1" i="1" u="sng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600" b="1" i="1" u="sng" dirty="0" err="1" smtClean="0">
                <a:solidFill>
                  <a:srgbClr val="FF0000"/>
                </a:solidFill>
                <a:latin typeface="Arial" charset="0"/>
              </a:rPr>
              <a:t>Anh</a:t>
            </a:r>
            <a:r>
              <a:rPr lang="en-US" sz="3600" b="1" i="1" dirty="0" smtClean="0">
                <a:latin typeface="Arial" charset="0"/>
              </a:rPr>
              <a:t>.</a:t>
            </a:r>
          </a:p>
        </p:txBody>
      </p:sp>
      <p:pic>
        <p:nvPicPr>
          <p:cNvPr id="35843" name="Picture 4" descr="ANH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90692" y="1249020"/>
            <a:ext cx="3721057" cy="4364038"/>
          </a:xfrm>
        </p:spPr>
      </p:pic>
      <p:sp>
        <p:nvSpPr>
          <p:cNvPr id="28676" name="Rectangle 2"/>
          <p:cNvSpPr>
            <a:spLocks/>
          </p:cNvSpPr>
          <p:nvPr/>
        </p:nvSpPr>
        <p:spPr bwMode="auto">
          <a:xfrm>
            <a:off x="4336308" y="2281023"/>
            <a:ext cx="7855692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lang="en-US" sz="4800" b="1" dirty="0"/>
              <a:t>We </a:t>
            </a:r>
            <a:r>
              <a:rPr lang="en-US" sz="4800" b="1" dirty="0" smtClean="0"/>
              <a:t>have _____today</a:t>
            </a:r>
            <a:r>
              <a:rPr lang="en-US" sz="4800" b="1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7838" y="5721178"/>
            <a:ext cx="2248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English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49113" y="1301585"/>
            <a:ext cx="5185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3300"/>
                </a:solidFill>
              </a:rPr>
              <a:t>Models: </a:t>
            </a:r>
            <a:r>
              <a:rPr lang="en-US" sz="4000" b="1" dirty="0" err="1" smtClean="0">
                <a:solidFill>
                  <a:srgbClr val="FF3300"/>
                </a:solidFill>
              </a:rPr>
              <a:t>Mẫu</a:t>
            </a:r>
            <a:r>
              <a:rPr lang="en-US" sz="4000" b="1" dirty="0" smtClean="0">
                <a:solidFill>
                  <a:srgbClr val="FF3300"/>
                </a:solidFill>
              </a:rPr>
              <a:t> </a:t>
            </a:r>
            <a:r>
              <a:rPr lang="en-US" sz="4000" b="1" dirty="0" err="1" smtClean="0">
                <a:solidFill>
                  <a:srgbClr val="FF3300"/>
                </a:solidFill>
              </a:rPr>
              <a:t>câu</a:t>
            </a:r>
            <a:endParaRPr lang="en-US" sz="40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>
          <a:xfrm>
            <a:off x="3435184" y="1066535"/>
            <a:ext cx="8402594" cy="2529274"/>
          </a:xfrm>
        </p:spPr>
        <p:txBody>
          <a:bodyPr/>
          <a:lstStyle/>
          <a:p>
            <a:r>
              <a:rPr lang="en-US" sz="3600" b="1" dirty="0" smtClean="0">
                <a:latin typeface="Arial" charset="0"/>
              </a:rPr>
              <a:t>Do you have </a:t>
            </a:r>
            <a:r>
              <a:rPr lang="en-US" sz="3600" b="1" u="sng" dirty="0" smtClean="0">
                <a:solidFill>
                  <a:srgbClr val="FF3300"/>
                </a:solidFill>
                <a:latin typeface="Arial" charset="0"/>
              </a:rPr>
              <a:t>English</a:t>
            </a:r>
            <a:r>
              <a:rPr lang="en-US" sz="3600" b="1" dirty="0" smtClean="0">
                <a:latin typeface="Arial" charset="0"/>
              </a:rPr>
              <a:t> on Thursdays?</a:t>
            </a:r>
            <a:br>
              <a:rPr lang="en-US" sz="3600" b="1" dirty="0" smtClean="0">
                <a:latin typeface="Arial" charset="0"/>
              </a:rPr>
            </a:br>
            <a:r>
              <a:rPr lang="en-US" sz="3600" b="1" dirty="0" smtClean="0">
                <a:latin typeface="Arial" charset="0"/>
              </a:rPr>
              <a:t>  </a:t>
            </a:r>
            <a:r>
              <a:rPr lang="en-US" sz="3200" b="1" i="1" dirty="0" err="1" smtClean="0">
                <a:latin typeface="Arial" charset="0"/>
              </a:rPr>
              <a:t>Bạn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có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môn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Tiếng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Anh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vào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thứ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năm</a:t>
            </a:r>
            <a:r>
              <a:rPr lang="en-US" sz="3200" b="1" i="1" dirty="0" smtClean="0">
                <a:latin typeface="Arial" charset="0"/>
              </a:rPr>
              <a:t> </a:t>
            </a:r>
            <a:r>
              <a:rPr lang="en-US" sz="3200" b="1" i="1" dirty="0" err="1" smtClean="0">
                <a:latin typeface="Arial" charset="0"/>
              </a:rPr>
              <a:t>ko</a:t>
            </a:r>
            <a:r>
              <a:rPr lang="en-US" sz="3200" b="1" i="1" dirty="0" smtClean="0">
                <a:latin typeface="Arial" charset="0"/>
              </a:rPr>
              <a:t>?</a:t>
            </a:r>
            <a:br>
              <a:rPr lang="en-US" sz="3200" b="1" i="1" dirty="0" smtClean="0">
                <a:latin typeface="Arial" charset="0"/>
              </a:rPr>
            </a:br>
            <a:r>
              <a:rPr lang="en-US" sz="3200" b="1" i="1" dirty="0" smtClean="0">
                <a:latin typeface="Arial" charset="0"/>
              </a:rPr>
              <a:t/>
            </a:r>
            <a:br>
              <a:rPr lang="en-US" sz="3200" b="1" i="1" dirty="0" smtClean="0">
                <a:latin typeface="Arial" charset="0"/>
              </a:rPr>
            </a:br>
            <a:r>
              <a:rPr lang="en-US" sz="3600" b="1" dirty="0" smtClean="0">
                <a:latin typeface="Arial" charset="0"/>
              </a:rPr>
              <a:t>- Yes, I do. </a:t>
            </a:r>
            <a:r>
              <a:rPr lang="en-US" sz="3600" b="1" dirty="0" err="1" smtClean="0">
                <a:latin typeface="Arial" charset="0"/>
              </a:rPr>
              <a:t>Tớ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có</a:t>
            </a:r>
            <a:r>
              <a:rPr lang="en-US" sz="3600" b="1" dirty="0" smtClean="0">
                <a:latin typeface="Arial" charset="0"/>
              </a:rPr>
              <a:t>.</a:t>
            </a:r>
            <a:br>
              <a:rPr lang="en-US" sz="3600" b="1" dirty="0" smtClean="0">
                <a:latin typeface="Arial" charset="0"/>
              </a:rPr>
            </a:br>
            <a:r>
              <a:rPr lang="en-US" sz="3600" b="1" dirty="0" smtClean="0">
                <a:latin typeface="Arial" charset="0"/>
              </a:rPr>
              <a:t>- No, I don’t. </a:t>
            </a:r>
            <a:r>
              <a:rPr lang="en-US" sz="3600" b="1" dirty="0" err="1" smtClean="0">
                <a:latin typeface="Arial" charset="0"/>
              </a:rPr>
              <a:t>Không</a:t>
            </a:r>
            <a:r>
              <a:rPr lang="en-US" sz="3600" b="1" dirty="0" smtClean="0">
                <a:latin typeface="Arial" charset="0"/>
              </a:rPr>
              <a:t>, </a:t>
            </a:r>
            <a:r>
              <a:rPr lang="en-US" sz="3600" b="1" dirty="0" err="1" smtClean="0">
                <a:latin typeface="Arial" charset="0"/>
              </a:rPr>
              <a:t>tớ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không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có</a:t>
            </a:r>
            <a:r>
              <a:rPr lang="en-US" sz="3600" b="1" dirty="0" smtClean="0">
                <a:latin typeface="Arial" charset="0"/>
              </a:rPr>
              <a:t>.</a:t>
            </a:r>
          </a:p>
        </p:txBody>
      </p:sp>
      <p:pic>
        <p:nvPicPr>
          <p:cNvPr id="34819" name="Picture 4" descr="ANH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2970" y="683418"/>
            <a:ext cx="3053793" cy="3803650"/>
          </a:xfrm>
        </p:spPr>
      </p:pic>
      <p:sp>
        <p:nvSpPr>
          <p:cNvPr id="28676" name="Rectangle 2"/>
          <p:cNvSpPr>
            <a:spLocks/>
          </p:cNvSpPr>
          <p:nvPr/>
        </p:nvSpPr>
        <p:spPr bwMode="auto">
          <a:xfrm>
            <a:off x="2092447" y="4795990"/>
            <a:ext cx="9621795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lang="en-US" sz="4400" b="1" dirty="0"/>
              <a:t>Do you </a:t>
            </a:r>
            <a:r>
              <a:rPr lang="en-US" sz="4400" b="1" dirty="0" err="1" smtClean="0"/>
              <a:t>have_____on</a:t>
            </a:r>
            <a:r>
              <a:rPr lang="en-US" sz="4400" b="1" dirty="0" smtClean="0"/>
              <a:t> </a:t>
            </a:r>
            <a:r>
              <a:rPr lang="en-US" sz="4400" b="1" dirty="0"/>
              <a:t>Thursdays</a:t>
            </a:r>
            <a:r>
              <a:rPr lang="en-US" sz="4400" b="1" dirty="0" smtClean="0"/>
              <a:t>?</a:t>
            </a:r>
          </a:p>
          <a:p>
            <a:pPr eaLnBrk="0" hangingPunct="0">
              <a:lnSpc>
                <a:spcPct val="90000"/>
              </a:lnSpc>
            </a:pPr>
            <a:r>
              <a:rPr lang="en-US" sz="4400" b="1" dirty="0" smtClean="0"/>
              <a:t>Yes, I do.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40977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>
          <a:xfrm>
            <a:off x="3591012" y="930618"/>
            <a:ext cx="7851346" cy="2529274"/>
          </a:xfrm>
        </p:spPr>
        <p:txBody>
          <a:bodyPr/>
          <a:lstStyle/>
          <a:p>
            <a:r>
              <a:rPr lang="en-US" sz="4800" b="1" dirty="0" smtClean="0">
                <a:latin typeface="Arial" charset="0"/>
              </a:rPr>
              <a:t>Do you have </a:t>
            </a:r>
            <a:r>
              <a:rPr lang="en-US" sz="4800" b="1" u="sng" dirty="0" smtClean="0">
                <a:solidFill>
                  <a:srgbClr val="FF3300"/>
                </a:solidFill>
                <a:latin typeface="Arial" charset="0"/>
              </a:rPr>
              <a:t>English</a:t>
            </a:r>
            <a:r>
              <a:rPr lang="en-US" sz="4800" b="1" dirty="0" smtClean="0">
                <a:latin typeface="Arial" charset="0"/>
              </a:rPr>
              <a:t> on Fridays?</a:t>
            </a:r>
            <a:br>
              <a:rPr lang="en-US" sz="4800" b="1" dirty="0" smtClean="0">
                <a:latin typeface="Arial" charset="0"/>
              </a:rPr>
            </a:br>
            <a:r>
              <a:rPr lang="en-US" sz="4800" b="1" dirty="0" smtClean="0">
                <a:latin typeface="Arial" charset="0"/>
              </a:rPr>
              <a:t>- No, I don’t.</a:t>
            </a:r>
          </a:p>
        </p:txBody>
      </p:sp>
      <p:pic>
        <p:nvPicPr>
          <p:cNvPr id="34819" name="Picture 4" descr="ANH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38897" y="683418"/>
            <a:ext cx="3053793" cy="3803650"/>
          </a:xfrm>
        </p:spPr>
      </p:pic>
      <p:sp>
        <p:nvSpPr>
          <p:cNvPr id="28676" name="Rectangle 2"/>
          <p:cNvSpPr>
            <a:spLocks/>
          </p:cNvSpPr>
          <p:nvPr/>
        </p:nvSpPr>
        <p:spPr bwMode="auto">
          <a:xfrm>
            <a:off x="238897" y="4660063"/>
            <a:ext cx="121920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lang="en-US" sz="5400" b="1" dirty="0"/>
              <a:t>Do you </a:t>
            </a:r>
            <a:r>
              <a:rPr lang="en-US" sz="5400" b="1" dirty="0" err="1" smtClean="0"/>
              <a:t>have_____on</a:t>
            </a:r>
            <a:r>
              <a:rPr lang="en-US" sz="5400" b="1" dirty="0" smtClean="0"/>
              <a:t> </a:t>
            </a:r>
            <a:r>
              <a:rPr lang="en-US" sz="5400" b="1" dirty="0"/>
              <a:t>Thursdays</a:t>
            </a:r>
            <a:r>
              <a:rPr lang="en-US" sz="5400" b="1" dirty="0" smtClean="0"/>
              <a:t>?</a:t>
            </a:r>
          </a:p>
          <a:p>
            <a:pPr eaLnBrk="0" hangingPunct="0">
              <a:lnSpc>
                <a:spcPct val="90000"/>
              </a:lnSpc>
            </a:pPr>
            <a:r>
              <a:rPr lang="en-US" sz="5400" b="1" dirty="0" smtClean="0"/>
              <a:t>No, I don’t.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55377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6" descr="19"/>
          <p:cNvPicPr>
            <a:picLocks noChangeAspect="1" noChangeArrowheads="1"/>
          </p:cNvPicPr>
          <p:nvPr/>
        </p:nvPicPr>
        <p:blipFill rotWithShape="1">
          <a:blip r:embed="rId2">
            <a:lum bright="-6000"/>
          </a:blip>
          <a:srcRect l="2128" t="69649" r="4020" b="3828"/>
          <a:stretch/>
        </p:blipFill>
        <p:spPr bwMode="auto">
          <a:xfrm>
            <a:off x="160638" y="247135"/>
            <a:ext cx="11615351" cy="647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Oval 3"/>
          <p:cNvSpPr>
            <a:spLocks noChangeArrowheads="1"/>
          </p:cNvSpPr>
          <p:nvPr/>
        </p:nvSpPr>
        <p:spPr bwMode="auto">
          <a:xfrm>
            <a:off x="3313113" y="3062288"/>
            <a:ext cx="6046787" cy="1584325"/>
          </a:xfrm>
          <a:prstGeom prst="ellipse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2" name="Oval 4"/>
          <p:cNvSpPr>
            <a:spLocks noChangeArrowheads="1"/>
          </p:cNvSpPr>
          <p:nvPr/>
        </p:nvSpPr>
        <p:spPr bwMode="auto">
          <a:xfrm>
            <a:off x="4130675" y="3146425"/>
            <a:ext cx="184150" cy="481013"/>
          </a:xfrm>
          <a:prstGeom prst="ellipse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3" name="Oval 5"/>
          <p:cNvSpPr>
            <a:spLocks noChangeArrowheads="1"/>
          </p:cNvSpPr>
          <p:nvPr/>
        </p:nvSpPr>
        <p:spPr bwMode="auto">
          <a:xfrm>
            <a:off x="2735263" y="2701925"/>
            <a:ext cx="7680325" cy="2808288"/>
          </a:xfrm>
          <a:prstGeom prst="ellipse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4" name="Oval 6"/>
          <p:cNvSpPr>
            <a:spLocks noChangeArrowheads="1"/>
          </p:cNvSpPr>
          <p:nvPr/>
        </p:nvSpPr>
        <p:spPr bwMode="auto">
          <a:xfrm>
            <a:off x="3162300" y="2494280"/>
            <a:ext cx="5586413" cy="2077403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</a:rPr>
              <a:t>The days of the week</a:t>
            </a:r>
          </a:p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4225925" y="1439863"/>
            <a:ext cx="206375" cy="110172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656" name="WordArt 8"/>
          <p:cNvSpPr>
            <a:spLocks noChangeArrowheads="1" noChangeShapeType="1" noTextEdit="1"/>
          </p:cNvSpPr>
          <p:nvPr/>
        </p:nvSpPr>
        <p:spPr bwMode="auto">
          <a:xfrm>
            <a:off x="1101725" y="617838"/>
            <a:ext cx="3705053" cy="772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 dirty="0">
                <a:ln w="9525">
                  <a:noFill/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Monday</a:t>
            </a: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6429375" y="4564063"/>
            <a:ext cx="352425" cy="9779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3270250" y="4383088"/>
            <a:ext cx="960438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659" name="WordArt 11"/>
          <p:cNvSpPr>
            <a:spLocks noChangeArrowheads="1" noChangeShapeType="1" noTextEdit="1"/>
          </p:cNvSpPr>
          <p:nvPr/>
        </p:nvSpPr>
        <p:spPr bwMode="auto">
          <a:xfrm>
            <a:off x="8341154" y="4814887"/>
            <a:ext cx="3706813" cy="757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 dirty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Thur</a:t>
            </a:r>
            <a:r>
              <a:rPr lang="en-US" sz="3600" u="sng" kern="10" spc="720" dirty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s</a:t>
            </a:r>
            <a:r>
              <a:rPr lang="en-US" sz="3600" kern="10" spc="720" dirty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day</a:t>
            </a:r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 flipV="1">
            <a:off x="1903413" y="2970213"/>
            <a:ext cx="1265237" cy="7620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661" name="WordArt 13"/>
          <p:cNvSpPr>
            <a:spLocks noChangeArrowheads="1" noChangeShapeType="1" noTextEdit="1"/>
          </p:cNvSpPr>
          <p:nvPr/>
        </p:nvSpPr>
        <p:spPr bwMode="auto">
          <a:xfrm>
            <a:off x="4806778" y="5394410"/>
            <a:ext cx="2940457" cy="895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-18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Friday</a:t>
            </a:r>
          </a:p>
        </p:txBody>
      </p:sp>
      <p:sp>
        <p:nvSpPr>
          <p:cNvPr id="27663" name="WordArt 15"/>
          <p:cNvSpPr>
            <a:spLocks noChangeArrowheads="1" noChangeShapeType="1" noTextEdit="1"/>
          </p:cNvSpPr>
          <p:nvPr/>
        </p:nvSpPr>
        <p:spPr bwMode="auto">
          <a:xfrm>
            <a:off x="7721600" y="1929606"/>
            <a:ext cx="3629968" cy="10329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Wedne</a:t>
            </a:r>
            <a:r>
              <a:rPr lang="en-US" sz="4000" b="1" u="sng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s</a:t>
            </a:r>
            <a:r>
              <a:rPr lang="en-US" sz="4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day</a:t>
            </a:r>
          </a:p>
        </p:txBody>
      </p:sp>
      <p:sp>
        <p:nvSpPr>
          <p:cNvPr id="27664" name="WordArt 16"/>
          <p:cNvSpPr>
            <a:spLocks noChangeArrowheads="1" noChangeShapeType="1" noTextEdit="1"/>
          </p:cNvSpPr>
          <p:nvPr/>
        </p:nvSpPr>
        <p:spPr bwMode="auto">
          <a:xfrm>
            <a:off x="5980369" y="557170"/>
            <a:ext cx="3533733" cy="89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Tue</a:t>
            </a:r>
            <a:r>
              <a:rPr lang="en-US" sz="3600" u="sng" kern="10" spc="72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s</a:t>
            </a:r>
            <a:r>
              <a:rPr lang="en-US" sz="3600" kern="10" spc="72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day</a:t>
            </a:r>
          </a:p>
        </p:txBody>
      </p:sp>
      <p:sp>
        <p:nvSpPr>
          <p:cNvPr id="2" name="Line 7"/>
          <p:cNvSpPr>
            <a:spLocks noChangeShapeType="1"/>
          </p:cNvSpPr>
          <p:nvPr/>
        </p:nvSpPr>
        <p:spPr bwMode="auto">
          <a:xfrm flipV="1">
            <a:off x="8905875" y="2859088"/>
            <a:ext cx="887413" cy="77787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" name="Line 9"/>
          <p:cNvSpPr>
            <a:spLocks noChangeShapeType="1"/>
          </p:cNvSpPr>
          <p:nvPr/>
        </p:nvSpPr>
        <p:spPr bwMode="auto">
          <a:xfrm>
            <a:off x="8731250" y="3952875"/>
            <a:ext cx="723900" cy="52705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" name="WordArt 16"/>
          <p:cNvSpPr>
            <a:spLocks noChangeArrowheads="1" noChangeShapeType="1" noTextEdit="1"/>
          </p:cNvSpPr>
          <p:nvPr/>
        </p:nvSpPr>
        <p:spPr bwMode="auto">
          <a:xfrm>
            <a:off x="340198" y="4926849"/>
            <a:ext cx="3410272" cy="10043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Saturday</a:t>
            </a:r>
          </a:p>
        </p:txBody>
      </p:sp>
      <p:sp>
        <p:nvSpPr>
          <p:cNvPr id="5" name="WordArt 16"/>
          <p:cNvSpPr>
            <a:spLocks noChangeArrowheads="1" noChangeShapeType="1" noTextEdit="1"/>
          </p:cNvSpPr>
          <p:nvPr/>
        </p:nvSpPr>
        <p:spPr bwMode="auto">
          <a:xfrm>
            <a:off x="339725" y="2047081"/>
            <a:ext cx="3413125" cy="9358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Sunday</a:t>
            </a: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 flipV="1">
            <a:off x="6319838" y="1620838"/>
            <a:ext cx="808037" cy="8524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animBg="1"/>
      <p:bldP spid="27659" grpId="0" animBg="1"/>
      <p:bldP spid="27661" grpId="0" animBg="1"/>
      <p:bldP spid="27663" grpId="0" animBg="1"/>
      <p:bldP spid="27664" grpId="0" animBg="1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bor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71475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13" descr="-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4000" y="2971800"/>
            <a:ext cx="254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18" descr="-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62613" y="3073400"/>
            <a:ext cx="254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WordArt 21"/>
          <p:cNvSpPr>
            <a:spLocks noChangeArrowheads="1" noChangeShapeType="1" noTextEdit="1"/>
          </p:cNvSpPr>
          <p:nvPr/>
        </p:nvSpPr>
        <p:spPr bwMode="auto">
          <a:xfrm>
            <a:off x="4064000" y="4800600"/>
            <a:ext cx="3962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6600"/>
              </a:solidFill>
              <a:latin typeface="Arial"/>
              <a:cs typeface="Arial"/>
            </a:endParaRPr>
          </a:p>
        </p:txBody>
      </p:sp>
      <p:sp>
        <p:nvSpPr>
          <p:cNvPr id="37896" name="Rectangle 1"/>
          <p:cNvSpPr>
            <a:spLocks noChangeArrowheads="1"/>
          </p:cNvSpPr>
          <p:nvPr/>
        </p:nvSpPr>
        <p:spPr bwMode="auto">
          <a:xfrm>
            <a:off x="160640" y="473075"/>
            <a:ext cx="11207575" cy="6370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vi-VN" sz="4000" b="1" i="1" dirty="0" smtClean="0">
                <a:solidFill>
                  <a:srgbClr val="FF3300"/>
                </a:solidFill>
                <a:cs typeface="Times New Roman" pitchFamily="18" charset="0"/>
              </a:rPr>
              <a:t>        </a:t>
            </a:r>
            <a:r>
              <a:rPr lang="en-US" altLang="vi-VN" sz="4000" b="1" i="1" dirty="0" err="1" smtClean="0">
                <a:cs typeface="Times New Roman" pitchFamily="18" charset="0"/>
              </a:rPr>
              <a:t>Dặn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dò</a:t>
            </a:r>
            <a:r>
              <a:rPr lang="en-US" altLang="vi-VN" sz="4000" b="1" i="1" dirty="0" smtClean="0">
                <a:cs typeface="Times New Roman" pitchFamily="18" charset="0"/>
              </a:rPr>
              <a:t>: </a:t>
            </a:r>
            <a:r>
              <a:rPr lang="en-US" altLang="vi-VN" sz="4000" b="1" i="1" dirty="0" err="1" smtClean="0">
                <a:cs typeface="Times New Roman" pitchFamily="18" charset="0"/>
              </a:rPr>
              <a:t>các</a:t>
            </a:r>
            <a:r>
              <a:rPr lang="en-US" altLang="vi-VN" sz="4000" b="1" i="1" dirty="0" smtClean="0">
                <a:cs typeface="Times New Roman" pitchFamily="18" charset="0"/>
              </a:rPr>
              <a:t> con </a:t>
            </a:r>
            <a:r>
              <a:rPr lang="en-US" altLang="vi-VN" sz="4000" b="1" i="1" dirty="0" err="1" smtClean="0">
                <a:cs typeface="Times New Roman" pitchFamily="18" charset="0"/>
              </a:rPr>
              <a:t>luyện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đọc</a:t>
            </a:r>
            <a:r>
              <a:rPr lang="en-US" altLang="vi-VN" sz="4000" b="1" i="1" dirty="0" smtClean="0">
                <a:cs typeface="Times New Roman" pitchFamily="18" charset="0"/>
              </a:rPr>
              <a:t> 5 </a:t>
            </a:r>
            <a:r>
              <a:rPr lang="en-US" altLang="vi-VN" sz="4000" b="1" i="1" dirty="0" err="1" smtClean="0">
                <a:cs typeface="Times New Roman" pitchFamily="18" charset="0"/>
              </a:rPr>
              <a:t>lần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và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viết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vào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vở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các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câu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sau</a:t>
            </a:r>
            <a:r>
              <a:rPr lang="en-US" altLang="vi-VN" sz="4000" b="1" i="1" dirty="0" smtClean="0">
                <a:cs typeface="Times New Roman" pitchFamily="18" charset="0"/>
              </a:rPr>
              <a:t> </a:t>
            </a:r>
            <a:r>
              <a:rPr lang="en-US" altLang="vi-VN" sz="4000" b="1" i="1" dirty="0" err="1" smtClean="0">
                <a:cs typeface="Times New Roman" pitchFamily="18" charset="0"/>
              </a:rPr>
              <a:t>nhé</a:t>
            </a:r>
            <a:r>
              <a:rPr lang="en-US" altLang="vi-VN" sz="4000" b="1" i="1" dirty="0" smtClean="0">
                <a:cs typeface="Times New Roman" pitchFamily="18" charset="0"/>
              </a:rPr>
              <a:t>.</a:t>
            </a:r>
            <a:endParaRPr lang="en-US" altLang="vi-VN" sz="4000" b="1" i="1" dirty="0"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vi-VN" sz="4000" b="1" i="1" dirty="0" smtClean="0">
                <a:solidFill>
                  <a:srgbClr val="FF3300"/>
                </a:solidFill>
                <a:cs typeface="Times New Roman" pitchFamily="18" charset="0"/>
              </a:rPr>
              <a:t>   1. What </a:t>
            </a:r>
            <a:r>
              <a:rPr lang="en-US" altLang="vi-VN" sz="4000" b="1" i="1" dirty="0">
                <a:solidFill>
                  <a:srgbClr val="FF3300"/>
                </a:solidFill>
                <a:cs typeface="Times New Roman" pitchFamily="18" charset="0"/>
              </a:rPr>
              <a:t>day is it today?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      It’s </a:t>
            </a:r>
            <a:r>
              <a:rPr lang="en-US" altLang="vi-VN" sz="4000" dirty="0" err="1" smtClean="0">
                <a:solidFill>
                  <a:srgbClr val="000099"/>
                </a:solidFill>
                <a:cs typeface="Times New Roman" pitchFamily="18" charset="0"/>
              </a:rPr>
              <a:t>Monday.We</a:t>
            </a: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have </a:t>
            </a:r>
            <a:r>
              <a:rPr lang="en-US" altLang="vi-VN" sz="4000" dirty="0" err="1">
                <a:solidFill>
                  <a:srgbClr val="000099"/>
                </a:solidFill>
                <a:cs typeface="Times New Roman" pitchFamily="18" charset="0"/>
              </a:rPr>
              <a:t>Engl</a:t>
            </a:r>
            <a:r>
              <a:rPr lang="vi-VN" altLang="vi-VN" sz="4000" dirty="0">
                <a:solidFill>
                  <a:srgbClr val="000099"/>
                </a:solidFill>
                <a:cs typeface="Times New Roman" pitchFamily="18" charset="0"/>
              </a:rPr>
              <a:t>i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s</a:t>
            </a:r>
            <a:r>
              <a:rPr lang="vi-VN" altLang="vi-VN" sz="4000" dirty="0">
                <a:solidFill>
                  <a:srgbClr val="000099"/>
                </a:solidFill>
                <a:cs typeface="Times New Roman" pitchFamily="18" charset="0"/>
              </a:rPr>
              <a:t>h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 today.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vi-VN" sz="4000" b="1" i="1" dirty="0" smtClean="0">
                <a:solidFill>
                  <a:srgbClr val="FF3300"/>
                </a:solidFill>
                <a:cs typeface="Times New Roman" pitchFamily="18" charset="0"/>
              </a:rPr>
              <a:t>   2. Do </a:t>
            </a:r>
            <a:r>
              <a:rPr lang="en-US" altLang="vi-VN" sz="4000" b="1" i="1" dirty="0">
                <a:solidFill>
                  <a:srgbClr val="FF3300"/>
                </a:solidFill>
                <a:cs typeface="Times New Roman" pitchFamily="18" charset="0"/>
              </a:rPr>
              <a:t>you have English on W</a:t>
            </a:r>
            <a:r>
              <a:rPr lang="vi-VN" altLang="vi-VN" sz="4000" b="1" i="1" dirty="0">
                <a:solidFill>
                  <a:srgbClr val="FF3300"/>
                </a:solidFill>
                <a:cs typeface="Times New Roman" pitchFamily="18" charset="0"/>
              </a:rPr>
              <a:t>e</a:t>
            </a:r>
            <a:r>
              <a:rPr lang="en-US" altLang="vi-VN" sz="4000" b="1" i="1" dirty="0" err="1" smtClean="0">
                <a:solidFill>
                  <a:srgbClr val="FF3300"/>
                </a:solidFill>
                <a:cs typeface="Times New Roman" pitchFamily="18" charset="0"/>
              </a:rPr>
              <a:t>dnesdays</a:t>
            </a:r>
            <a:r>
              <a:rPr lang="en-US" altLang="vi-VN" sz="4000" b="1" i="1" dirty="0" smtClean="0">
                <a:solidFill>
                  <a:srgbClr val="FF3300"/>
                </a:solidFill>
                <a:cs typeface="Times New Roman" pitchFamily="18" charset="0"/>
              </a:rPr>
              <a:t> ?</a:t>
            </a:r>
            <a:endParaRPr lang="en-US" altLang="vi-VN" sz="4000" b="1" i="1" dirty="0">
              <a:solidFill>
                <a:srgbClr val="FF3300"/>
              </a:solidFill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     N</a:t>
            </a:r>
            <a:r>
              <a:rPr lang="vi-VN" altLang="vi-VN" sz="4000" dirty="0">
                <a:solidFill>
                  <a:srgbClr val="000099"/>
                </a:solidFill>
                <a:cs typeface="Times New Roman" pitchFamily="18" charset="0"/>
              </a:rPr>
              <a:t>o</a:t>
            </a: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. We 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have English on </a:t>
            </a:r>
            <a:r>
              <a:rPr lang="en-US" altLang="vi-VN" sz="4000" u="sng" dirty="0">
                <a:solidFill>
                  <a:srgbClr val="000099"/>
                </a:solidFill>
                <a:cs typeface="Times New Roman" pitchFamily="18" charset="0"/>
              </a:rPr>
              <a:t>Tuesdays</a:t>
            </a:r>
            <a:r>
              <a:rPr lang="vi-VN" altLang="vi-VN" sz="4000" dirty="0">
                <a:solidFill>
                  <a:srgbClr val="000099"/>
                </a:solidFill>
                <a:cs typeface="Times New Roman" pitchFamily="18" charset="0"/>
              </a:rPr>
              <a:t>,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altLang="vi-VN" sz="4000" u="sng" dirty="0">
                <a:solidFill>
                  <a:srgbClr val="000099"/>
                </a:solidFill>
                <a:cs typeface="Times New Roman" pitchFamily="18" charset="0"/>
              </a:rPr>
              <a:t>Thursdays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 and </a:t>
            </a:r>
            <a:r>
              <a:rPr lang="en-US" altLang="vi-VN" sz="4000" u="sng" dirty="0">
                <a:solidFill>
                  <a:srgbClr val="000099"/>
                </a:solidFill>
                <a:cs typeface="Times New Roman" pitchFamily="18" charset="0"/>
              </a:rPr>
              <a:t>Fridays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.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altLang="vi-VN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42900" algn="ctr">
              <a:spcBef>
                <a:spcPct val="20000"/>
              </a:spcBef>
            </a:pPr>
            <a:endParaRPr lang="en-US" altLang="vi-VN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8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8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8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8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8919" y="377825"/>
            <a:ext cx="11524728" cy="57554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endParaRPr lang="en-US" altLang="vi-VN" sz="4000" b="1" i="1" dirty="0">
              <a:solidFill>
                <a:srgbClr val="FF3300"/>
              </a:solidFill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vi-VN" sz="4000" b="1" i="1" dirty="0" smtClean="0">
                <a:solidFill>
                  <a:srgbClr val="FF3300"/>
                </a:solidFill>
                <a:cs typeface="Times New Roman" pitchFamily="18" charset="0"/>
              </a:rPr>
              <a:t>3. What </a:t>
            </a:r>
            <a:r>
              <a:rPr lang="en-US" altLang="vi-VN" sz="4000" b="1" i="1" dirty="0">
                <a:solidFill>
                  <a:srgbClr val="FF3300"/>
                </a:solidFill>
                <a:cs typeface="Times New Roman" pitchFamily="18" charset="0"/>
              </a:rPr>
              <a:t>day is it today?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    It’s </a:t>
            </a:r>
            <a:r>
              <a:rPr lang="en-US" altLang="vi-VN" sz="4000" dirty="0" err="1" smtClean="0">
                <a:solidFill>
                  <a:srgbClr val="000099"/>
                </a:solidFill>
                <a:cs typeface="Times New Roman" pitchFamily="18" charset="0"/>
              </a:rPr>
              <a:t>Wednesday.We</a:t>
            </a: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have </a:t>
            </a:r>
            <a:r>
              <a:rPr lang="en-US" altLang="vi-VN" sz="4000" dirty="0" err="1">
                <a:solidFill>
                  <a:srgbClr val="000099"/>
                </a:solidFill>
                <a:cs typeface="Times New Roman" pitchFamily="18" charset="0"/>
              </a:rPr>
              <a:t>Engl</a:t>
            </a:r>
            <a:r>
              <a:rPr lang="vi-VN" altLang="vi-VN" sz="4000" dirty="0">
                <a:solidFill>
                  <a:srgbClr val="000099"/>
                </a:solidFill>
                <a:cs typeface="Times New Roman" pitchFamily="18" charset="0"/>
              </a:rPr>
              <a:t>i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s</a:t>
            </a:r>
            <a:r>
              <a:rPr lang="vi-VN" altLang="vi-VN" sz="4000" dirty="0">
                <a:solidFill>
                  <a:srgbClr val="000099"/>
                </a:solidFill>
                <a:cs typeface="Times New Roman" pitchFamily="18" charset="0"/>
              </a:rPr>
              <a:t>h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 today</a:t>
            </a: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vi-VN" sz="4000" b="1" i="1" dirty="0" smtClean="0">
                <a:solidFill>
                  <a:srgbClr val="FF3300"/>
                </a:solidFill>
                <a:cs typeface="Times New Roman" pitchFamily="18" charset="0"/>
              </a:rPr>
              <a:t>4. Do </a:t>
            </a:r>
            <a:r>
              <a:rPr lang="en-US" altLang="vi-VN" sz="4000" b="1" i="1" dirty="0">
                <a:solidFill>
                  <a:srgbClr val="FF3300"/>
                </a:solidFill>
                <a:cs typeface="Times New Roman" pitchFamily="18" charset="0"/>
              </a:rPr>
              <a:t>you have English on </a:t>
            </a:r>
            <a:r>
              <a:rPr lang="en-US" altLang="vi-VN" sz="4000" b="1" i="1" dirty="0" smtClean="0">
                <a:solidFill>
                  <a:srgbClr val="FF3300"/>
                </a:solidFill>
                <a:cs typeface="Times New Roman" pitchFamily="18" charset="0"/>
              </a:rPr>
              <a:t>Thursdays</a:t>
            </a:r>
            <a:r>
              <a:rPr lang="en-US" altLang="vi-VN" sz="4000" b="1" i="1" dirty="0">
                <a:solidFill>
                  <a:srgbClr val="FF3300"/>
                </a:solidFill>
                <a:cs typeface="Times New Roman" pitchFamily="18" charset="0"/>
              </a:rPr>
              <a:t>?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    N</a:t>
            </a:r>
            <a:r>
              <a:rPr lang="vi-VN" altLang="vi-VN" sz="4000" dirty="0">
                <a:solidFill>
                  <a:srgbClr val="000099"/>
                </a:solidFill>
                <a:cs typeface="Times New Roman" pitchFamily="18" charset="0"/>
              </a:rPr>
              <a:t>o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.We have English </a:t>
            </a: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on </a:t>
            </a:r>
            <a:r>
              <a:rPr lang="vi-VN" altLang="vi-VN" sz="4000" u="sng" dirty="0" smtClean="0">
                <a:solidFill>
                  <a:srgbClr val="000099"/>
                </a:solidFill>
                <a:cs typeface="Times New Roman" pitchFamily="18" charset="0"/>
              </a:rPr>
              <a:t>Mo</a:t>
            </a:r>
            <a:r>
              <a:rPr lang="en-US" altLang="vi-VN" sz="4000" u="sng" dirty="0" err="1">
                <a:solidFill>
                  <a:srgbClr val="000099"/>
                </a:solidFill>
                <a:cs typeface="Times New Roman" pitchFamily="18" charset="0"/>
              </a:rPr>
              <a:t>ndays</a:t>
            </a:r>
            <a:r>
              <a:rPr lang="vi-VN" altLang="vi-VN" sz="4000" dirty="0" smtClean="0">
                <a:solidFill>
                  <a:srgbClr val="000099"/>
                </a:solidFill>
                <a:cs typeface="Times New Roman" pitchFamily="18" charset="0"/>
              </a:rPr>
              <a:t>,</a:t>
            </a:r>
            <a:r>
              <a:rPr lang="en-US" altLang="vi-VN" sz="4000" u="sng" dirty="0" smtClean="0">
                <a:solidFill>
                  <a:srgbClr val="000099"/>
                </a:solidFill>
                <a:cs typeface="Times New Roman" pitchFamily="18" charset="0"/>
              </a:rPr>
              <a:t>Wednesdays</a:t>
            </a:r>
            <a:r>
              <a:rPr lang="en-US" altLang="vi-VN" sz="4000" dirty="0" smtClean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and </a:t>
            </a:r>
            <a:r>
              <a:rPr lang="en-US" altLang="vi-VN" sz="4000" u="sng" dirty="0">
                <a:solidFill>
                  <a:srgbClr val="000099"/>
                </a:solidFill>
                <a:cs typeface="Times New Roman" pitchFamily="18" charset="0"/>
              </a:rPr>
              <a:t>Fridays</a:t>
            </a:r>
            <a:r>
              <a:rPr lang="en-US" altLang="vi-VN" sz="4000" dirty="0">
                <a:solidFill>
                  <a:srgbClr val="000099"/>
                </a:solidFill>
                <a:cs typeface="Times New Roman" pitchFamily="18" charset="0"/>
              </a:rPr>
              <a:t>.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altLang="vi-VN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42900" algn="ctr">
              <a:spcBef>
                <a:spcPct val="20000"/>
              </a:spcBef>
            </a:pPr>
            <a:endParaRPr lang="en-US" altLang="vi-VN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4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Image result for hÃ¬nh ná»n powerpoint tiá»u há»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0"/>
            <a:ext cx="12184062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0" y="0"/>
            <a:ext cx="12184063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vi-VN" sz="24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US" altLang="vi-VN" sz="4800" b="1" dirty="0" smtClean="0">
                <a:solidFill>
                  <a:srgbClr val="FF0000"/>
                </a:solidFill>
              </a:rPr>
              <a:t>Wednesday, September 29</a:t>
            </a:r>
            <a:r>
              <a:rPr lang="en-US" altLang="vi-VN" sz="4800" b="1" baseline="30000" dirty="0" smtClean="0">
                <a:solidFill>
                  <a:srgbClr val="FF0000"/>
                </a:solidFill>
              </a:rPr>
              <a:t>th</a:t>
            </a:r>
            <a:r>
              <a:rPr lang="en-US" altLang="vi-VN" sz="4800" b="1" dirty="0" smtClean="0">
                <a:solidFill>
                  <a:srgbClr val="FF0000"/>
                </a:solidFill>
              </a:rPr>
              <a:t> 2021.</a:t>
            </a:r>
          </a:p>
          <a:p>
            <a:pPr algn="ctr"/>
            <a:r>
              <a:rPr lang="en-US" altLang="vi-VN" sz="4800" b="1" dirty="0" smtClean="0">
                <a:solidFill>
                  <a:srgbClr val="FF0000"/>
                </a:solidFill>
              </a:rPr>
              <a:t>Unit </a:t>
            </a:r>
            <a:r>
              <a:rPr lang="vi-VN" altLang="vi-VN" sz="4800" b="1" dirty="0">
                <a:solidFill>
                  <a:srgbClr val="FF0000"/>
                </a:solidFill>
              </a:rPr>
              <a:t>3</a:t>
            </a:r>
            <a:r>
              <a:rPr lang="en-US" altLang="vi-VN" sz="4800" b="1" dirty="0">
                <a:solidFill>
                  <a:srgbClr val="FF0000"/>
                </a:solidFill>
              </a:rPr>
              <a:t>: What day is it to</a:t>
            </a:r>
            <a:r>
              <a:rPr lang="vi-VN" altLang="vi-VN" sz="4800" b="1" dirty="0">
                <a:solidFill>
                  <a:srgbClr val="FF0000"/>
                </a:solidFill>
              </a:rPr>
              <a:t>d</a:t>
            </a:r>
            <a:r>
              <a:rPr lang="en-US" altLang="vi-VN" sz="4800" b="1" dirty="0">
                <a:solidFill>
                  <a:srgbClr val="FF0000"/>
                </a:solidFill>
              </a:rPr>
              <a:t>ay?</a:t>
            </a: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Lesson 2: page 20</a:t>
            </a:r>
          </a:p>
          <a:p>
            <a:pPr algn="ctr"/>
            <a:endParaRPr lang="en-US" altLang="vi-VN" sz="4800" b="1" u="sng" dirty="0">
              <a:solidFill>
                <a:srgbClr val="0000CC"/>
              </a:solidFill>
            </a:endParaRP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1.Look listen and repeat:</a:t>
            </a: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2. Point and say:</a:t>
            </a: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3. Let’s talk:</a:t>
            </a:r>
            <a:endParaRPr lang="vi-VN" altLang="vi-VN" sz="4800" b="1" dirty="0" smtClean="0">
              <a:solidFill>
                <a:srgbClr val="0000CC"/>
              </a:solidFill>
            </a:endParaRPr>
          </a:p>
          <a:p>
            <a:pPr algn="ctr"/>
            <a:endParaRPr lang="en-US" altLang="vi-VN" sz="4800" u="sng" dirty="0" smtClean="0">
              <a:solidFill>
                <a:srgbClr val="FF0000"/>
              </a:solidFill>
            </a:endParaRPr>
          </a:p>
          <a:p>
            <a:pPr algn="ctr"/>
            <a:endParaRPr lang="en-US" altLang="vi-VN" sz="4800" u="sng" dirty="0" smtClean="0">
              <a:solidFill>
                <a:srgbClr val="FF0000"/>
              </a:solidFill>
            </a:endParaRPr>
          </a:p>
          <a:p>
            <a:r>
              <a:rPr lang="en-US" altLang="vi-VN" sz="2400" dirty="0" smtClean="0">
                <a:latin typeface="Comic Sans MS" pitchFamily="66" charset="0"/>
              </a:rPr>
              <a:t>                </a:t>
            </a:r>
            <a:endParaRPr lang="vi-VN" altLang="vi-VN" sz="2400" dirty="0"/>
          </a:p>
        </p:txBody>
      </p:sp>
    </p:spTree>
    <p:extLst>
      <p:ext uri="{BB962C8B-B14F-4D97-AF65-F5344CB8AC3E}">
        <p14:creationId xmlns:p14="http://schemas.microsoft.com/office/powerpoint/2010/main" val="208504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0837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/>
          <a:stretch/>
        </p:blipFill>
        <p:spPr>
          <a:xfrm>
            <a:off x="-1" y="884424"/>
            <a:ext cx="12298859" cy="4391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6972" y="1319080"/>
            <a:ext cx="1878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Monday morning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1417933"/>
            <a:ext cx="2360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go to school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674340" y="2960357"/>
            <a:ext cx="1390136" cy="23195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6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0837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/>
          <a:stretch/>
        </p:blipFill>
        <p:spPr>
          <a:xfrm>
            <a:off x="-1" y="884424"/>
            <a:ext cx="12298859" cy="4391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6973" y="1282009"/>
            <a:ext cx="1878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Monday afternoon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2572" y="1433954"/>
            <a:ext cx="2059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listen to music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711410" y="2948000"/>
            <a:ext cx="1390136" cy="23195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7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0837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/>
          <a:stretch/>
        </p:blipFill>
        <p:spPr>
          <a:xfrm>
            <a:off x="-1" y="884424"/>
            <a:ext cx="12298859" cy="4391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6972" y="1218510"/>
            <a:ext cx="1878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Tuesday afternoon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2572" y="1433954"/>
            <a:ext cx="2059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watch TV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984156" y="3046855"/>
            <a:ext cx="1390136" cy="23195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6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0837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/>
          <a:stretch/>
        </p:blipFill>
        <p:spPr>
          <a:xfrm>
            <a:off x="-1" y="884424"/>
            <a:ext cx="12298859" cy="4391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6973" y="1417934"/>
            <a:ext cx="222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Wednesday afternoon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2572" y="1433954"/>
            <a:ext cx="2059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play the guitar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32188" y="3059212"/>
            <a:ext cx="1390136" cy="23195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9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0837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/>
          <a:stretch/>
        </p:blipFill>
        <p:spPr>
          <a:xfrm>
            <a:off x="-1" y="884424"/>
            <a:ext cx="12298859" cy="4391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6973" y="1417934"/>
            <a:ext cx="1878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Thursday afternoon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2572" y="1433954"/>
            <a:ext cx="2059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go swimming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739713" y="3080379"/>
            <a:ext cx="1390136" cy="23195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9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0837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/>
          <a:stretch/>
        </p:blipFill>
        <p:spPr>
          <a:xfrm>
            <a:off x="-1" y="884424"/>
            <a:ext cx="12298859" cy="4391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6973" y="1417934"/>
            <a:ext cx="1878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Friday morning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2572" y="1433954"/>
            <a:ext cx="2059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visit my friends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222524" y="3080379"/>
            <a:ext cx="1390136" cy="23195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0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3194" y="0"/>
            <a:ext cx="12638088" cy="750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70088" y="624193"/>
            <a:ext cx="11294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vi-VN" sz="2800" b="1" i="1" dirty="0" err="1">
                <a:cs typeface="Times New Roman" pitchFamily="18" charset="0"/>
              </a:rPr>
              <a:t>Dặn</a:t>
            </a:r>
            <a:r>
              <a:rPr lang="en-US" altLang="vi-VN" sz="2800" b="1" i="1" dirty="0">
                <a:cs typeface="Times New Roman" pitchFamily="18" charset="0"/>
              </a:rPr>
              <a:t> </a:t>
            </a:r>
            <a:r>
              <a:rPr lang="en-US" altLang="vi-VN" sz="2800" b="1" i="1" dirty="0" err="1">
                <a:cs typeface="Times New Roman" pitchFamily="18" charset="0"/>
              </a:rPr>
              <a:t>dò</a:t>
            </a:r>
            <a:r>
              <a:rPr lang="en-US" altLang="vi-VN" sz="2800" b="1" i="1" dirty="0">
                <a:cs typeface="Times New Roman" pitchFamily="18" charset="0"/>
              </a:rPr>
              <a:t>: </a:t>
            </a:r>
            <a:r>
              <a:rPr lang="en-US" altLang="vi-VN" sz="2800" b="1" i="1" dirty="0" err="1">
                <a:cs typeface="Times New Roman" pitchFamily="18" charset="0"/>
              </a:rPr>
              <a:t>các</a:t>
            </a:r>
            <a:r>
              <a:rPr lang="en-US" altLang="vi-VN" sz="2800" b="1" i="1" dirty="0">
                <a:cs typeface="Times New Roman" pitchFamily="18" charset="0"/>
              </a:rPr>
              <a:t> con </a:t>
            </a:r>
            <a:r>
              <a:rPr lang="en-US" altLang="vi-VN" sz="2800" b="1" i="1" dirty="0" err="1">
                <a:cs typeface="Times New Roman" pitchFamily="18" charset="0"/>
              </a:rPr>
              <a:t>luyện</a:t>
            </a:r>
            <a:r>
              <a:rPr lang="en-US" altLang="vi-VN" sz="2800" b="1" i="1" dirty="0">
                <a:cs typeface="Times New Roman" pitchFamily="18" charset="0"/>
              </a:rPr>
              <a:t> </a:t>
            </a:r>
            <a:r>
              <a:rPr lang="en-US" altLang="vi-VN" sz="2800" b="1" i="1" dirty="0" err="1">
                <a:cs typeface="Times New Roman" pitchFamily="18" charset="0"/>
              </a:rPr>
              <a:t>đọc</a:t>
            </a:r>
            <a:r>
              <a:rPr lang="en-US" altLang="vi-VN" sz="2800" b="1" i="1" dirty="0">
                <a:cs typeface="Times New Roman" pitchFamily="18" charset="0"/>
              </a:rPr>
              <a:t> 5 </a:t>
            </a:r>
            <a:r>
              <a:rPr lang="en-US" altLang="vi-VN" sz="2800" b="1" i="1" dirty="0" err="1">
                <a:cs typeface="Times New Roman" pitchFamily="18" charset="0"/>
              </a:rPr>
              <a:t>lần</a:t>
            </a:r>
            <a:r>
              <a:rPr lang="en-US" altLang="vi-VN" sz="2800" b="1" i="1" dirty="0">
                <a:cs typeface="Times New Roman" pitchFamily="18" charset="0"/>
              </a:rPr>
              <a:t> </a:t>
            </a:r>
            <a:r>
              <a:rPr lang="en-US" altLang="vi-VN" sz="2800" b="1" i="1" dirty="0" err="1">
                <a:cs typeface="Times New Roman" pitchFamily="18" charset="0"/>
              </a:rPr>
              <a:t>và</a:t>
            </a:r>
            <a:r>
              <a:rPr lang="en-US" altLang="vi-VN" sz="2800" b="1" i="1" dirty="0">
                <a:cs typeface="Times New Roman" pitchFamily="18" charset="0"/>
              </a:rPr>
              <a:t> </a:t>
            </a:r>
            <a:r>
              <a:rPr lang="en-US" altLang="vi-VN" sz="2800" b="1" i="1" dirty="0" err="1">
                <a:cs typeface="Times New Roman" pitchFamily="18" charset="0"/>
              </a:rPr>
              <a:t>viết</a:t>
            </a:r>
            <a:r>
              <a:rPr lang="en-US" altLang="vi-VN" sz="2800" b="1" i="1" dirty="0">
                <a:cs typeface="Times New Roman" pitchFamily="18" charset="0"/>
              </a:rPr>
              <a:t> </a:t>
            </a:r>
            <a:r>
              <a:rPr lang="en-US" altLang="vi-VN" sz="2800" b="1" i="1" dirty="0" err="1" smtClean="0">
                <a:cs typeface="Times New Roman" pitchFamily="18" charset="0"/>
              </a:rPr>
              <a:t>bài</a:t>
            </a:r>
            <a:r>
              <a:rPr lang="en-US" altLang="vi-VN" sz="2800" b="1" i="1" dirty="0" smtClean="0">
                <a:cs typeface="Times New Roman" pitchFamily="18" charset="0"/>
              </a:rPr>
              <a:t> </a:t>
            </a:r>
            <a:r>
              <a:rPr lang="en-US" altLang="vi-VN" sz="2800" b="1" i="1" dirty="0" err="1" smtClean="0">
                <a:cs typeface="Times New Roman" pitchFamily="18" charset="0"/>
              </a:rPr>
              <a:t>sau</a:t>
            </a:r>
            <a:r>
              <a:rPr lang="en-US" altLang="vi-VN" sz="2800" b="1" i="1" dirty="0" smtClean="0">
                <a:cs typeface="Times New Roman" pitchFamily="18" charset="0"/>
              </a:rPr>
              <a:t> </a:t>
            </a:r>
            <a:r>
              <a:rPr lang="en-US" altLang="vi-VN" sz="2800" b="1" i="1" dirty="0" err="1" smtClean="0">
                <a:cs typeface="Times New Roman" pitchFamily="18" charset="0"/>
              </a:rPr>
              <a:t>vào</a:t>
            </a:r>
            <a:r>
              <a:rPr lang="en-US" altLang="vi-VN" sz="2800" b="1" i="1" dirty="0" smtClean="0">
                <a:cs typeface="Times New Roman" pitchFamily="18" charset="0"/>
              </a:rPr>
              <a:t> </a:t>
            </a:r>
            <a:r>
              <a:rPr lang="en-US" altLang="vi-VN" sz="2800" b="1" i="1" dirty="0" err="1">
                <a:cs typeface="Times New Roman" pitchFamily="18" charset="0"/>
              </a:rPr>
              <a:t>vở</a:t>
            </a:r>
            <a:r>
              <a:rPr lang="en-US" altLang="vi-VN" sz="2800" b="1" i="1" dirty="0">
                <a:cs typeface="Times New Roman" pitchFamily="18" charset="0"/>
              </a:rPr>
              <a:t> </a:t>
            </a:r>
            <a:r>
              <a:rPr lang="en-US" altLang="vi-VN" sz="2800" b="1" i="1" dirty="0" err="1" smtClean="0">
                <a:cs typeface="Times New Roman" pitchFamily="18" charset="0"/>
              </a:rPr>
              <a:t>nhé</a:t>
            </a:r>
            <a:r>
              <a:rPr lang="en-US" altLang="vi-VN" sz="2800" b="1" i="1" dirty="0">
                <a:cs typeface="Times New Roman" pitchFamily="18" charset="0"/>
              </a:rPr>
              <a:t>.</a:t>
            </a:r>
            <a:endParaRPr lang="en-US" sz="28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68" y="1147413"/>
            <a:ext cx="8945223" cy="5763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83059" y="1147413"/>
            <a:ext cx="20141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Page 20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1524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7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257175"/>
            <a:ext cx="6249988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Rectangle 5"/>
          <p:cNvSpPr>
            <a:spLocks noGrp="1"/>
          </p:cNvSpPr>
          <p:nvPr>
            <p:ph type="title"/>
          </p:nvPr>
        </p:nvSpPr>
        <p:spPr>
          <a:xfrm>
            <a:off x="2984500" y="5195888"/>
            <a:ext cx="7196138" cy="1325562"/>
          </a:xfrm>
        </p:spPr>
        <p:txBody>
          <a:bodyPr/>
          <a:lstStyle/>
          <a:p>
            <a:r>
              <a:rPr lang="en-US" sz="8000" b="1" dirty="0" smtClean="0">
                <a:latin typeface="Arial" charset="0"/>
              </a:rPr>
              <a:t>Go to the zoo</a:t>
            </a:r>
          </a:p>
        </p:txBody>
      </p:sp>
      <p:pic>
        <p:nvPicPr>
          <p:cNvPr id="20483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7825" y="293688"/>
            <a:ext cx="4648200" cy="47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9622" y="148281"/>
            <a:ext cx="11318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MONTHS IN A YEAR: CÁC THÁNG TRONG 1 NĂM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692" y="778473"/>
            <a:ext cx="5479707" cy="10173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January: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1</a:t>
            </a:r>
            <a:endParaRPr lang="en-US" sz="5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0" y="1705232"/>
            <a:ext cx="5486399" cy="10173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February: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2</a:t>
            </a:r>
            <a:endParaRPr lang="en-US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6692" y="2685533"/>
            <a:ext cx="5300707" cy="10173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March: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3</a:t>
            </a:r>
            <a:endParaRPr lang="en-US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692" y="3711143"/>
            <a:ext cx="5300707" cy="10173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April: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4</a:t>
            </a:r>
            <a:endParaRPr lang="en-US" sz="5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6692" y="4736755"/>
            <a:ext cx="5300707" cy="10173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May: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5</a:t>
            </a:r>
            <a:endParaRPr lang="en-US" sz="5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692" y="5717058"/>
            <a:ext cx="5300707" cy="10173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June: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6</a:t>
            </a:r>
            <a:endParaRPr lang="en-US" sz="5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5743717" y="778473"/>
            <a:ext cx="5528573" cy="100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July: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7</a:t>
            </a:r>
            <a:endParaRPr lang="en-US" sz="5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5743717" y="1705232"/>
            <a:ext cx="5682635" cy="100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August: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8</a:t>
            </a:r>
            <a:endParaRPr lang="en-US" sz="5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5743717" y="2685533"/>
            <a:ext cx="6448284" cy="100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September: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9</a:t>
            </a:r>
            <a:endParaRPr lang="en-US" sz="5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743717" y="3711143"/>
            <a:ext cx="6448283" cy="100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October: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10</a:t>
            </a:r>
            <a:endParaRPr lang="en-US" sz="5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5743717" y="4736755"/>
            <a:ext cx="6448283" cy="100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November: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11</a:t>
            </a:r>
            <a:endParaRPr lang="en-US" sz="5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5743716" y="5717058"/>
            <a:ext cx="6448283" cy="100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December: </a:t>
            </a:r>
            <a:r>
              <a:rPr lang="en-US" sz="5400" b="1" dirty="0" err="1" smtClean="0"/>
              <a:t>tháng</a:t>
            </a:r>
            <a:r>
              <a:rPr lang="en-US" sz="5400" b="1" dirty="0" smtClean="0"/>
              <a:t> 12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36344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Image result for hÃ¬nh ná»n powerpoint tiá»u há»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0"/>
            <a:ext cx="12184062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0" y="0"/>
            <a:ext cx="12184063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vi-VN" sz="24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US" altLang="vi-VN" sz="4800" b="1" dirty="0" smtClean="0">
                <a:solidFill>
                  <a:srgbClr val="FF0000"/>
                </a:solidFill>
              </a:rPr>
              <a:t>Wednesday, October 6</a:t>
            </a:r>
            <a:r>
              <a:rPr lang="en-US" altLang="vi-VN" sz="4800" b="1" baseline="30000" dirty="0" smtClean="0">
                <a:solidFill>
                  <a:srgbClr val="FF0000"/>
                </a:solidFill>
              </a:rPr>
              <a:t>th</a:t>
            </a:r>
            <a:r>
              <a:rPr lang="en-US" altLang="vi-VN" sz="4800" b="1" dirty="0" smtClean="0">
                <a:solidFill>
                  <a:srgbClr val="FF0000"/>
                </a:solidFill>
              </a:rPr>
              <a:t> 2021.</a:t>
            </a:r>
          </a:p>
          <a:p>
            <a:pPr algn="ctr"/>
            <a:r>
              <a:rPr lang="en-US" altLang="vi-VN" sz="4800" b="1" dirty="0" smtClean="0">
                <a:solidFill>
                  <a:srgbClr val="FF0000"/>
                </a:solidFill>
              </a:rPr>
              <a:t>Unit </a:t>
            </a:r>
            <a:r>
              <a:rPr lang="vi-VN" altLang="vi-VN" sz="4800" b="1" dirty="0">
                <a:solidFill>
                  <a:srgbClr val="FF0000"/>
                </a:solidFill>
              </a:rPr>
              <a:t>3</a:t>
            </a:r>
            <a:r>
              <a:rPr lang="en-US" altLang="vi-VN" sz="4800" b="1" dirty="0">
                <a:solidFill>
                  <a:srgbClr val="FF0000"/>
                </a:solidFill>
              </a:rPr>
              <a:t>: What day is it to</a:t>
            </a:r>
            <a:r>
              <a:rPr lang="vi-VN" altLang="vi-VN" sz="4800" b="1" dirty="0">
                <a:solidFill>
                  <a:srgbClr val="FF0000"/>
                </a:solidFill>
              </a:rPr>
              <a:t>d</a:t>
            </a:r>
            <a:r>
              <a:rPr lang="en-US" altLang="vi-VN" sz="4800" b="1" dirty="0">
                <a:solidFill>
                  <a:srgbClr val="FF0000"/>
                </a:solidFill>
              </a:rPr>
              <a:t>ay?</a:t>
            </a: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Lesson 3: page 22</a:t>
            </a:r>
          </a:p>
          <a:p>
            <a:pPr algn="ctr"/>
            <a:endParaRPr lang="en-US" altLang="vi-VN" sz="4800" b="1" u="sng" dirty="0">
              <a:solidFill>
                <a:srgbClr val="0000CC"/>
              </a:solidFill>
            </a:endParaRP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1.Listen and repeat:</a:t>
            </a: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2. </a:t>
            </a:r>
            <a:r>
              <a:rPr lang="en-US" altLang="vi-VN" sz="4800" b="1" dirty="0">
                <a:solidFill>
                  <a:srgbClr val="0000CC"/>
                </a:solidFill>
              </a:rPr>
              <a:t>Listen </a:t>
            </a:r>
            <a:r>
              <a:rPr lang="en-US" altLang="vi-VN" sz="4800" b="1" dirty="0" smtClean="0">
                <a:solidFill>
                  <a:srgbClr val="0000CC"/>
                </a:solidFill>
              </a:rPr>
              <a:t>and circle:</a:t>
            </a:r>
          </a:p>
          <a:p>
            <a:pPr algn="ctr"/>
            <a:r>
              <a:rPr lang="en-US" altLang="vi-VN" sz="4800" b="1" dirty="0" smtClean="0">
                <a:solidFill>
                  <a:srgbClr val="0000CC"/>
                </a:solidFill>
              </a:rPr>
              <a:t>3. Let’s chant: </a:t>
            </a:r>
            <a:endParaRPr lang="vi-VN" altLang="vi-VN" sz="4800" b="1" dirty="0" smtClean="0">
              <a:solidFill>
                <a:srgbClr val="0000CC"/>
              </a:solidFill>
            </a:endParaRPr>
          </a:p>
          <a:p>
            <a:pPr algn="ctr"/>
            <a:endParaRPr lang="en-US" altLang="vi-VN" sz="4800" u="sng" dirty="0" smtClean="0">
              <a:solidFill>
                <a:srgbClr val="FF0000"/>
              </a:solidFill>
            </a:endParaRPr>
          </a:p>
          <a:p>
            <a:pPr algn="ctr"/>
            <a:endParaRPr lang="en-US" altLang="vi-VN" sz="4800" u="sng" dirty="0" smtClean="0">
              <a:solidFill>
                <a:srgbClr val="FF0000"/>
              </a:solidFill>
            </a:endParaRPr>
          </a:p>
          <a:p>
            <a:r>
              <a:rPr lang="en-US" altLang="vi-VN" sz="2400" dirty="0" smtClean="0">
                <a:latin typeface="Comic Sans MS" pitchFamily="66" charset="0"/>
              </a:rPr>
              <a:t>                </a:t>
            </a:r>
            <a:endParaRPr lang="vi-VN" altLang="vi-VN" sz="2400" dirty="0"/>
          </a:p>
        </p:txBody>
      </p:sp>
    </p:spTree>
    <p:extLst>
      <p:ext uri="{BB962C8B-B14F-4D97-AF65-F5344CB8AC3E}">
        <p14:creationId xmlns:p14="http://schemas.microsoft.com/office/powerpoint/2010/main" val="71955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399248"/>
              </p:ext>
            </p:extLst>
          </p:nvPr>
        </p:nvGraphicFramePr>
        <p:xfrm>
          <a:off x="889684" y="1263363"/>
          <a:ext cx="9823624" cy="4011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5364"/>
                <a:gridCol w="3354130"/>
                <a:gridCol w="335413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 smtClean="0">
                          <a:solidFill>
                            <a:srgbClr val="FF0000"/>
                          </a:solidFill>
                        </a:rPr>
                        <a:t>ir</a:t>
                      </a:r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 smtClean="0">
                          <a:solidFill>
                            <a:srgbClr val="FF0000"/>
                          </a:solidFill>
                        </a:rPr>
                        <a:t>ur</a:t>
                      </a:r>
                      <a:endParaRPr lang="en-U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 smtClean="0">
                          <a:solidFill>
                            <a:srgbClr val="FF0000"/>
                          </a:solidFill>
                        </a:rPr>
                        <a:t>er</a:t>
                      </a:r>
                      <a:endParaRPr lang="en-U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2435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f</a:t>
                      </a:r>
                      <a:r>
                        <a:rPr lang="en-US" sz="4400" b="1" i="1" dirty="0" smtClean="0">
                          <a:solidFill>
                            <a:srgbClr val="FF0000"/>
                          </a:solidFill>
                        </a:rPr>
                        <a:t>ir</a:t>
                      </a:r>
                      <a:r>
                        <a:rPr lang="en-US" sz="4400" dirty="0" smtClean="0"/>
                        <a:t>st</a:t>
                      </a:r>
                      <a:r>
                        <a:rPr lang="en-US" sz="4400" baseline="0" dirty="0" smtClean="0"/>
                        <a:t> 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i="0" baseline="0" dirty="0" smtClean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4400" b="1" i="1" baseline="0" dirty="0" smtClean="0">
                          <a:solidFill>
                            <a:srgbClr val="FF0000"/>
                          </a:solidFill>
                        </a:rPr>
                        <a:t>ur</a:t>
                      </a:r>
                      <a:r>
                        <a:rPr lang="en-US" sz="4400" b="1" i="0" baseline="0" dirty="0" smtClean="0">
                          <a:solidFill>
                            <a:schemeClr val="tx1"/>
                          </a:solidFill>
                        </a:rPr>
                        <a:t>sday </a:t>
                      </a:r>
                      <a:endParaRPr lang="en-US" sz="44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i="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US" sz="4400" b="1" i="1" dirty="0" smtClean="0">
                          <a:solidFill>
                            <a:srgbClr val="FF0000"/>
                          </a:solidFill>
                        </a:rPr>
                        <a:t>er</a:t>
                      </a:r>
                      <a:endParaRPr lang="en-US" sz="4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2435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2435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2435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56703" y="98854"/>
            <a:ext cx="656143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C000"/>
                </a:solidFill>
              </a:rPr>
              <a:t>GAME</a:t>
            </a:r>
            <a:endParaRPr lang="en-US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75038" y="722869"/>
            <a:ext cx="10614453" cy="396034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u="sng" dirty="0" err="1" smtClean="0"/>
              <a:t>Homelink</a:t>
            </a:r>
            <a:r>
              <a:rPr lang="en-US" sz="5400" u="sng" dirty="0" smtClean="0"/>
              <a:t>: </a:t>
            </a:r>
          </a:p>
          <a:p>
            <a:pPr marL="685800" indent="-685800">
              <a:buFontTx/>
              <a:buChar char="-"/>
            </a:pPr>
            <a:r>
              <a:rPr lang="en-US" sz="5400" dirty="0" smtClean="0"/>
              <a:t>Read the chant 5 times at home</a:t>
            </a:r>
          </a:p>
          <a:p>
            <a:pPr marL="685800" indent="-685800">
              <a:buFontTx/>
              <a:buChar char="-"/>
            </a:pPr>
            <a:r>
              <a:rPr lang="en-US" sz="5400" dirty="0" smtClean="0"/>
              <a:t>Do WB Unit 4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3832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422" y="1458106"/>
            <a:ext cx="11664778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smtClean="0"/>
              <a:t>My birthday is on the ______ of December.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  a. five 		b. fifth		c. twenty </a:t>
            </a:r>
            <a:endParaRPr lang="en-US" sz="3200" dirty="0"/>
          </a:p>
        </p:txBody>
      </p:sp>
      <p:sp>
        <p:nvSpPr>
          <p:cNvPr id="3" name="Oval 2"/>
          <p:cNvSpPr/>
          <p:nvPr/>
        </p:nvSpPr>
        <p:spPr>
          <a:xfrm>
            <a:off x="2879124" y="1972001"/>
            <a:ext cx="580768" cy="538609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248930" y="457209"/>
            <a:ext cx="7080421" cy="97618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Practice 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222422" y="2656952"/>
            <a:ext cx="11664778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2. His birthday is on the twenty- fifth of _____.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  a. five 		b. fifth		c. March</a:t>
            </a:r>
            <a:endParaRPr lang="en-US" sz="3200" dirty="0"/>
          </a:p>
        </p:txBody>
      </p:sp>
      <p:sp>
        <p:nvSpPr>
          <p:cNvPr id="6" name="Oval 5"/>
          <p:cNvSpPr/>
          <p:nvPr/>
        </p:nvSpPr>
        <p:spPr>
          <a:xfrm>
            <a:off x="5609967" y="3195561"/>
            <a:ext cx="580768" cy="538609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0362" y="3886570"/>
            <a:ext cx="11664778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Her birthday is on the _____</a:t>
            </a:r>
            <a:r>
              <a:rPr lang="en-US" sz="3200" dirty="0" err="1" smtClean="0"/>
              <a:t>th</a:t>
            </a:r>
            <a:r>
              <a:rPr lang="en-US" sz="3200" dirty="0" smtClean="0"/>
              <a:t> of October.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  a. five 		b. fifteen		c. seventeenth</a:t>
            </a:r>
            <a:endParaRPr lang="en-US" sz="3200" dirty="0"/>
          </a:p>
        </p:txBody>
      </p:sp>
      <p:sp>
        <p:nvSpPr>
          <p:cNvPr id="9" name="Oval 8"/>
          <p:cNvSpPr/>
          <p:nvPr/>
        </p:nvSpPr>
        <p:spPr>
          <a:xfrm>
            <a:off x="2879124" y="4425179"/>
            <a:ext cx="580768" cy="538609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0362" y="5218919"/>
            <a:ext cx="11664778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5. My dad’s _____ is on the twentieth of June.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  a. birthday 		b. fifth		c. March</a:t>
            </a:r>
            <a:endParaRPr lang="en-US" sz="3200" dirty="0"/>
          </a:p>
        </p:txBody>
      </p:sp>
      <p:sp>
        <p:nvSpPr>
          <p:cNvPr id="11" name="Oval 10"/>
          <p:cNvSpPr/>
          <p:nvPr/>
        </p:nvSpPr>
        <p:spPr>
          <a:xfrm>
            <a:off x="492210" y="5757527"/>
            <a:ext cx="580768" cy="538609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" y="0"/>
            <a:ext cx="111760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16250" y="5124450"/>
            <a:ext cx="73040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cs typeface="Times New Roman" pitchFamily="18" charset="0"/>
              </a:rPr>
              <a:t>Play football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16250" y="5124450"/>
            <a:ext cx="73040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 dirty="0">
                <a:cs typeface="Times New Roman" pitchFamily="18" charset="0"/>
              </a:rPr>
              <a:t>Watch TV</a:t>
            </a:r>
          </a:p>
        </p:txBody>
      </p:sp>
      <p:pic>
        <p:nvPicPr>
          <p:cNvPr id="22530" name="Picture 6" descr="XEM HOAT H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363" y="365125"/>
            <a:ext cx="6550025" cy="490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5" descr="xem tivi cart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92938" y="395288"/>
            <a:ext cx="4573587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/>
          </p:cNvSpPr>
          <p:nvPr>
            <p:ph type="title"/>
          </p:nvPr>
        </p:nvSpPr>
        <p:spPr>
          <a:xfrm>
            <a:off x="1670727" y="4979988"/>
            <a:ext cx="9163050" cy="1325562"/>
          </a:xfrm>
        </p:spPr>
        <p:txBody>
          <a:bodyPr/>
          <a:lstStyle/>
          <a:p>
            <a:r>
              <a:rPr lang="en-US" sz="8000" b="1" dirty="0" smtClean="0">
                <a:latin typeface="Arial" charset="0"/>
              </a:rPr>
              <a:t>Listen to music</a:t>
            </a:r>
          </a:p>
        </p:txBody>
      </p:sp>
      <p:pic>
        <p:nvPicPr>
          <p:cNvPr id="23554" name="Picture 9" descr="nghe nha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5935" y="360964"/>
            <a:ext cx="7395605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2090738" y="4638675"/>
            <a:ext cx="9163050" cy="1325563"/>
          </a:xfrm>
        </p:spPr>
        <p:txBody>
          <a:bodyPr/>
          <a:lstStyle/>
          <a:p>
            <a:r>
              <a:rPr lang="en-US" sz="8000" b="1" smtClean="0">
                <a:latin typeface="Arial" charset="0"/>
              </a:rPr>
              <a:t>Go swimming</a:t>
            </a:r>
          </a:p>
        </p:txBody>
      </p:sp>
      <p:pic>
        <p:nvPicPr>
          <p:cNvPr id="24578" name="Picture 2" descr="E:\Popodoo\imagins\swimm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8152" y="503238"/>
            <a:ext cx="8541522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1248031" y="4601605"/>
            <a:ext cx="8106034" cy="1325563"/>
          </a:xfrm>
        </p:spPr>
        <p:txBody>
          <a:bodyPr/>
          <a:lstStyle/>
          <a:p>
            <a:r>
              <a:rPr lang="en-US" sz="8000" b="1" dirty="0" smtClean="0">
                <a:latin typeface="Arial" charset="0"/>
              </a:rPr>
              <a:t>Play the piano</a:t>
            </a:r>
          </a:p>
        </p:txBody>
      </p:sp>
      <p:pic>
        <p:nvPicPr>
          <p:cNvPr id="25602" name="Picture 4" descr="5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8031" y="733124"/>
            <a:ext cx="6871301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 idx="4294967295"/>
          </p:nvPr>
        </p:nvSpPr>
        <p:spPr>
          <a:xfrm>
            <a:off x="974725" y="5149850"/>
            <a:ext cx="10666413" cy="1325563"/>
          </a:xfrm>
        </p:spPr>
        <p:txBody>
          <a:bodyPr/>
          <a:lstStyle/>
          <a:p>
            <a:r>
              <a:rPr lang="en-US" sz="6600" b="1" dirty="0" smtClean="0">
                <a:latin typeface="Arial" charset="0"/>
              </a:rPr>
              <a:t>Visit my grandparents</a:t>
            </a:r>
          </a:p>
        </p:txBody>
      </p:sp>
      <p:pic>
        <p:nvPicPr>
          <p:cNvPr id="26626" name="Picture 4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4465" y="479425"/>
            <a:ext cx="8606009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</TotalTime>
  <Words>617</Words>
  <Application>Microsoft Office PowerPoint</Application>
  <PresentationFormat>Custom</PresentationFormat>
  <Paragraphs>158</Paragraphs>
  <Slides>34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Go to the zoo</vt:lpstr>
      <vt:lpstr>PowerPoint Presentation</vt:lpstr>
      <vt:lpstr>PowerPoint Presentation</vt:lpstr>
      <vt:lpstr>Listen to music</vt:lpstr>
      <vt:lpstr>Go swimming</vt:lpstr>
      <vt:lpstr>Play the piano</vt:lpstr>
      <vt:lpstr>Visit my grandparents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have English today.   Hôm nay chúng mình có môn tiếng Anh.</vt:lpstr>
      <vt:lpstr>Do you have English on Thursdays?   Bạn có môn Tiếng Anh vào thứ năm ko?  - Yes, I do. Tớ có. - No, I don’t. Không, tớ không có.</vt:lpstr>
      <vt:lpstr>Do you have English on Fridays? - No, I don’t.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LESSON</dc:title>
  <dc:creator/>
  <cp:lastModifiedBy>Quang Hao 0988375548</cp:lastModifiedBy>
  <cp:revision>76</cp:revision>
  <dcterms:created xsi:type="dcterms:W3CDTF">2020-07-30T08:41:00Z</dcterms:created>
  <dcterms:modified xsi:type="dcterms:W3CDTF">2022-09-28T03:48:39Z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