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6"/>
  </p:notesMasterIdLst>
  <p:sldIdLst>
    <p:sldId id="257" r:id="rId3"/>
    <p:sldId id="306" r:id="rId4"/>
    <p:sldId id="307" r:id="rId5"/>
    <p:sldId id="329" r:id="rId6"/>
    <p:sldId id="312" r:id="rId7"/>
    <p:sldId id="314" r:id="rId8"/>
    <p:sldId id="330" r:id="rId9"/>
    <p:sldId id="331" r:id="rId10"/>
    <p:sldId id="332" r:id="rId11"/>
    <p:sldId id="333" r:id="rId12"/>
    <p:sldId id="334" r:id="rId13"/>
    <p:sldId id="336" r:id="rId14"/>
    <p:sldId id="32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5912C-CE15-4EF5-A082-768C44CCFE0F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A123E-B7BB-459B-827A-76E0C662F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703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E5929-890B-4BCF-BF5F-C6E47E669C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473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E5929-890B-4BCF-BF5F-C6E47E669C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063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E5929-890B-4BCF-BF5F-C6E47E669C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5255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E1B693-632D-4080-9CF6-EA28B66DC8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5151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E1B693-632D-4080-9CF6-EA28B66DC8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655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E5929-890B-4BCF-BF5F-C6E47E669C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5306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7E5929-890B-4BCF-BF5F-C6E47E669C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493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466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8178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3358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6094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2023/9/29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483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2023/9/29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872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D7636-5BE1-44BC-BB5F-15739D9E18E1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2023/9/29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C0E1D-24C4-406F-9615-DBDA8D2D1F9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3951041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2023/9/29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8988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2023/9/29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895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D7636-5BE1-44BC-BB5F-15739D9E18E1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2023/9/29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C0E1D-24C4-406F-9615-DBDA8D2D1F9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3157039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2023/9/29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0069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8978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FD9D74-47D9-4702-A33C-335B63B48DB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2023/9/29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BC47A4-756D-490B-A52F-7D9E2C9FC05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516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2023/9/29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3808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2023/9/29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486571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4882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1522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8749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6513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2162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9313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2529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BEA46-6839-4301-B344-DD1E7F3F1BDA}" type="datetimeFigureOut">
              <a:rPr lang="zh-CN" altLang="en-US" smtClean="0"/>
              <a:t>2023/9/29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084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3" name="矩形: 圆角 1"/>
          <p:cNvSpPr/>
          <p:nvPr userDrawn="1"/>
        </p:nvSpPr>
        <p:spPr>
          <a:xfrm>
            <a:off x="353568" y="271018"/>
            <a:ext cx="11484864" cy="6315456"/>
          </a:xfrm>
          <a:prstGeom prst="roundRect">
            <a:avLst>
              <a:gd name="adj" fmla="val 6906"/>
            </a:avLst>
          </a:prstGeom>
          <a:solidFill>
            <a:schemeClr val="bg1"/>
          </a:solidFill>
          <a:ln w="41275">
            <a:solidFill>
              <a:srgbClr val="89FF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3964305" y="2352675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  <a:alpha val="0"/>
                  </a:srgb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  <a:alpha val="0"/>
                  </a:srgb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PPT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  <a:alpha val="0"/>
                  </a:srgb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作品，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  <a:alpha val="0"/>
                  </a:srgb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为了您和包图网以及原创作者的利益，请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  <a:alpha val="0"/>
                  </a:srgb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勿复制、传播、销售，否则将承担法律责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  <a:alpha val="0"/>
                  </a:srgb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任！包图网将对作品进行维权，按照传播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  <a:alpha val="0"/>
                  </a:srgb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下载次数进行十倍的索取赔偿！</a:t>
            </a:r>
          </a:p>
        </p:txBody>
      </p:sp>
    </p:spTree>
    <p:extLst>
      <p:ext uri="{BB962C8B-B14F-4D97-AF65-F5344CB8AC3E}">
        <p14:creationId xmlns:p14="http://schemas.microsoft.com/office/powerpoint/2010/main" val="94303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32" y="-182759"/>
            <a:ext cx="11030242" cy="748746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750" y="3714690"/>
            <a:ext cx="3479800" cy="34798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456" y="3153154"/>
            <a:ext cx="4151553" cy="415155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58"/>
          <a:stretch>
            <a:fillRect/>
          </a:stretch>
        </p:blipFill>
        <p:spPr>
          <a:xfrm>
            <a:off x="42341" y="0"/>
            <a:ext cx="12149659" cy="11144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7" t="32122" r="68182" b="53333"/>
          <a:stretch>
            <a:fillRect/>
          </a:stretch>
        </p:blipFill>
        <p:spPr>
          <a:xfrm>
            <a:off x="1855470" y="2033557"/>
            <a:ext cx="984250" cy="762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biLevel thresh="25000"/>
          </a:blip>
          <a:stretch>
            <a:fillRect/>
          </a:stretch>
        </p:blipFill>
        <p:spPr>
          <a:xfrm>
            <a:off x="2655392" y="2658886"/>
            <a:ext cx="6612722" cy="2175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2B237C4-FD02-A2E8-E39D-CB2D8F1AEEEE}"/>
              </a:ext>
            </a:extLst>
          </p:cNvPr>
          <p:cNvSpPr txBox="1"/>
          <p:nvPr/>
        </p:nvSpPr>
        <p:spPr>
          <a:xfrm>
            <a:off x="638174" y="561975"/>
            <a:ext cx="108680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b) Bạn Minh thiết kế trò chơi lắp ghép hình giải ô chữ với mật mã là các chữ cái tương ứng với số khối lập phương sử dụng để lắp ghép mỗi hình. Hãy thảo luận để tìm ô chữ đó.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603B10-5659-2B7A-88C6-30134738B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899" y="2362200"/>
            <a:ext cx="9277597" cy="3810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969A40E-7244-033B-7418-0533D45E86E4}"/>
              </a:ext>
            </a:extLst>
          </p:cNvPr>
          <p:cNvSpPr/>
          <p:nvPr/>
        </p:nvSpPr>
        <p:spPr>
          <a:xfrm>
            <a:off x="4867275" y="4419600"/>
            <a:ext cx="514350" cy="3333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02BF0DF-4059-5112-36CC-8D6AFF5F326A}"/>
              </a:ext>
            </a:extLst>
          </p:cNvPr>
          <p:cNvSpPr/>
          <p:nvPr/>
        </p:nvSpPr>
        <p:spPr>
          <a:xfrm>
            <a:off x="4905375" y="4914900"/>
            <a:ext cx="514350" cy="3333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Ó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F12E262-8785-CF1B-FB19-AA619600C8F8}"/>
              </a:ext>
            </a:extLst>
          </p:cNvPr>
          <p:cNvSpPr/>
          <p:nvPr/>
        </p:nvSpPr>
        <p:spPr>
          <a:xfrm>
            <a:off x="6381751" y="4381500"/>
            <a:ext cx="581024" cy="3048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BD322DE-E2F7-1B71-3979-99C05A308E1E}"/>
              </a:ext>
            </a:extLst>
          </p:cNvPr>
          <p:cNvSpPr/>
          <p:nvPr/>
        </p:nvSpPr>
        <p:spPr>
          <a:xfrm>
            <a:off x="6438900" y="4876800"/>
            <a:ext cx="514350" cy="3333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0195FD6-594E-AC1F-B1D4-16F9286DB548}"/>
              </a:ext>
            </a:extLst>
          </p:cNvPr>
          <p:cNvSpPr/>
          <p:nvPr/>
        </p:nvSpPr>
        <p:spPr>
          <a:xfrm>
            <a:off x="8096251" y="4410075"/>
            <a:ext cx="581024" cy="3048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5909DBF-EA9A-F58E-8B5A-A73288170E2E}"/>
              </a:ext>
            </a:extLst>
          </p:cNvPr>
          <p:cNvSpPr/>
          <p:nvPr/>
        </p:nvSpPr>
        <p:spPr>
          <a:xfrm>
            <a:off x="8153400" y="4905375"/>
            <a:ext cx="514350" cy="3333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9091BA0-AE40-C6ED-BE30-90CBA4DEB9D9}"/>
              </a:ext>
            </a:extLst>
          </p:cNvPr>
          <p:cNvSpPr/>
          <p:nvPr/>
        </p:nvSpPr>
        <p:spPr>
          <a:xfrm>
            <a:off x="9648826" y="4381500"/>
            <a:ext cx="581024" cy="3048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4F9A42B-2135-F61B-1285-5057B5ECEEBB}"/>
              </a:ext>
            </a:extLst>
          </p:cNvPr>
          <p:cNvSpPr/>
          <p:nvPr/>
        </p:nvSpPr>
        <p:spPr>
          <a:xfrm>
            <a:off x="9705975" y="4876800"/>
            <a:ext cx="514350" cy="3333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CB03E6-CABD-A1F7-058F-EF4C4681624D}"/>
              </a:ext>
            </a:extLst>
          </p:cNvPr>
          <p:cNvSpPr txBox="1"/>
          <p:nvPr/>
        </p:nvSpPr>
        <p:spPr>
          <a:xfrm>
            <a:off x="6267450" y="5524500"/>
            <a:ext cx="4371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SÓC ĐỎ</a:t>
            </a:r>
          </a:p>
        </p:txBody>
      </p:sp>
    </p:spTree>
    <p:extLst>
      <p:ext uri="{BB962C8B-B14F-4D97-AF65-F5344CB8AC3E}">
        <p14:creationId xmlns:p14="http://schemas.microsoft.com/office/powerpoint/2010/main" val="1177872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32" y="-182759"/>
            <a:ext cx="11030242" cy="748746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750" y="3714690"/>
            <a:ext cx="3479800" cy="34798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456" y="3153154"/>
            <a:ext cx="4151553" cy="415155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58"/>
          <a:stretch>
            <a:fillRect/>
          </a:stretch>
        </p:blipFill>
        <p:spPr>
          <a:xfrm>
            <a:off x="42341" y="0"/>
            <a:ext cx="12149659" cy="11144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7" t="32122" r="68182" b="53333"/>
          <a:stretch>
            <a:fillRect/>
          </a:stretch>
        </p:blipFill>
        <p:spPr>
          <a:xfrm>
            <a:off x="1855470" y="2033557"/>
            <a:ext cx="984250" cy="76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C7532D-B8DB-E75D-ABF9-37532F50C0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1233" y="1905602"/>
            <a:ext cx="5560034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232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形 1">
            <a:extLst>
              <a:ext uri="{FF2B5EF4-FFF2-40B4-BE49-F238E27FC236}">
                <a16:creationId xmlns:a16="http://schemas.microsoft.com/office/drawing/2014/main" id="{DAF88B56-745C-EBAF-BB71-242287495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75855" y="819151"/>
            <a:ext cx="8187469" cy="2114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10">
            <a:extLst>
              <a:ext uri="{FF2B5EF4-FFF2-40B4-BE49-F238E27FC236}">
                <a16:creationId xmlns:a16="http://schemas.microsoft.com/office/drawing/2014/main" id="{C78CE39B-D826-3FA0-898D-B1F0979930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36853" y="2189992"/>
            <a:ext cx="3230880" cy="45217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3E66D2-858C-E9FF-72AD-110A32132925}"/>
              </a:ext>
            </a:extLst>
          </p:cNvPr>
          <p:cNvSpPr txBox="1"/>
          <p:nvPr/>
        </p:nvSpPr>
        <p:spPr>
          <a:xfrm>
            <a:off x="3263136" y="1165277"/>
            <a:ext cx="803351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</a:t>
            </a:r>
            <a:r>
              <a:rPr lang="vi-VN" sz="4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ề nhà cùng người thân thiết kế trò chơi ô chữ.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674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32" y="-182759"/>
            <a:ext cx="11030242" cy="748746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750" y="3714690"/>
            <a:ext cx="3479800" cy="34798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456" y="3153154"/>
            <a:ext cx="4151553" cy="415155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58"/>
          <a:stretch>
            <a:fillRect/>
          </a:stretch>
        </p:blipFill>
        <p:spPr>
          <a:xfrm>
            <a:off x="42341" y="0"/>
            <a:ext cx="12149659" cy="11144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7" t="32122" r="68182" b="53333"/>
          <a:stretch>
            <a:fillRect/>
          </a:stretch>
        </p:blipFill>
        <p:spPr>
          <a:xfrm>
            <a:off x="1855470" y="2033557"/>
            <a:ext cx="984250" cy="762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935" y="2305124"/>
            <a:ext cx="8479326" cy="227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210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ạy Bé Hình Khối - Copy">
            <a:hlinkClick r:id="" action="ppaction://media"/>
            <a:extLst>
              <a:ext uri="{FF2B5EF4-FFF2-40B4-BE49-F238E27FC236}">
                <a16:creationId xmlns:a16="http://schemas.microsoft.com/office/drawing/2014/main" id="{E54EA394-F623-AE21-75B5-C80049DFDF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395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32" y="-182759"/>
            <a:ext cx="11030242" cy="748746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750" y="3714690"/>
            <a:ext cx="3479800" cy="34798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456" y="3153154"/>
            <a:ext cx="4151553" cy="415155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58"/>
          <a:stretch>
            <a:fillRect/>
          </a:stretch>
        </p:blipFill>
        <p:spPr>
          <a:xfrm>
            <a:off x="42341" y="0"/>
            <a:ext cx="12149659" cy="11144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7" t="32122" r="68182" b="53333"/>
          <a:stretch>
            <a:fillRect/>
          </a:stretch>
        </p:blipFill>
        <p:spPr>
          <a:xfrm>
            <a:off x="1855470" y="2033557"/>
            <a:ext cx="984250" cy="762000"/>
          </a:xfrm>
          <a:prstGeom prst="rect">
            <a:avLst/>
          </a:prstGeom>
        </p:spPr>
      </p:pic>
      <p:sp>
        <p:nvSpPr>
          <p:cNvPr id="8" name="矩形: 圆角 13"/>
          <p:cNvSpPr/>
          <p:nvPr/>
        </p:nvSpPr>
        <p:spPr>
          <a:xfrm>
            <a:off x="2647794" y="2414557"/>
            <a:ext cx="6273665" cy="49348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Thứ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ngày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tháng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năm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…..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sp>
        <p:nvSpPr>
          <p:cNvPr id="11" name="矩形: 圆角 14"/>
          <p:cNvSpPr/>
          <p:nvPr/>
        </p:nvSpPr>
        <p:spPr>
          <a:xfrm>
            <a:off x="4923494" y="3082967"/>
            <a:ext cx="1722264" cy="53419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Toán</a:t>
            </a:r>
            <a:endParaRPr kumimoji="0" lang="zh-CN" altLang="en-US" sz="3600" b="1" i="0" u="sng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1E8B1F-94C8-5DA5-150F-A61B151D66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6685" y="3737949"/>
            <a:ext cx="6797629" cy="9632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83D2D26-8324-0D00-17CF-14D7BEBC9669}"/>
              </a:ext>
            </a:extLst>
          </p:cNvPr>
          <p:cNvSpPr txBox="1"/>
          <p:nvPr/>
        </p:nvSpPr>
        <p:spPr>
          <a:xfrm>
            <a:off x="5210175" y="4505325"/>
            <a:ext cx="1571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Tiết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79584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32" y="-182759"/>
            <a:ext cx="11030242" cy="748746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750" y="3714690"/>
            <a:ext cx="3479800" cy="34798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456" y="3153154"/>
            <a:ext cx="4151553" cy="415155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58"/>
          <a:stretch>
            <a:fillRect/>
          </a:stretch>
        </p:blipFill>
        <p:spPr>
          <a:xfrm>
            <a:off x="42341" y="0"/>
            <a:ext cx="12149659" cy="11144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7" t="32122" r="68182" b="53333"/>
          <a:stretch>
            <a:fillRect/>
          </a:stretch>
        </p:blipFill>
        <p:spPr>
          <a:xfrm>
            <a:off x="1855470" y="2033557"/>
            <a:ext cx="984250" cy="762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0BB7A6-1457-CFC1-6B30-EDA74A97D4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81021" y="2656255"/>
            <a:ext cx="7011008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742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E95915-19B4-664D-97D1-EBBCE5D3D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" y="385762"/>
            <a:ext cx="6267450" cy="7905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ADDD74-E6F6-AC5C-F230-322D9DAD0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5" y="1452562"/>
            <a:ext cx="11049000" cy="3171825"/>
          </a:xfrm>
          <a:prstGeom prst="rect">
            <a:avLst/>
          </a:prstGeom>
        </p:spPr>
      </p:pic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EDE084FA-BF66-F53C-39AF-00E885CF815A}"/>
              </a:ext>
            </a:extLst>
          </p:cNvPr>
          <p:cNvSpPr/>
          <p:nvPr/>
        </p:nvSpPr>
        <p:spPr>
          <a:xfrm>
            <a:off x="1342118" y="4983843"/>
            <a:ext cx="9497332" cy="96928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mã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ghi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áo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thích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ý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nghĩa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3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sz="32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3C871D8F-D224-E552-6178-C2E12F39A3D6}"/>
              </a:ext>
            </a:extLst>
          </p:cNvPr>
          <p:cNvSpPr/>
          <p:nvPr/>
        </p:nvSpPr>
        <p:spPr>
          <a:xfrm>
            <a:off x="1380218" y="4983843"/>
            <a:ext cx="9497332" cy="96928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Ý </a:t>
            </a:r>
            <a:r>
              <a:rPr lang="en-US" sz="28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nghĩa</a:t>
            </a:r>
            <a:r>
              <a:rPr lang="en-US" sz="28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mã</a:t>
            </a:r>
            <a:r>
              <a:rPr lang="en-US" sz="28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ghi</a:t>
            </a:r>
            <a:r>
              <a:rPr lang="en-US" sz="28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28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áo</a:t>
            </a:r>
            <a:r>
              <a:rPr lang="en-US" sz="28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28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28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nl-NL" sz="2800" dirty="0">
                <a:latin typeface="Cambria" panose="02040503050406030204" pitchFamily="18" charset="0"/>
                <a:ea typeface="Cambria" panose="02040503050406030204" pitchFamily="18" charset="0"/>
              </a:rPr>
              <a:t>mã số của vận động viên sẽ được ghi lần lượt: tên lớp + số của vận động viên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245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1ADEF0-92E6-6BB1-20A4-43D08ADE8DA2}"/>
              </a:ext>
            </a:extLst>
          </p:cNvPr>
          <p:cNvSpPr txBox="1"/>
          <p:nvPr/>
        </p:nvSpPr>
        <p:spPr>
          <a:xfrm>
            <a:off x="885825" y="457200"/>
            <a:ext cx="1005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just"/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Vận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mã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3E40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thông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tin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16FF3079-410E-A816-2DE0-A88683A1E882}"/>
              </a:ext>
            </a:extLst>
          </p:cNvPr>
          <p:cNvSpPr/>
          <p:nvPr/>
        </p:nvSpPr>
        <p:spPr>
          <a:xfrm>
            <a:off x="1313543" y="1754868"/>
            <a:ext cx="9497332" cy="96928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mã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3E40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3E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thuộc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khối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40.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2DDBD9-6628-A749-EA1D-A5946DD81C1D}"/>
              </a:ext>
            </a:extLst>
          </p:cNvPr>
          <p:cNvSpPr txBox="1"/>
          <p:nvPr/>
        </p:nvSpPr>
        <p:spPr>
          <a:xfrm>
            <a:off x="1057275" y="2838450"/>
            <a:ext cx="1005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Theo cách trên, vận động viên số 09 đang học khối Bốn lớp H được đánh mã số như thế nào?</a:t>
            </a:r>
            <a:endParaRPr lang="en-US" sz="3200" b="0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B67EAC67-872B-D366-453E-8BB412BA8945}"/>
              </a:ext>
            </a:extLst>
          </p:cNvPr>
          <p:cNvSpPr/>
          <p:nvPr/>
        </p:nvSpPr>
        <p:spPr>
          <a:xfrm>
            <a:off x="1237343" y="4126593"/>
            <a:ext cx="9497332" cy="96928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Vận động viên số 09 đang học khối 4 lớp H được đánh mã số là 4H09. </a:t>
            </a:r>
          </a:p>
        </p:txBody>
      </p:sp>
    </p:spTree>
    <p:extLst>
      <p:ext uri="{BB962C8B-B14F-4D97-AF65-F5344CB8AC3E}">
        <p14:creationId xmlns:p14="http://schemas.microsoft.com/office/powerpoint/2010/main" val="1006434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A21A8DE-1A7C-6A7A-20CA-BB7791AE57E4}"/>
              </a:ext>
            </a:extLst>
          </p:cNvPr>
          <p:cNvGrpSpPr/>
          <p:nvPr/>
        </p:nvGrpSpPr>
        <p:grpSpPr>
          <a:xfrm>
            <a:off x="1335706" y="2210133"/>
            <a:ext cx="10046669" cy="1409367"/>
            <a:chOff x="995916" y="2404341"/>
            <a:chExt cx="10046669" cy="140936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83CD9D70-DD7B-FEA1-4CC7-D5E61253ADB2}"/>
                </a:ext>
              </a:extLst>
            </p:cNvPr>
            <p:cNvSpPr/>
            <p:nvPr/>
          </p:nvSpPr>
          <p:spPr>
            <a:xfrm>
              <a:off x="995916" y="2404341"/>
              <a:ext cx="10022958" cy="140936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ABA8485-7EE0-8180-BDF3-2685EEA85DEB}"/>
                </a:ext>
              </a:extLst>
            </p:cNvPr>
            <p:cNvSpPr txBox="1"/>
            <p:nvPr/>
          </p:nvSpPr>
          <p:spPr>
            <a:xfrm>
              <a:off x="1084521" y="2464447"/>
              <a:ext cx="9958064" cy="132343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002060"/>
                  </a:solidFill>
                </a:rPr>
                <a:t>T</a:t>
              </a:r>
              <a:r>
                <a:rPr lang="vi-VN" sz="4000" b="1" dirty="0">
                  <a:solidFill>
                    <a:srgbClr val="002060"/>
                  </a:solidFill>
                </a:rPr>
                <a:t>ự nghĩ ra câu hỏi tương tự</a:t>
              </a:r>
              <a:r>
                <a:rPr lang="en-US" sz="4000" b="1" dirty="0">
                  <a:solidFill>
                    <a:srgbClr val="002060"/>
                  </a:solidFill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</a:rPr>
                <a:t>câu</a:t>
              </a:r>
              <a:r>
                <a:rPr lang="en-US" sz="4000" b="1" dirty="0">
                  <a:solidFill>
                    <a:srgbClr val="002060"/>
                  </a:solidFill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</a:rPr>
                <a:t>hỏi</a:t>
              </a:r>
              <a:r>
                <a:rPr lang="en-US" sz="4000" b="1" dirty="0">
                  <a:solidFill>
                    <a:srgbClr val="002060"/>
                  </a:solidFill>
                </a:rPr>
                <a:t> ở </a:t>
              </a:r>
              <a:r>
                <a:rPr lang="en-US" sz="4000" b="1" dirty="0" err="1">
                  <a:solidFill>
                    <a:srgbClr val="002060"/>
                  </a:solidFill>
                </a:rPr>
                <a:t>phần</a:t>
              </a:r>
              <a:r>
                <a:rPr lang="en-US" sz="4000" b="1" dirty="0">
                  <a:solidFill>
                    <a:srgbClr val="002060"/>
                  </a:solidFill>
                </a:rPr>
                <a:t> b)</a:t>
              </a:r>
              <a:r>
                <a:rPr lang="vi-VN" sz="4000" b="1" dirty="0">
                  <a:solidFill>
                    <a:srgbClr val="002060"/>
                  </a:solidFill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</a:rPr>
                <a:t>và</a:t>
              </a:r>
              <a:r>
                <a:rPr lang="en-US" sz="4000" b="1" dirty="0">
                  <a:solidFill>
                    <a:srgbClr val="002060"/>
                  </a:solidFill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</a:rPr>
                <a:t>đố</a:t>
              </a:r>
              <a:r>
                <a:rPr lang="en-US" sz="4000" b="1" dirty="0">
                  <a:solidFill>
                    <a:srgbClr val="002060"/>
                  </a:solidFill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</a:rPr>
                <a:t>bạn</a:t>
              </a:r>
              <a:r>
                <a:rPr lang="en-US" sz="4000" b="1" dirty="0">
                  <a:solidFill>
                    <a:srgbClr val="002060"/>
                  </a:solidFill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</a:rPr>
                <a:t>bên</a:t>
              </a:r>
              <a:r>
                <a:rPr lang="en-US" sz="4000" b="1" dirty="0">
                  <a:solidFill>
                    <a:srgbClr val="002060"/>
                  </a:solidFill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</a:rPr>
                <a:t>cạnh</a:t>
              </a:r>
              <a:r>
                <a:rPr lang="en-US" sz="4000" b="1" dirty="0">
                  <a:solidFill>
                    <a:srgbClr val="002060"/>
                  </a:solidFill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</a:rPr>
                <a:t>của</a:t>
              </a:r>
              <a:r>
                <a:rPr lang="en-US" sz="4000" b="1" dirty="0">
                  <a:solidFill>
                    <a:srgbClr val="002060"/>
                  </a:solidFill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</a:rPr>
                <a:t>mình</a:t>
              </a:r>
              <a:endParaRPr lang="vi-VN" sz="40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C6C4760-EBB6-2A78-831E-8F8E85E613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556" r="93611">
                        <a14:foregroundMark x1="6111" y1="38333" x2="6389" y2="38889"/>
                        <a14:foregroundMark x1="20278" y1="51111" x2="47500" y2="53056"/>
                        <a14:foregroundMark x1="47500" y1="53056" x2="62778" y2="51389"/>
                        <a14:foregroundMark x1="66667" y1="32500" x2="66667" y2="32500"/>
                        <a14:foregroundMark x1="60278" y1="32222" x2="64722" y2="32778"/>
                        <a14:foregroundMark x1="61667" y1="49722" x2="82500" y2="49167"/>
                        <a14:foregroundMark x1="91389" y1="35278" x2="90278" y2="35278"/>
                        <a14:foregroundMark x1="92778" y1="36944" x2="93611" y2="37778"/>
                        <a14:foregroundMark x1="79167" y1="50000" x2="89444" y2="4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05" b="35000"/>
          <a:stretch/>
        </p:blipFill>
        <p:spPr>
          <a:xfrm>
            <a:off x="2476500" y="-248932"/>
            <a:ext cx="7600949" cy="22357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6057484-59E0-2B47-0C70-3BC783B4F5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2957" y="614490"/>
            <a:ext cx="6523285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89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ã số căn cước công dân có ý nghĩa gì?">
            <a:extLst>
              <a:ext uri="{FF2B5EF4-FFF2-40B4-BE49-F238E27FC236}">
                <a16:creationId xmlns:a16="http://schemas.microsoft.com/office/drawing/2014/main" id="{7BE79676-A9C0-1537-2ED2-14B8B6AB3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1838324"/>
            <a:ext cx="9577624" cy="43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A89BCF0-D0B6-312B-9581-8348FC2CF1B8}"/>
              </a:ext>
            </a:extLst>
          </p:cNvPr>
          <p:cNvGrpSpPr/>
          <p:nvPr/>
        </p:nvGrpSpPr>
        <p:grpSpPr>
          <a:xfrm>
            <a:off x="1230931" y="533733"/>
            <a:ext cx="10022958" cy="742617"/>
            <a:chOff x="995916" y="2404341"/>
            <a:chExt cx="10022958" cy="1409367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2C8AFBF3-12AF-5DC9-6085-93900FF9A752}"/>
                </a:ext>
              </a:extLst>
            </p:cNvPr>
            <p:cNvSpPr/>
            <p:nvPr/>
          </p:nvSpPr>
          <p:spPr>
            <a:xfrm>
              <a:off x="995916" y="2404341"/>
              <a:ext cx="10022958" cy="140936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solidFill>
                  <a:schemeClr val="bg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BAF8D4D-A677-4468-6665-F0EDEB44FA53}"/>
                </a:ext>
              </a:extLst>
            </p:cNvPr>
            <p:cNvSpPr txBox="1"/>
            <p:nvPr/>
          </p:nvSpPr>
          <p:spPr>
            <a:xfrm>
              <a:off x="1084521" y="2464447"/>
              <a:ext cx="9299945" cy="134345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002060"/>
                  </a:solidFill>
                </a:rPr>
                <a:t>Ý </a:t>
              </a:r>
              <a:r>
                <a:rPr lang="en-US" sz="4000" b="1" dirty="0" err="1">
                  <a:solidFill>
                    <a:srgbClr val="002060"/>
                  </a:solidFill>
                </a:rPr>
                <a:t>nghĩa</a:t>
              </a:r>
              <a:r>
                <a:rPr lang="en-US" sz="4000" b="1" dirty="0">
                  <a:solidFill>
                    <a:srgbClr val="002060"/>
                  </a:solidFill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</a:rPr>
                <a:t>các</a:t>
              </a:r>
              <a:r>
                <a:rPr lang="en-US" sz="4000" b="1" dirty="0">
                  <a:solidFill>
                    <a:srgbClr val="002060"/>
                  </a:solidFill>
                </a:rPr>
                <a:t> con </a:t>
              </a:r>
              <a:r>
                <a:rPr lang="en-US" sz="4000" b="1" dirty="0" err="1">
                  <a:solidFill>
                    <a:srgbClr val="002060"/>
                  </a:solidFill>
                </a:rPr>
                <a:t>số</a:t>
              </a:r>
              <a:r>
                <a:rPr lang="en-US" sz="4000" b="1" dirty="0">
                  <a:solidFill>
                    <a:srgbClr val="002060"/>
                  </a:solidFill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</a:rPr>
                <a:t>trên</a:t>
              </a:r>
              <a:r>
                <a:rPr lang="en-US" sz="4000" b="1" dirty="0">
                  <a:solidFill>
                    <a:srgbClr val="002060"/>
                  </a:solidFill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</a:rPr>
                <a:t>căn</a:t>
              </a:r>
              <a:r>
                <a:rPr lang="en-US" sz="4000" b="1" dirty="0">
                  <a:solidFill>
                    <a:srgbClr val="002060"/>
                  </a:solidFill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</a:rPr>
                <a:t>cước</a:t>
              </a:r>
              <a:r>
                <a:rPr lang="en-US" sz="4000" b="1" dirty="0">
                  <a:solidFill>
                    <a:srgbClr val="002060"/>
                  </a:solidFill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</a:rPr>
                <a:t>công</a:t>
              </a:r>
              <a:r>
                <a:rPr lang="en-US" sz="4000" b="1" dirty="0">
                  <a:solidFill>
                    <a:srgbClr val="002060"/>
                  </a:solidFill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</a:rPr>
                <a:t>dân</a:t>
              </a:r>
              <a:endParaRPr lang="vi-VN" sz="4000" b="1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3762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1CD888-74B9-D8CD-42F2-521FE66B0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4" y="395287"/>
            <a:ext cx="6122573" cy="9858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B237C4-FD02-A2E8-E39D-CB2D8F1AEEEE}"/>
              </a:ext>
            </a:extLst>
          </p:cNvPr>
          <p:cNvSpPr txBox="1"/>
          <p:nvPr/>
        </p:nvSpPr>
        <p:spPr>
          <a:xfrm>
            <a:off x="638174" y="1676400"/>
            <a:ext cx="65817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Lấy các khối lập phương nhỏ như nhau, thực hành lắp ghép thành các khối lập phương lớn hơn rồi ghi lại số khối lập phương nhỏ đã sử dụng.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09073F-63FD-2B71-2D12-8E0CB9B332C5}"/>
              </a:ext>
            </a:extLst>
          </p:cNvPr>
          <p:cNvSpPr txBox="1"/>
          <p:nvPr/>
        </p:nvSpPr>
        <p:spPr>
          <a:xfrm>
            <a:off x="704849" y="3962400"/>
            <a:ext cx="79914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Ví dụ: Dùng 8 khối lập phương nhỏ ghép thành một khối lập phương lớn (như hình bên).</a:t>
            </a:r>
            <a:endParaRPr lang="en-US" sz="2800" b="1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D44B7E-92C4-3566-974C-51BE2079C1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5349" y="1447800"/>
            <a:ext cx="2816679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05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tyyecrc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311</Words>
  <Application>Microsoft Office PowerPoint</Application>
  <PresentationFormat>Widescreen</PresentationFormat>
  <Paragraphs>32</Paragraphs>
  <Slides>13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等线</vt:lpstr>
      <vt:lpstr>宋体</vt:lpstr>
      <vt:lpstr>字魂59号-创粗黑</vt:lpstr>
      <vt:lpstr>Arial</vt:lpstr>
      <vt:lpstr>Calibri</vt:lpstr>
      <vt:lpstr>Cambria</vt:lpstr>
      <vt:lpstr>Office 主题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23</cp:revision>
  <dcterms:created xsi:type="dcterms:W3CDTF">2023-09-29T05:37:44Z</dcterms:created>
  <dcterms:modified xsi:type="dcterms:W3CDTF">2023-09-29T06:02:20Z</dcterms:modified>
</cp:coreProperties>
</file>