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media/media1.wav" ContentType="audio/x-wav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76" r:id="rId2"/>
    <p:sldId id="303" r:id="rId3"/>
    <p:sldId id="304" r:id="rId4"/>
    <p:sldId id="305" r:id="rId5"/>
    <p:sldId id="306" r:id="rId6"/>
    <p:sldId id="307" r:id="rId7"/>
    <p:sldId id="308" r:id="rId8"/>
    <p:sldId id="284" r:id="rId9"/>
    <p:sldId id="309" r:id="rId10"/>
    <p:sldId id="310" r:id="rId11"/>
    <p:sldId id="311" r:id="rId12"/>
    <p:sldId id="288" r:id="rId13"/>
    <p:sldId id="290" r:id="rId14"/>
    <p:sldId id="312" r:id="rId15"/>
    <p:sldId id="313" r:id="rId16"/>
    <p:sldId id="314" r:id="rId17"/>
    <p:sldId id="316" r:id="rId18"/>
    <p:sldId id="292" r:id="rId19"/>
    <p:sldId id="317" r:id="rId20"/>
    <p:sldId id="279" r:id="rId21"/>
  </p:sldIdLst>
  <p:sldSz cx="12192000" cy="6858000"/>
  <p:notesSz cx="6858000" cy="9144000"/>
  <p:custDataLst>
    <p:tags r:id="rId2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2120"/>
    <a:srgbClr val="008687"/>
    <a:srgbClr val="416238"/>
    <a:srgbClr val="CDBF97"/>
    <a:srgbClr val="8D7545"/>
    <a:srgbClr val="ECE8E5"/>
    <a:srgbClr val="E4CBCB"/>
    <a:srgbClr val="A88755"/>
    <a:srgbClr val="1F2020"/>
    <a:srgbClr val="263B4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07" autoAdjust="0"/>
    <p:restoredTop sz="98110" autoAdjust="0"/>
  </p:normalViewPr>
  <p:slideViewPr>
    <p:cSldViewPr snapToGrid="0">
      <p:cViewPr>
        <p:scale>
          <a:sx n="60" d="100"/>
          <a:sy n="60" d="100"/>
        </p:scale>
        <p:origin x="-246" y="-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pPr/>
              <a:t>2020/8/9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EE5C4E-B3C2-4C37-8FA3-175A5BF966A9}" type="datetimeFigureOut">
              <a:rPr lang="en-US" smtClean="0"/>
              <a:pPr/>
              <a:t>8/9/2020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E9BAF5E-2946-41B5-BA42-EFFBDE24E4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89005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>
    <mc:Choice xmlns=""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wav"/><Relationship Id="rId6" Type="http://schemas.openxmlformats.org/officeDocument/2006/relationships/image" Target="../media/image4.png"/><Relationship Id="rId5" Type="http://schemas.microsoft.com/office/2007/relationships/media" Target="../media/media1.wav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VT-P\Downloads\C&#193;C%20B&#192;I%20H&#193;T%20VIDEO\Ghen%20C&#244;%20Vy-%20NIOEH%20x%20K.H&#431;NG%20x%20MIN%20x%20ERIK%20-%20WASHING%20HAND%20SONG%20-%20CORONA%20SONG.mp4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VT-P\Downloads\9fb3bbd2-fafa-406a-9bd7-1873f1fa44df%20(1).mp4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image" Target="../media/image5.png"/><Relationship Id="rId7" Type="http://schemas.openxmlformats.org/officeDocument/2006/relationships/image" Target="../media/image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gif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13" Type="http://schemas.openxmlformats.org/officeDocument/2006/relationships/image" Target="../media/image12.png"/><Relationship Id="rId18" Type="http://schemas.openxmlformats.org/officeDocument/2006/relationships/slide" Target="slide5.xml"/><Relationship Id="rId3" Type="http://schemas.openxmlformats.org/officeDocument/2006/relationships/audio" Target="../media/audio2.wav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7.gif"/><Relationship Id="rId17" Type="http://schemas.openxmlformats.org/officeDocument/2006/relationships/image" Target="../media/image20.png"/><Relationship Id="rId2" Type="http://schemas.openxmlformats.org/officeDocument/2006/relationships/audio" Target="../media/audio1.wav"/><Relationship Id="rId16" Type="http://schemas.openxmlformats.org/officeDocument/2006/relationships/image" Target="../media/image19.gif"/><Relationship Id="rId20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6.gif"/><Relationship Id="rId5" Type="http://schemas.openxmlformats.org/officeDocument/2006/relationships/image" Target="../media/image6.png"/><Relationship Id="rId15" Type="http://schemas.openxmlformats.org/officeDocument/2006/relationships/image" Target="../media/image18.gif"/><Relationship Id="rId23" Type="http://schemas.openxmlformats.org/officeDocument/2006/relationships/image" Target="../media/image23.png"/><Relationship Id="rId10" Type="http://schemas.openxmlformats.org/officeDocument/2006/relationships/image" Target="../media/image15.gif"/><Relationship Id="rId19" Type="http://schemas.openxmlformats.org/officeDocument/2006/relationships/image" Target="../media/image21.png"/><Relationship Id="rId4" Type="http://schemas.openxmlformats.org/officeDocument/2006/relationships/image" Target="../media/image5.png"/><Relationship Id="rId9" Type="http://schemas.openxmlformats.org/officeDocument/2006/relationships/image" Target="../media/image14.gif"/><Relationship Id="rId14" Type="http://schemas.openxmlformats.org/officeDocument/2006/relationships/image" Target="../media/image13.gif"/><Relationship Id="rId22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4.wav"/><Relationship Id="rId7" Type="http://schemas.openxmlformats.org/officeDocument/2006/relationships/slide" Target="slide2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5.png"/><Relationship Id="rId9" Type="http://schemas.openxmlformats.org/officeDocument/2006/relationships/image" Target="../media/image2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audio" Target="../media/audio4.wav"/><Relationship Id="rId7" Type="http://schemas.openxmlformats.org/officeDocument/2006/relationships/image" Target="../media/image2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slide" Target="slide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audio" Target="../media/audio4.wav"/><Relationship Id="rId7" Type="http://schemas.openxmlformats.org/officeDocument/2006/relationships/image" Target="../media/image2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slide" Target="slide2.xml"/><Relationship Id="rId4" Type="http://schemas.openxmlformats.org/officeDocument/2006/relationships/image" Target="../media/image5.png"/><Relationship Id="rId9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audio" Target="../media/audio4.wav"/><Relationship Id="rId7" Type="http://schemas.openxmlformats.org/officeDocument/2006/relationships/image" Target="../media/image2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slide" Target="slide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B5BCE59B-D36C-4F42-A004-3B57D3D0CA1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0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8859BB8D-A835-4EF0-A4B4-C65CADFBCE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270" t="27848" r="5032" b="7510"/>
          <a:stretch/>
        </p:blipFill>
        <p:spPr>
          <a:xfrm>
            <a:off x="-140581" y="536862"/>
            <a:ext cx="13022411" cy="6211189"/>
          </a:xfrm>
          <a:prstGeom prst="rect">
            <a:avLst/>
          </a:prstGeom>
          <a:ln>
            <a:noFill/>
          </a:ln>
        </p:spPr>
      </p:pic>
      <p:sp>
        <p:nvSpPr>
          <p:cNvPr id="6" name="文本框 5">
            <a:extLst>
              <a:ext uri="{FF2B5EF4-FFF2-40B4-BE49-F238E27FC236}">
                <a16:creationId xmlns="" xmlns:a16="http://schemas.microsoft.com/office/drawing/2014/main" id="{13D20633-FFD0-44E5-A681-DB7E89587C5E}"/>
              </a:ext>
            </a:extLst>
          </p:cNvPr>
          <p:cNvSpPr txBox="1"/>
          <p:nvPr/>
        </p:nvSpPr>
        <p:spPr>
          <a:xfrm>
            <a:off x="1719865" y="2131748"/>
            <a:ext cx="224548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16600" dirty="0">
              <a:solidFill>
                <a:schemeClr val="bg1"/>
              </a:solidFill>
              <a:latin typeface="字魂20号-石头体" panose="02010600010101010101" pitchFamily="2" charset="-122"/>
              <a:ea typeface="字魂20号-石头体" panose="02010600010101010101" pitchFamily="2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="" xmlns:a16="http://schemas.microsoft.com/office/drawing/2014/main" id="{8D2D8B2C-0A90-4A6A-B584-C6D2C6B375ED}"/>
              </a:ext>
            </a:extLst>
          </p:cNvPr>
          <p:cNvSpPr txBox="1"/>
          <p:nvPr/>
        </p:nvSpPr>
        <p:spPr>
          <a:xfrm>
            <a:off x="3965353" y="3270520"/>
            <a:ext cx="224548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13800" dirty="0">
              <a:solidFill>
                <a:schemeClr val="bg1"/>
              </a:solidFill>
              <a:latin typeface="字魂20号-石头体" panose="02010600010101010101" pitchFamily="2" charset="-122"/>
              <a:ea typeface="字魂20号-石头体" panose="02010600010101010101" pitchFamily="2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3B83AB19-1A76-4A5E-A807-0EA1CA135222}"/>
              </a:ext>
            </a:extLst>
          </p:cNvPr>
          <p:cNvSpPr txBox="1"/>
          <p:nvPr/>
        </p:nvSpPr>
        <p:spPr>
          <a:xfrm>
            <a:off x="3582443" y="3736045"/>
            <a:ext cx="49853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字魂20号-石头体" panose="02010600010101010101" pitchFamily="2" charset="-122"/>
                <a:cs typeface="Times New Roman" panose="02020603050405020304" pitchFamily="18" charset="0"/>
              </a:rPr>
              <a:t>HỌC VẦN</a:t>
            </a:r>
            <a:endParaRPr lang="en-US" altLang="zh-CN" sz="6000" b="1" dirty="0">
              <a:solidFill>
                <a:srgbClr val="FF0000"/>
              </a:solidFill>
              <a:latin typeface="Times New Roman" panose="02020603050405020304" pitchFamily="18" charset="0"/>
              <a:ea typeface="字魂20号-石头体" panose="0201060001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0" name="HAPPY_1525159786">
            <a:hlinkClick r:id="" action="ppaction://media"/>
            <a:extLst>
              <a:ext uri="{FF2B5EF4-FFF2-40B4-BE49-F238E27FC236}">
                <a16:creationId xmlns="" xmlns:a16="http://schemas.microsoft.com/office/drawing/2014/main" id="{A753AA3C-467D-4DED-8403-F945AB17664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-608653" y="-86661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5468660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6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2E60BDA9-B0EC-4952-93C5-9A5AAC36AA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071" r="32561"/>
          <a:stretch/>
        </p:blipFill>
        <p:spPr>
          <a:xfrm>
            <a:off x="9753600" y="232229"/>
            <a:ext cx="2438400" cy="6436559"/>
          </a:xfrm>
          <a:prstGeom prst="rect">
            <a:avLst/>
          </a:prstGeom>
        </p:spPr>
      </p:pic>
      <p:sp>
        <p:nvSpPr>
          <p:cNvPr id="13" name="云形 12">
            <a:extLst>
              <a:ext uri="{FF2B5EF4-FFF2-40B4-BE49-F238E27FC236}">
                <a16:creationId xmlns="" xmlns:a16="http://schemas.microsoft.com/office/drawing/2014/main" id="{87EF4539-6537-47A4-8079-7AAC7E71A62E}"/>
              </a:ext>
            </a:extLst>
          </p:cNvPr>
          <p:cNvSpPr/>
          <p:nvPr/>
        </p:nvSpPr>
        <p:spPr>
          <a:xfrm>
            <a:off x="10724647" y="195753"/>
            <a:ext cx="983970" cy="536131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云形 6">
            <a:extLst>
              <a:ext uri="{FF2B5EF4-FFF2-40B4-BE49-F238E27FC236}">
                <a16:creationId xmlns="" xmlns:a16="http://schemas.microsoft.com/office/drawing/2014/main" id="{F8363789-BC05-45C5-89DF-5163EA602CCC}"/>
              </a:ext>
            </a:extLst>
          </p:cNvPr>
          <p:cNvSpPr/>
          <p:nvPr/>
        </p:nvSpPr>
        <p:spPr>
          <a:xfrm>
            <a:off x="29028" y="624113"/>
            <a:ext cx="4804229" cy="5152573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5820229" y="1001486"/>
            <a:ext cx="2046514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8000" dirty="0" err="1" smtClean="0">
                <a:latin typeface="UTM Avo" pitchFamily="18" charset="0"/>
              </a:rPr>
              <a:t>thỏ</a:t>
            </a:r>
            <a:endParaRPr lang="en-US" sz="8000" dirty="0">
              <a:latin typeface="UTM Avo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01771" y="2329542"/>
            <a:ext cx="1734457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8000" dirty="0" err="1" smtClean="0">
                <a:solidFill>
                  <a:srgbClr val="FF0000"/>
                </a:solidFill>
                <a:latin typeface="UTM Avo" pitchFamily="18" charset="0"/>
              </a:rPr>
              <a:t>th</a:t>
            </a:r>
            <a:endParaRPr lang="en-US" sz="8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36227" y="2322286"/>
            <a:ext cx="1734457" cy="1323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atin typeface="UTM Avo" pitchFamily="18" charset="0"/>
              </a:rPr>
              <a:t>ỏ</a:t>
            </a:r>
            <a:endParaRPr lang="en-US" sz="8000" dirty="0">
              <a:latin typeface="UTM Avo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01030" y="3846288"/>
            <a:ext cx="4775199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UTM Avo" pitchFamily="18" charset="0"/>
              </a:rPr>
              <a:t>thờ</a:t>
            </a:r>
            <a:r>
              <a:rPr lang="en-US" sz="3200" dirty="0" smtClean="0">
                <a:latin typeface="UTM Avo" pitchFamily="18" charset="0"/>
              </a:rPr>
              <a:t> - o - </a:t>
            </a:r>
            <a:r>
              <a:rPr lang="en-US" sz="3200" dirty="0" err="1" smtClean="0">
                <a:latin typeface="UTM Avo" pitchFamily="18" charset="0"/>
              </a:rPr>
              <a:t>tho</a:t>
            </a:r>
            <a:r>
              <a:rPr lang="en-US" sz="3200" dirty="0" smtClean="0">
                <a:latin typeface="UTM Avo" pitchFamily="18" charset="0"/>
              </a:rPr>
              <a:t> – </a:t>
            </a:r>
            <a:r>
              <a:rPr lang="en-US" sz="3200" dirty="0" err="1" smtClean="0">
                <a:latin typeface="UTM Avo" pitchFamily="18" charset="0"/>
              </a:rPr>
              <a:t>hỏi</a:t>
            </a:r>
            <a:r>
              <a:rPr lang="en-US" sz="3200" dirty="0" smtClean="0">
                <a:latin typeface="UTM Avo" pitchFamily="18" charset="0"/>
              </a:rPr>
              <a:t> - </a:t>
            </a:r>
            <a:r>
              <a:rPr lang="en-US" sz="3200" dirty="0" err="1" smtClean="0">
                <a:latin typeface="UTM Avo" pitchFamily="18" charset="0"/>
              </a:rPr>
              <a:t>thỏ</a:t>
            </a:r>
            <a:endParaRPr lang="en-US" sz="3200" dirty="0">
              <a:latin typeface="UTM Avo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609771" y="4622802"/>
            <a:ext cx="2576286" cy="14465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8800" dirty="0" err="1" smtClean="0">
                <a:solidFill>
                  <a:srgbClr val="FF0000"/>
                </a:solidFill>
                <a:latin typeface="UTM Avo" pitchFamily="18" charset="0"/>
              </a:rPr>
              <a:t>th</a:t>
            </a:r>
            <a:r>
              <a:rPr lang="en-US" sz="8800" dirty="0" err="1" smtClean="0">
                <a:latin typeface="UTM Avo" pitchFamily="18" charset="0"/>
              </a:rPr>
              <a:t>ỏ</a:t>
            </a:r>
            <a:endParaRPr lang="en-US" sz="8800" dirty="0">
              <a:latin typeface="UTM Avo" pitchFamily="18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/>
          <a:srcRect l="51788" t="22474" r="23397" b="39341"/>
          <a:stretch>
            <a:fillRect/>
          </a:stretch>
        </p:blipFill>
        <p:spPr bwMode="auto">
          <a:xfrm>
            <a:off x="531108" y="1509486"/>
            <a:ext cx="3474836" cy="325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4542971" y="4847771"/>
            <a:ext cx="51780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latin typeface="UTM Avo" pitchFamily="18" charset="0"/>
              </a:rPr>
              <a:t>th</a:t>
            </a:r>
            <a:r>
              <a:rPr lang="en-US" sz="5400" dirty="0" smtClean="0">
                <a:latin typeface="UTM Avo" pitchFamily="18" charset="0"/>
              </a:rPr>
              <a:t>   -  </a:t>
            </a:r>
            <a:r>
              <a:rPr lang="en-US" sz="5400" dirty="0" smtClean="0">
                <a:latin typeface="HP001 4H" pitchFamily="34" charset="0"/>
              </a:rPr>
              <a:t> </a:t>
            </a:r>
            <a:r>
              <a:rPr lang="en-US" sz="5400" dirty="0" err="1" smtClean="0">
                <a:latin typeface="HP001 4H" pitchFamily="34" charset="0"/>
              </a:rPr>
              <a:t>th</a:t>
            </a:r>
            <a:r>
              <a:rPr lang="en-US" sz="5400" dirty="0" smtClean="0">
                <a:latin typeface="HP001 4H" pitchFamily="34" charset="0"/>
              </a:rPr>
              <a:t>  </a:t>
            </a:r>
            <a:r>
              <a:rPr lang="en-US" sz="5400" dirty="0" smtClean="0">
                <a:latin typeface="UTM Avo" pitchFamily="18" charset="0"/>
              </a:rPr>
              <a:t>-  </a:t>
            </a:r>
            <a:r>
              <a:rPr lang="en-US" sz="5400" dirty="0" err="1" smtClean="0">
                <a:latin typeface="UTM Avo" pitchFamily="18" charset="0"/>
              </a:rPr>
              <a:t>Th</a:t>
            </a:r>
            <a:r>
              <a:rPr lang="en-US" sz="5400" dirty="0" smtClean="0">
                <a:latin typeface="UTM Avo" pitchFamily="18" charset="0"/>
              </a:rPr>
              <a:t>  </a:t>
            </a:r>
            <a:endParaRPr lang="en-US" sz="5400" dirty="0">
              <a:latin typeface="UTM Avo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628203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15" grpId="0"/>
      <p:bldP spid="1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F0BF4EF4-2E21-420B-8501-0411CF9171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7469"/>
          <a:stretch/>
        </p:blipFill>
        <p:spPr>
          <a:xfrm>
            <a:off x="-171477" y="1059542"/>
            <a:ext cx="4524833" cy="5798447"/>
          </a:xfrm>
          <a:prstGeom prst="rect">
            <a:avLst/>
          </a:prstGeom>
        </p:spPr>
      </p:pic>
      <p:sp>
        <p:nvSpPr>
          <p:cNvPr id="3" name="对话气泡: 矩形 2">
            <a:extLst>
              <a:ext uri="{FF2B5EF4-FFF2-40B4-BE49-F238E27FC236}">
                <a16:creationId xmlns="" xmlns:a16="http://schemas.microsoft.com/office/drawing/2014/main" id="{A4AB56E5-43F4-462D-9D4A-3BB7AAF87C5A}"/>
              </a:ext>
            </a:extLst>
          </p:cNvPr>
          <p:cNvSpPr/>
          <p:nvPr/>
        </p:nvSpPr>
        <p:spPr>
          <a:xfrm flipH="1">
            <a:off x="4635862" y="729126"/>
            <a:ext cx="5074920" cy="3436476"/>
          </a:xfrm>
          <a:prstGeom prst="wedgeRectCallout">
            <a:avLst>
              <a:gd name="adj1" fmla="val 39311"/>
              <a:gd name="adj2" fmla="val 6636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6000" dirty="0" err="1" smtClean="0">
                <a:solidFill>
                  <a:srgbClr val="FF0000"/>
                </a:solidFill>
                <a:latin typeface="UTM Avo" pitchFamily="18" charset="0"/>
              </a:rPr>
              <a:t>ghép</a:t>
            </a:r>
            <a:r>
              <a:rPr lang="en-US" altLang="zh-CN" sz="60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altLang="zh-CN" sz="6000" dirty="0" err="1" smtClean="0">
                <a:solidFill>
                  <a:srgbClr val="FF0000"/>
                </a:solidFill>
                <a:latin typeface="UTM Avo" pitchFamily="18" charset="0"/>
              </a:rPr>
              <a:t>bảng</a:t>
            </a:r>
            <a:endParaRPr lang="zh-CN" alt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20461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F0BF4EF4-2E21-420B-8501-0411CF9171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7469"/>
          <a:stretch/>
        </p:blipFill>
        <p:spPr>
          <a:xfrm>
            <a:off x="-171477" y="304801"/>
            <a:ext cx="2669015" cy="6553190"/>
          </a:xfrm>
          <a:prstGeom prst="rect">
            <a:avLst/>
          </a:prstGeom>
        </p:spPr>
      </p:pic>
      <p:sp>
        <p:nvSpPr>
          <p:cNvPr id="3" name="对话气泡: 矩形 2">
            <a:extLst>
              <a:ext uri="{FF2B5EF4-FFF2-40B4-BE49-F238E27FC236}">
                <a16:creationId xmlns="" xmlns:a16="http://schemas.microsoft.com/office/drawing/2014/main" id="{A4AB56E5-43F4-462D-9D4A-3BB7AAF87C5A}"/>
              </a:ext>
            </a:extLst>
          </p:cNvPr>
          <p:cNvSpPr/>
          <p:nvPr/>
        </p:nvSpPr>
        <p:spPr>
          <a:xfrm flipH="1">
            <a:off x="2438399" y="246743"/>
            <a:ext cx="9419772" cy="5457371"/>
          </a:xfrm>
          <a:prstGeom prst="wedgeRectCallout">
            <a:avLst>
              <a:gd name="adj1" fmla="val 39311"/>
              <a:gd name="adj2" fmla="val 6636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8454570" y="1952173"/>
            <a:ext cx="2576286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600" dirty="0" err="1" smtClean="0">
                <a:solidFill>
                  <a:srgbClr val="FF0000"/>
                </a:solidFill>
                <a:latin typeface="UTM Avo" pitchFamily="18" charset="0"/>
              </a:rPr>
              <a:t>th</a:t>
            </a:r>
            <a:r>
              <a:rPr lang="en-US" sz="9600" dirty="0" err="1" smtClean="0">
                <a:latin typeface="UTM Avo" pitchFamily="18" charset="0"/>
              </a:rPr>
              <a:t>ỏ</a:t>
            </a:r>
            <a:endParaRPr lang="en-US" sz="9600" dirty="0">
              <a:latin typeface="UTM Avo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51943" y="1952172"/>
            <a:ext cx="2576286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600" dirty="0" err="1" smtClean="0">
                <a:solidFill>
                  <a:srgbClr val="FF0000"/>
                </a:solidFill>
                <a:latin typeface="UTM Avo" pitchFamily="18" charset="0"/>
              </a:rPr>
              <a:t>t</a:t>
            </a:r>
            <a:r>
              <a:rPr lang="en-US" sz="9600" dirty="0" err="1" smtClean="0">
                <a:solidFill>
                  <a:schemeClr val="tx1"/>
                </a:solidFill>
                <a:latin typeface="UTM Avo" pitchFamily="18" charset="0"/>
              </a:rPr>
              <a:t>ổ</a:t>
            </a:r>
            <a:endParaRPr lang="en-US" sz="9600" dirty="0">
              <a:solidFill>
                <a:schemeClr val="tx1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2046182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C361A7A7-97A2-4681-9047-2A60984DB0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5015" y="876590"/>
            <a:ext cx="6244537" cy="624453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08BA3410-3C08-4884-BB78-3DD2F1B4827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700325" flipH="1">
            <a:off x="4340397" y="407362"/>
            <a:ext cx="6376448" cy="5734215"/>
          </a:xfrm>
          <a:prstGeom prst="rect">
            <a:avLst/>
          </a:prstGeom>
        </p:spPr>
      </p:pic>
      <p:sp>
        <p:nvSpPr>
          <p:cNvPr id="5" name="Shape 233">
            <a:extLst>
              <a:ext uri="{FF2B5EF4-FFF2-40B4-BE49-F238E27FC236}">
                <a16:creationId xmlns="" xmlns:a16="http://schemas.microsoft.com/office/drawing/2014/main" id="{40D22BCB-87C3-432F-856F-4E505DDAC635}"/>
              </a:ext>
            </a:extLst>
          </p:cNvPr>
          <p:cNvSpPr/>
          <p:nvPr/>
        </p:nvSpPr>
        <p:spPr>
          <a:xfrm>
            <a:off x="5779522" y="2352606"/>
            <a:ext cx="3988830" cy="1477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7200" kern="0" dirty="0" err="1" smtClean="0">
                <a:solidFill>
                  <a:srgbClr val="FF0000"/>
                </a:solidFill>
                <a:latin typeface="UTM Avo" pitchFamily="18" charset="0"/>
                <a:ea typeface="仓耳玄三M W05" panose="02020400000000000000" pitchFamily="18" charset="-122"/>
                <a:cs typeface="Lato Regular"/>
                <a:sym typeface="Lato Regular"/>
              </a:rPr>
              <a:t>Thư</a:t>
            </a:r>
            <a:r>
              <a:rPr lang="en-US" sz="7200" kern="0" dirty="0" smtClean="0">
                <a:solidFill>
                  <a:srgbClr val="FF0000"/>
                </a:solidFill>
                <a:latin typeface="UTM Avo" pitchFamily="18" charset="0"/>
                <a:ea typeface="仓耳玄三M W05" panose="02020400000000000000" pitchFamily="18" charset="-122"/>
                <a:cs typeface="Lato Regular"/>
                <a:sym typeface="Lato Regular"/>
              </a:rPr>
              <a:t> </a:t>
            </a:r>
            <a:r>
              <a:rPr lang="en-US" sz="7200" kern="0" dirty="0" err="1" smtClean="0">
                <a:solidFill>
                  <a:srgbClr val="FF0000"/>
                </a:solidFill>
                <a:latin typeface="UTM Avo" pitchFamily="18" charset="0"/>
                <a:ea typeface="仓耳玄三M W05" panose="02020400000000000000" pitchFamily="18" charset="-122"/>
                <a:cs typeface="Lato Regular"/>
                <a:sym typeface="Lato Regular"/>
              </a:rPr>
              <a:t>giãn</a:t>
            </a:r>
            <a:endParaRPr sz="7200" kern="0" dirty="0">
              <a:solidFill>
                <a:srgbClr val="FF0000"/>
              </a:solidFill>
              <a:latin typeface="UTM Avo" pitchFamily="18" charset="0"/>
              <a:ea typeface="仓耳玄三M W05" panose="02020400000000000000" pitchFamily="18" charset="-122"/>
              <a:cs typeface="Lato Regular"/>
              <a:sym typeface="Lato Regular"/>
            </a:endParaRPr>
          </a:p>
        </p:txBody>
      </p:sp>
      <p:grpSp>
        <p:nvGrpSpPr>
          <p:cNvPr id="6" name="Group 1261">
            <a:extLst>
              <a:ext uri="{FF2B5EF4-FFF2-40B4-BE49-F238E27FC236}">
                <a16:creationId xmlns="" xmlns:a16="http://schemas.microsoft.com/office/drawing/2014/main" id="{41F0EF85-80F2-4E72-B02A-137D26ED4473}"/>
              </a:ext>
            </a:extLst>
          </p:cNvPr>
          <p:cNvGrpSpPr/>
          <p:nvPr/>
        </p:nvGrpSpPr>
        <p:grpSpPr>
          <a:xfrm>
            <a:off x="5944860" y="1544368"/>
            <a:ext cx="467620" cy="422875"/>
            <a:chOff x="0" y="0"/>
            <a:chExt cx="935237" cy="845748"/>
          </a:xfrm>
        </p:grpSpPr>
        <p:sp>
          <p:nvSpPr>
            <p:cNvPr id="7" name="Shape 1259">
              <a:extLst>
                <a:ext uri="{FF2B5EF4-FFF2-40B4-BE49-F238E27FC236}">
                  <a16:creationId xmlns="" xmlns:a16="http://schemas.microsoft.com/office/drawing/2014/main" id="{5EFAC5C0-C945-49F5-8729-231EBA3B4F0E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Shape 1260">
              <a:extLst>
                <a:ext uri="{FF2B5EF4-FFF2-40B4-BE49-F238E27FC236}">
                  <a16:creationId xmlns="" xmlns:a16="http://schemas.microsoft.com/office/drawing/2014/main" id="{5703AF66-1116-4F91-9898-9206F4200530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9" name="Group 1261">
            <a:extLst>
              <a:ext uri="{FF2B5EF4-FFF2-40B4-BE49-F238E27FC236}">
                <a16:creationId xmlns="" xmlns:a16="http://schemas.microsoft.com/office/drawing/2014/main" id="{5D8EE7F1-9A9A-4ACE-88A5-6F4CCCAE09E5}"/>
              </a:ext>
            </a:extLst>
          </p:cNvPr>
          <p:cNvGrpSpPr/>
          <p:nvPr/>
        </p:nvGrpSpPr>
        <p:grpSpPr>
          <a:xfrm>
            <a:off x="8093514" y="4318048"/>
            <a:ext cx="467620" cy="422875"/>
            <a:chOff x="0" y="0"/>
            <a:chExt cx="935237" cy="845748"/>
          </a:xfrm>
        </p:grpSpPr>
        <p:sp>
          <p:nvSpPr>
            <p:cNvPr id="10" name="Shape 1259">
              <a:extLst>
                <a:ext uri="{FF2B5EF4-FFF2-40B4-BE49-F238E27FC236}">
                  <a16:creationId xmlns="" xmlns:a16="http://schemas.microsoft.com/office/drawing/2014/main" id="{C73AAC1B-4297-44F6-9C0B-0CF3BDD3E4D9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Shape 1260">
              <a:extLst>
                <a:ext uri="{FF2B5EF4-FFF2-40B4-BE49-F238E27FC236}">
                  <a16:creationId xmlns="" xmlns:a16="http://schemas.microsoft.com/office/drawing/2014/main" id="{C2FA47F9-9068-4EDB-83B4-DD05548A10F3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7624580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hen Cô Vy- NIOEH x K.HƯNG x MIN x ERIK - WASHING HAND SONG - CORONA SONG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/>
        </p:nvGrpSpPr>
        <p:grpSpPr>
          <a:xfrm>
            <a:off x="291991" y="891265"/>
            <a:ext cx="11586411" cy="2181730"/>
            <a:chOff x="252663" y="140363"/>
            <a:chExt cx="11758863" cy="2362204"/>
          </a:xfrm>
        </p:grpSpPr>
        <p:sp>
          <p:nvSpPr>
            <p:cNvPr id="14" name="云形 5">
              <a:extLst>
                <a:ext uri="{FF2B5EF4-FFF2-40B4-BE49-F238E27FC236}">
                  <a16:creationId xmlns="" xmlns:a16="http://schemas.microsoft.com/office/drawing/2014/main" id="{9B25551F-32CD-4682-8344-998104735343}"/>
                </a:ext>
              </a:extLst>
            </p:cNvPr>
            <p:cNvSpPr/>
            <p:nvPr/>
          </p:nvSpPr>
          <p:spPr>
            <a:xfrm>
              <a:off x="252663" y="204536"/>
              <a:ext cx="3705726" cy="2298031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云形 5">
              <a:extLst>
                <a:ext uri="{FF2B5EF4-FFF2-40B4-BE49-F238E27FC236}">
                  <a16:creationId xmlns="" xmlns:a16="http://schemas.microsoft.com/office/drawing/2014/main" id="{9B25551F-32CD-4682-8344-998104735343}"/>
                </a:ext>
              </a:extLst>
            </p:cNvPr>
            <p:cNvSpPr/>
            <p:nvPr/>
          </p:nvSpPr>
          <p:spPr>
            <a:xfrm>
              <a:off x="4339390" y="140363"/>
              <a:ext cx="3705726" cy="2298031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云形 5">
              <a:extLst>
                <a:ext uri="{FF2B5EF4-FFF2-40B4-BE49-F238E27FC236}">
                  <a16:creationId xmlns="" xmlns:a16="http://schemas.microsoft.com/office/drawing/2014/main" id="{9B25551F-32CD-4682-8344-998104735343}"/>
                </a:ext>
              </a:extLst>
            </p:cNvPr>
            <p:cNvSpPr/>
            <p:nvPr/>
          </p:nvSpPr>
          <p:spPr>
            <a:xfrm>
              <a:off x="8305800" y="160421"/>
              <a:ext cx="3705726" cy="2298031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4888" t="18151" r="66594" b="51809"/>
            <a:stretch>
              <a:fillRect/>
            </a:stretch>
          </p:blipFill>
          <p:spPr bwMode="auto">
            <a:xfrm>
              <a:off x="721892" y="509607"/>
              <a:ext cx="2731169" cy="1499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l="37613" t="16652" r="41111" b="54067"/>
            <a:stretch>
              <a:fillRect/>
            </a:stretch>
          </p:blipFill>
          <p:spPr bwMode="auto">
            <a:xfrm>
              <a:off x="4981079" y="363916"/>
              <a:ext cx="2526631" cy="1687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 l="66394" t="17166" r="15599" b="54606"/>
            <a:stretch>
              <a:fillRect/>
            </a:stretch>
          </p:blipFill>
          <p:spPr bwMode="auto">
            <a:xfrm>
              <a:off x="9071815" y="341338"/>
              <a:ext cx="2174426" cy="16799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1" name="Group 30"/>
          <p:cNvGrpSpPr/>
          <p:nvPr/>
        </p:nvGrpSpPr>
        <p:grpSpPr>
          <a:xfrm>
            <a:off x="185261" y="3970901"/>
            <a:ext cx="11674643" cy="2250391"/>
            <a:chOff x="212557" y="4339389"/>
            <a:chExt cx="11790948" cy="2468438"/>
          </a:xfrm>
        </p:grpSpPr>
        <p:sp>
          <p:nvSpPr>
            <p:cNvPr id="19" name="云形 5">
              <a:extLst>
                <a:ext uri="{FF2B5EF4-FFF2-40B4-BE49-F238E27FC236}">
                  <a16:creationId xmlns="" xmlns:a16="http://schemas.microsoft.com/office/drawing/2014/main" id="{9B25551F-32CD-4682-8344-998104735343}"/>
                </a:ext>
              </a:extLst>
            </p:cNvPr>
            <p:cNvSpPr/>
            <p:nvPr/>
          </p:nvSpPr>
          <p:spPr>
            <a:xfrm>
              <a:off x="8297779" y="4509795"/>
              <a:ext cx="3705726" cy="2298032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云形 5">
              <a:extLst>
                <a:ext uri="{FF2B5EF4-FFF2-40B4-BE49-F238E27FC236}">
                  <a16:creationId xmlns="" xmlns:a16="http://schemas.microsoft.com/office/drawing/2014/main" id="{9B25551F-32CD-4682-8344-998104735343}"/>
                </a:ext>
              </a:extLst>
            </p:cNvPr>
            <p:cNvSpPr/>
            <p:nvPr/>
          </p:nvSpPr>
          <p:spPr>
            <a:xfrm>
              <a:off x="4291262" y="4447675"/>
              <a:ext cx="3705726" cy="2298031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云形 5">
              <a:extLst>
                <a:ext uri="{FF2B5EF4-FFF2-40B4-BE49-F238E27FC236}">
                  <a16:creationId xmlns="" xmlns:a16="http://schemas.microsoft.com/office/drawing/2014/main" id="{9B25551F-32CD-4682-8344-998104735343}"/>
                </a:ext>
              </a:extLst>
            </p:cNvPr>
            <p:cNvSpPr/>
            <p:nvPr/>
          </p:nvSpPr>
          <p:spPr>
            <a:xfrm>
              <a:off x="212557" y="4339389"/>
              <a:ext cx="3705726" cy="2298031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5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 l="11427" t="51413" r="69511" b="22039"/>
            <a:stretch>
              <a:fillRect/>
            </a:stretch>
          </p:blipFill>
          <p:spPr bwMode="auto">
            <a:xfrm>
              <a:off x="824571" y="4723467"/>
              <a:ext cx="2460047" cy="16059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 l="38191" t="52269" r="42459" b="17928"/>
            <a:stretch>
              <a:fillRect/>
            </a:stretch>
          </p:blipFill>
          <p:spPr bwMode="auto">
            <a:xfrm>
              <a:off x="4908885" y="4786096"/>
              <a:ext cx="2550694" cy="1554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 l="64665" t="52183" r="15118" b="19991"/>
            <a:stretch>
              <a:fillRect/>
            </a:stretch>
          </p:blipFill>
          <p:spPr bwMode="auto">
            <a:xfrm>
              <a:off x="9047747" y="4632159"/>
              <a:ext cx="2366433" cy="16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2" name="TextBox 31"/>
          <p:cNvSpPr txBox="1"/>
          <p:nvPr/>
        </p:nvSpPr>
        <p:spPr>
          <a:xfrm>
            <a:off x="1226323" y="2910921"/>
            <a:ext cx="1708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UTM Avo" pitchFamily="18" charset="0"/>
              </a:rPr>
              <a:t>tô</a:t>
            </a:r>
            <a:r>
              <a:rPr lang="en-US" sz="3600" b="1" dirty="0" smtClean="0">
                <a:latin typeface="UTM Avo" pitchFamily="18" charset="0"/>
              </a:rPr>
              <a:t> </a:t>
            </a:r>
            <a:r>
              <a:rPr lang="en-US" sz="3600" b="1" dirty="0" err="1" smtClean="0">
                <a:latin typeface="UTM Avo" pitchFamily="18" charset="0"/>
              </a:rPr>
              <a:t>mì</a:t>
            </a:r>
            <a:endParaRPr lang="en-US" sz="3600" b="1" dirty="0">
              <a:latin typeface="UTM Avo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349269" y="2975089"/>
            <a:ext cx="2041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UTM Avo" pitchFamily="18" charset="0"/>
              </a:rPr>
              <a:t>thả</a:t>
            </a:r>
            <a:r>
              <a:rPr lang="en-US" sz="3600" b="1" dirty="0" smtClean="0">
                <a:latin typeface="UTM Avo" pitchFamily="18" charset="0"/>
              </a:rPr>
              <a:t> </a:t>
            </a:r>
            <a:r>
              <a:rPr lang="en-US" sz="3600" b="1" dirty="0" err="1" smtClean="0">
                <a:latin typeface="UTM Avo" pitchFamily="18" charset="0"/>
              </a:rPr>
              <a:t>cá</a:t>
            </a:r>
            <a:endParaRPr lang="en-US" sz="3600" b="1" dirty="0">
              <a:latin typeface="UTM Avo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573919" y="2927803"/>
            <a:ext cx="1708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UTM Avo" pitchFamily="18" charset="0"/>
              </a:rPr>
              <a:t>t</a:t>
            </a:r>
            <a:r>
              <a:rPr lang="en-US" sz="3600" b="1" dirty="0" err="1" smtClean="0">
                <a:latin typeface="UTM Avo" pitchFamily="18" charset="0"/>
              </a:rPr>
              <a:t>i</a:t>
            </a:r>
            <a:r>
              <a:rPr lang="en-US" sz="3600" b="1" dirty="0" smtClean="0">
                <a:latin typeface="UTM Avo" pitchFamily="18" charset="0"/>
              </a:rPr>
              <a:t> </a:t>
            </a:r>
            <a:r>
              <a:rPr lang="en-US" sz="3600" b="1" dirty="0" smtClean="0">
                <a:latin typeface="UTM Avo" pitchFamily="18" charset="0"/>
              </a:rPr>
              <a:t>vi</a:t>
            </a:r>
            <a:endParaRPr lang="en-US" sz="3600" b="1" dirty="0">
              <a:latin typeface="UTM Avo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483896" y="5947611"/>
            <a:ext cx="1708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UTM Avo" pitchFamily="18" charset="0"/>
              </a:rPr>
              <a:t>tạ</a:t>
            </a:r>
            <a:endParaRPr lang="en-US" sz="3600" b="1" dirty="0">
              <a:latin typeface="UTM Avo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309934" y="6091990"/>
            <a:ext cx="2390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UTM Avo" pitchFamily="18" charset="0"/>
              </a:rPr>
              <a:t>thợ</a:t>
            </a:r>
            <a:r>
              <a:rPr lang="en-US" sz="3600" b="1" dirty="0" smtClean="0">
                <a:latin typeface="UTM Avo" pitchFamily="18" charset="0"/>
              </a:rPr>
              <a:t> </a:t>
            </a:r>
            <a:r>
              <a:rPr lang="en-US" sz="3600" b="1" dirty="0" err="1" smtClean="0">
                <a:latin typeface="UTM Avo" pitchFamily="18" charset="0"/>
              </a:rPr>
              <a:t>mỏ</a:t>
            </a:r>
            <a:endParaRPr lang="en-US" sz="3600" b="1" dirty="0">
              <a:latin typeface="UTM Avo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217742" y="5887451"/>
            <a:ext cx="20478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UTM Avo" pitchFamily="18" charset="0"/>
              </a:rPr>
              <a:t>quả</a:t>
            </a:r>
            <a:r>
              <a:rPr lang="en-US" sz="3600" b="1" dirty="0" smtClean="0">
                <a:latin typeface="UTM Avo" pitchFamily="18" charset="0"/>
              </a:rPr>
              <a:t> </a:t>
            </a:r>
            <a:r>
              <a:rPr lang="en-US" sz="3600" b="1" dirty="0" err="1" smtClean="0">
                <a:latin typeface="UTM Avo" pitchFamily="18" charset="0"/>
              </a:rPr>
              <a:t>thị</a:t>
            </a:r>
            <a:endParaRPr lang="en-US" sz="3600" b="1" dirty="0">
              <a:latin typeface="UTM Avo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0" y="0"/>
            <a:ext cx="76787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UTM Avo" pitchFamily="18" charset="0"/>
              </a:rPr>
              <a:t>2. </a:t>
            </a:r>
            <a:r>
              <a:rPr lang="en-US" sz="2800" dirty="0" err="1" smtClean="0">
                <a:latin typeface="UTM Avo" pitchFamily="18" charset="0"/>
              </a:rPr>
              <a:t>Tiếng</a:t>
            </a:r>
            <a:r>
              <a:rPr lang="en-US" sz="2800" dirty="0" smtClean="0">
                <a:latin typeface="UTM Avo" pitchFamily="18" charset="0"/>
              </a:rPr>
              <a:t> </a:t>
            </a:r>
            <a:r>
              <a:rPr lang="en-US" sz="2800" dirty="0" err="1" smtClean="0">
                <a:latin typeface="UTM Avo" pitchFamily="18" charset="0"/>
              </a:rPr>
              <a:t>nào</a:t>
            </a:r>
            <a:r>
              <a:rPr lang="en-US" sz="2800" dirty="0" smtClean="0">
                <a:latin typeface="UTM Avo" pitchFamily="18" charset="0"/>
              </a:rPr>
              <a:t> </a:t>
            </a:r>
            <a:r>
              <a:rPr lang="en-US" sz="2800" dirty="0" err="1" smtClean="0">
                <a:latin typeface="UTM Avo" pitchFamily="18" charset="0"/>
              </a:rPr>
              <a:t>có</a:t>
            </a:r>
            <a:r>
              <a:rPr lang="en-US" sz="2800" dirty="0" smtClean="0">
                <a:latin typeface="UTM Avo" pitchFamily="18" charset="0"/>
              </a:rPr>
              <a:t> </a:t>
            </a:r>
            <a:r>
              <a:rPr lang="en-US" sz="2800" dirty="0" err="1" smtClean="0">
                <a:latin typeface="UTM Avo" pitchFamily="18" charset="0"/>
              </a:rPr>
              <a:t>âm</a:t>
            </a:r>
            <a:r>
              <a:rPr lang="en-US" sz="2800" dirty="0" smtClean="0">
                <a:latin typeface="UTM Avo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UTM Avo" pitchFamily="18" charset="0"/>
              </a:rPr>
              <a:t>t? </a:t>
            </a:r>
            <a:r>
              <a:rPr lang="en-US" sz="2800" dirty="0" err="1" smtClean="0">
                <a:latin typeface="UTM Avo" pitchFamily="18" charset="0"/>
              </a:rPr>
              <a:t>Tiếng</a:t>
            </a:r>
            <a:r>
              <a:rPr lang="en-US" sz="2800" dirty="0" smtClean="0">
                <a:latin typeface="UTM Avo" pitchFamily="18" charset="0"/>
              </a:rPr>
              <a:t> </a:t>
            </a:r>
            <a:r>
              <a:rPr lang="en-US" sz="2800" dirty="0" err="1" smtClean="0">
                <a:latin typeface="UTM Avo" pitchFamily="18" charset="0"/>
              </a:rPr>
              <a:t>nào</a:t>
            </a:r>
            <a:r>
              <a:rPr lang="en-US" sz="2800" dirty="0" smtClean="0">
                <a:latin typeface="UTM Avo" pitchFamily="18" charset="0"/>
              </a:rPr>
              <a:t> </a:t>
            </a:r>
            <a:r>
              <a:rPr lang="en-US" sz="2800" dirty="0" err="1" smtClean="0">
                <a:latin typeface="UTM Avo" pitchFamily="18" charset="0"/>
              </a:rPr>
              <a:t>có</a:t>
            </a:r>
            <a:r>
              <a:rPr lang="en-US" sz="2800" dirty="0" smtClean="0">
                <a:latin typeface="UTM Avo" pitchFamily="18" charset="0"/>
              </a:rPr>
              <a:t> </a:t>
            </a:r>
            <a:r>
              <a:rPr lang="en-US" sz="2800" dirty="0" err="1" smtClean="0">
                <a:latin typeface="UTM Avo" pitchFamily="18" charset="0"/>
              </a:rPr>
              <a:t>âm</a:t>
            </a:r>
            <a:r>
              <a:rPr lang="en-US" sz="2800" dirty="0" smtClean="0">
                <a:latin typeface="UTM Avo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UTM Avo" pitchFamily="18" charset="0"/>
              </a:rPr>
              <a:t>th</a:t>
            </a:r>
            <a:r>
              <a:rPr lang="en-US" sz="2800" dirty="0" smtClean="0">
                <a:solidFill>
                  <a:srgbClr val="FF0000"/>
                </a:solidFill>
                <a:latin typeface="UTM Avo" pitchFamily="18" charset="0"/>
              </a:rPr>
              <a:t>?</a:t>
            </a:r>
            <a:endParaRPr lang="en-US" sz="28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28597" y="2913195"/>
            <a:ext cx="531964" cy="662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UTM Avo" pitchFamily="18" charset="0"/>
              </a:rPr>
              <a:t>t</a:t>
            </a:r>
            <a:endParaRPr lang="en-US" sz="36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556007" y="2929117"/>
            <a:ext cx="531964" cy="662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UTM Avo" pitchFamily="18" charset="0"/>
              </a:rPr>
              <a:t>t</a:t>
            </a:r>
            <a:endParaRPr lang="en-US" sz="36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476531" y="5958922"/>
            <a:ext cx="529689" cy="662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UTM Avo" pitchFamily="18" charset="0"/>
              </a:rPr>
              <a:t>t</a:t>
            </a:r>
            <a:endParaRPr lang="en-US" sz="36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322924" y="6088837"/>
            <a:ext cx="695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UTM Avo" pitchFamily="18" charset="0"/>
              </a:rPr>
              <a:t>th</a:t>
            </a:r>
            <a:endParaRPr lang="en-US" sz="36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366142" y="2970061"/>
            <a:ext cx="695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UTM Avo" pitchFamily="18" charset="0"/>
              </a:rPr>
              <a:t>th</a:t>
            </a:r>
            <a:endParaRPr lang="en-US" sz="36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0279337" y="5890681"/>
            <a:ext cx="695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UTM Avo" pitchFamily="18" charset="0"/>
              </a:rPr>
              <a:t>th</a:t>
            </a:r>
            <a:endParaRPr lang="en-US" sz="3600" b="1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234222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/>
      <p:bldP spid="35" grpId="0"/>
      <p:bldP spid="36" grpId="0"/>
      <p:bldP spid="37" grpId="0"/>
      <p:bldP spid="38" grpId="0"/>
      <p:bldP spid="33" grpId="0"/>
      <p:bldP spid="33" grpId="1"/>
      <p:bldP spid="40" grpId="0"/>
      <p:bldP spid="40" grpId="1"/>
      <p:bldP spid="41" grpId="0"/>
      <p:bldP spid="41" grpId="1"/>
      <p:bldP spid="42" grpId="0"/>
      <p:bldP spid="42" grpId="1"/>
      <p:bldP spid="43" grpId="0"/>
      <p:bldP spid="43" grpId="1"/>
      <p:bldP spid="44" grpId="0"/>
      <p:bldP spid="44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281168" y="695578"/>
            <a:ext cx="9502907" cy="5288023"/>
            <a:chOff x="1281168" y="750170"/>
            <a:chExt cx="9502907" cy="5288023"/>
          </a:xfrm>
        </p:grpSpPr>
        <p:pic>
          <p:nvPicPr>
            <p:cNvPr id="2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 l="52065" t="40111" r="16957" b="23026"/>
            <a:stretch>
              <a:fillRect/>
            </a:stretch>
          </p:blipFill>
          <p:spPr bwMode="auto">
            <a:xfrm>
              <a:off x="7529119" y="4009049"/>
              <a:ext cx="3254956" cy="2029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17199" t="29795" r="51083" b="34375"/>
            <a:stretch>
              <a:fillRect/>
            </a:stretch>
          </p:blipFill>
          <p:spPr bwMode="auto">
            <a:xfrm>
              <a:off x="1281168" y="759335"/>
              <a:ext cx="3543079" cy="21359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52620" t="28981" r="16587" b="34046"/>
            <a:stretch>
              <a:fillRect/>
            </a:stretch>
          </p:blipFill>
          <p:spPr bwMode="auto">
            <a:xfrm>
              <a:off x="7528437" y="750170"/>
              <a:ext cx="3242425" cy="2188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 l="17018" t="40283" r="51634" b="22560"/>
            <a:stretch>
              <a:fillRect/>
            </a:stretch>
          </p:blipFill>
          <p:spPr bwMode="auto">
            <a:xfrm>
              <a:off x="1293830" y="3941406"/>
              <a:ext cx="3372763" cy="20870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" name="TextBox 5"/>
          <p:cNvSpPr txBox="1"/>
          <p:nvPr/>
        </p:nvSpPr>
        <p:spPr>
          <a:xfrm>
            <a:off x="0" y="0"/>
            <a:ext cx="1771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UTM Avo" pitchFamily="18" charset="0"/>
              </a:rPr>
              <a:t>3. </a:t>
            </a:r>
            <a:r>
              <a:rPr lang="en-US" sz="2400" dirty="0" err="1" smtClean="0">
                <a:latin typeface="UTM Avo" pitchFamily="18" charset="0"/>
              </a:rPr>
              <a:t>Tập</a:t>
            </a:r>
            <a:r>
              <a:rPr lang="en-US" sz="2400" dirty="0" smtClean="0">
                <a:latin typeface="UTM Avo" pitchFamily="18" charset="0"/>
              </a:rPr>
              <a:t> </a:t>
            </a:r>
            <a:r>
              <a:rPr lang="en-US" sz="2400" dirty="0" err="1" smtClean="0">
                <a:latin typeface="UTM Avo" pitchFamily="18" charset="0"/>
              </a:rPr>
              <a:t>đọc</a:t>
            </a:r>
            <a:endParaRPr lang="en-US" sz="2400" dirty="0">
              <a:latin typeface="UTM Avo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29352" y="215462"/>
            <a:ext cx="20922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UTM Avo" pitchFamily="18" charset="0"/>
              </a:rPr>
              <a:t>Lỡ</a:t>
            </a:r>
            <a:r>
              <a:rPr lang="en-US" sz="32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itchFamily="18" charset="0"/>
              </a:rPr>
              <a:t>tí</a:t>
            </a:r>
            <a:r>
              <a:rPr lang="en-US" sz="32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itchFamily="18" charset="0"/>
              </a:rPr>
              <a:t>ti</a:t>
            </a:r>
            <a:r>
              <a:rPr lang="en-US" sz="32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itchFamily="18" charset="0"/>
              </a:rPr>
              <a:t>mà</a:t>
            </a:r>
            <a:endParaRPr lang="en-US" sz="32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97570" y="2969172"/>
            <a:ext cx="2927404" cy="461665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  <a:latin typeface="UTM Avo" pitchFamily="18" charset="0"/>
              </a:rPr>
              <a:t>Hổ</a:t>
            </a:r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itchFamily="18" charset="0"/>
              </a:rPr>
              <a:t>nhờ</a:t>
            </a:r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itchFamily="18" charset="0"/>
              </a:rPr>
              <a:t>thỏ</a:t>
            </a:r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itchFamily="18" charset="0"/>
              </a:rPr>
              <a:t>kê</a:t>
            </a:r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itchFamily="18" charset="0"/>
              </a:rPr>
              <a:t>ti</a:t>
            </a:r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 vi.</a:t>
            </a:r>
            <a:endParaRPr lang="en-US" sz="240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21324" y="6028780"/>
            <a:ext cx="4307589" cy="830997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  <a:latin typeface="UTM Avo" pitchFamily="18" charset="0"/>
              </a:rPr>
              <a:t>Hổ</a:t>
            </a:r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itchFamily="18" charset="0"/>
              </a:rPr>
              <a:t>khà</a:t>
            </a:r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itchFamily="18" charset="0"/>
              </a:rPr>
              <a:t>khà</a:t>
            </a:r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: “ À, </a:t>
            </a:r>
            <a:r>
              <a:rPr lang="en-US" sz="2400" dirty="0" err="1" smtClean="0">
                <a:solidFill>
                  <a:schemeClr val="tx1"/>
                </a:solidFill>
                <a:latin typeface="UTM Avo" pitchFamily="18" charset="0"/>
              </a:rPr>
              <a:t>tớ</a:t>
            </a:r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itchFamily="18" charset="0"/>
              </a:rPr>
              <a:t>nhờ</a:t>
            </a:r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itchFamily="18" charset="0"/>
              </a:rPr>
              <a:t>thỏ</a:t>
            </a:r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</a:p>
          <a:p>
            <a:r>
              <a:rPr lang="en-US" sz="2400" dirty="0" err="1" smtClean="0">
                <a:solidFill>
                  <a:schemeClr val="tx1"/>
                </a:solidFill>
                <a:latin typeface="UTM Avo" pitchFamily="18" charset="0"/>
              </a:rPr>
              <a:t>kia</a:t>
            </a:r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itchFamily="18" charset="0"/>
              </a:rPr>
              <a:t>mà</a:t>
            </a:r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. </a:t>
            </a:r>
            <a:r>
              <a:rPr lang="en-US" sz="2400" dirty="0" err="1" smtClean="0">
                <a:solidFill>
                  <a:schemeClr val="tx1"/>
                </a:solidFill>
                <a:latin typeface="UTM Avo" pitchFamily="18" charset="0"/>
              </a:rPr>
              <a:t>Bỏ</a:t>
            </a:r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 qua!”.</a:t>
            </a:r>
            <a:endParaRPr lang="en-US" sz="240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70837" y="6140116"/>
            <a:ext cx="4126451" cy="461665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  <a:latin typeface="UTM Avo" pitchFamily="18" charset="0"/>
              </a:rPr>
              <a:t>Thỏ</a:t>
            </a:r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itchFamily="18" charset="0"/>
              </a:rPr>
              <a:t>sợ</a:t>
            </a:r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itchFamily="18" charset="0"/>
              </a:rPr>
              <a:t>quá</a:t>
            </a:r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: “</a:t>
            </a:r>
            <a:r>
              <a:rPr lang="en-US" sz="2400" dirty="0" err="1" smtClean="0">
                <a:solidFill>
                  <a:schemeClr val="tx1"/>
                </a:solidFill>
                <a:latin typeface="UTM Avo" pitchFamily="18" charset="0"/>
              </a:rPr>
              <a:t>Tớ</a:t>
            </a:r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itchFamily="18" charset="0"/>
              </a:rPr>
              <a:t>lỡ</a:t>
            </a:r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itchFamily="18" charset="0"/>
              </a:rPr>
              <a:t>tí</a:t>
            </a:r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itchFamily="18" charset="0"/>
              </a:rPr>
              <a:t>ti</a:t>
            </a:r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itchFamily="18" charset="0"/>
              </a:rPr>
              <a:t>mà</a:t>
            </a:r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.”</a:t>
            </a:r>
            <a:endParaRPr lang="en-US" sz="240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51529" y="2959759"/>
            <a:ext cx="4184159" cy="830997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  <a:latin typeface="UTM Avo" pitchFamily="18" charset="0"/>
              </a:rPr>
              <a:t>Thỏ</a:t>
            </a:r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itchFamily="18" charset="0"/>
              </a:rPr>
              <a:t>lỡ</a:t>
            </a:r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itchFamily="18" charset="0"/>
              </a:rPr>
              <a:t>xô</a:t>
            </a:r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itchFamily="18" charset="0"/>
              </a:rPr>
              <a:t>đổ</a:t>
            </a:r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itchFamily="18" charset="0"/>
              </a:rPr>
              <a:t>ghế</a:t>
            </a:r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.</a:t>
            </a:r>
          </a:p>
          <a:p>
            <a:r>
              <a:rPr lang="en-US" sz="2400" dirty="0" err="1" smtClean="0">
                <a:solidFill>
                  <a:schemeClr val="tx1"/>
                </a:solidFill>
                <a:latin typeface="UTM Avo" pitchFamily="18" charset="0"/>
              </a:rPr>
              <a:t>Hổ</a:t>
            </a:r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 la: “</a:t>
            </a:r>
            <a:r>
              <a:rPr lang="en-US" sz="2400" dirty="0" err="1" smtClean="0">
                <a:solidFill>
                  <a:schemeClr val="tx1"/>
                </a:solidFill>
                <a:latin typeface="UTM Avo" pitchFamily="18" charset="0"/>
              </a:rPr>
              <a:t>Thỏ</a:t>
            </a:r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itchFamily="18" charset="0"/>
              </a:rPr>
              <a:t>phá</a:t>
            </a:r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itchFamily="18" charset="0"/>
              </a:rPr>
              <a:t>nhà</a:t>
            </a:r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UTM Avo" pitchFamily="18" charset="0"/>
              </a:rPr>
              <a:t>ta</a:t>
            </a:r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 à?”</a:t>
            </a:r>
            <a:endParaRPr lang="en-US" sz="240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46848" y="2972726"/>
            <a:ext cx="695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UTM Avo" pitchFamily="18" charset="0"/>
              </a:rPr>
              <a:t>t</a:t>
            </a:r>
            <a:endParaRPr lang="en-US" sz="2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662658" y="3345844"/>
            <a:ext cx="695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UTM Avo" pitchFamily="18" charset="0"/>
              </a:rPr>
              <a:t>t</a:t>
            </a:r>
            <a:endParaRPr lang="en-US" sz="2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020002" y="6020729"/>
            <a:ext cx="695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UTM Avo" pitchFamily="18" charset="0"/>
              </a:rPr>
              <a:t>th</a:t>
            </a:r>
            <a:endParaRPr lang="en-US" sz="2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37852" y="2972725"/>
            <a:ext cx="695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UTM Avo" pitchFamily="18" charset="0"/>
              </a:rPr>
              <a:t>th</a:t>
            </a:r>
            <a:endParaRPr lang="en-US" sz="2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36487" y="6157365"/>
            <a:ext cx="695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UTM Avo" pitchFamily="18" charset="0"/>
              </a:rPr>
              <a:t>t</a:t>
            </a:r>
            <a:endParaRPr lang="en-US" sz="2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883481" y="6136343"/>
            <a:ext cx="695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UTM Avo" pitchFamily="18" charset="0"/>
              </a:rPr>
              <a:t>t</a:t>
            </a:r>
            <a:endParaRPr lang="en-US" sz="2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51437" y="2967475"/>
            <a:ext cx="695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UTM Avo" pitchFamily="18" charset="0"/>
              </a:rPr>
              <a:t>Th</a:t>
            </a:r>
            <a:endParaRPr lang="en-US" sz="2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61612" y="6131090"/>
            <a:ext cx="695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UTM Avo" pitchFamily="18" charset="0"/>
              </a:rPr>
              <a:t>Th</a:t>
            </a:r>
            <a:endParaRPr lang="en-US" sz="2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74489" y="6136344"/>
            <a:ext cx="695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UTM Avo" pitchFamily="18" charset="0"/>
              </a:rPr>
              <a:t>T</a:t>
            </a:r>
            <a:endParaRPr lang="en-US" sz="2400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C010232D-E992-483E-8FD8-7FF86B495B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004441"/>
            <a:ext cx="2180507" cy="2853559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1581256" y="1480106"/>
            <a:ext cx="3051921" cy="988962"/>
            <a:chOff x="5936004" y="592980"/>
            <a:chExt cx="5837886" cy="1549657"/>
          </a:xfrm>
        </p:grpSpPr>
        <p:sp>
          <p:nvSpPr>
            <p:cNvPr id="6" name="双波形 5">
              <a:extLst>
                <a:ext uri="{FF2B5EF4-FFF2-40B4-BE49-F238E27FC236}">
                  <a16:creationId xmlns:a16="http://schemas.microsoft.com/office/drawing/2014/main" xmlns="" id="{44918C01-18BD-4439-B45E-6536BF44F0CF}"/>
                </a:ext>
              </a:extLst>
            </p:cNvPr>
            <p:cNvSpPr/>
            <p:nvPr/>
          </p:nvSpPr>
          <p:spPr>
            <a:xfrm>
              <a:off x="5936004" y="592980"/>
              <a:ext cx="5837886" cy="1549657"/>
            </a:xfrm>
            <a:prstGeom prst="doubleWav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 dirty="0" smtClean="0">
                  <a:solidFill>
                    <a:srgbClr val="052120"/>
                  </a:solidFill>
                  <a:latin typeface="UTM Avo" pitchFamily="18" charset="0"/>
                </a:rPr>
                <a:t>a) </a:t>
              </a:r>
              <a:r>
                <a:rPr lang="en-US" altLang="zh-CN" sz="3200" dirty="0" err="1" smtClean="0">
                  <a:solidFill>
                    <a:srgbClr val="052120"/>
                  </a:solidFill>
                  <a:latin typeface="UTM Avo" pitchFamily="18" charset="0"/>
                </a:rPr>
                <a:t>Hổ</a:t>
              </a:r>
              <a:endParaRPr lang="zh-CN" altLang="en-US" sz="3200" dirty="0">
                <a:solidFill>
                  <a:srgbClr val="052120"/>
                </a:solidFill>
                <a:latin typeface="UTM Avo" pitchFamily="18" charset="0"/>
              </a:endParaRPr>
            </a:p>
          </p:txBody>
        </p:sp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xmlns="" id="{6407C180-65BF-4410-B878-73DA16F4AE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085134" y="912813"/>
              <a:ext cx="911327" cy="868686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1613885" y="2746211"/>
            <a:ext cx="3051921" cy="973040"/>
            <a:chOff x="5936004" y="592980"/>
            <a:chExt cx="5837886" cy="1549657"/>
          </a:xfrm>
        </p:grpSpPr>
        <p:sp>
          <p:nvSpPr>
            <p:cNvPr id="22" name="双波形 5">
              <a:extLst>
                <a:ext uri="{FF2B5EF4-FFF2-40B4-BE49-F238E27FC236}">
                  <a16:creationId xmlns:a16="http://schemas.microsoft.com/office/drawing/2014/main" xmlns="" id="{44918C01-18BD-4439-B45E-6536BF44F0CF}"/>
                </a:ext>
              </a:extLst>
            </p:cNvPr>
            <p:cNvSpPr/>
            <p:nvPr/>
          </p:nvSpPr>
          <p:spPr>
            <a:xfrm>
              <a:off x="5936004" y="592980"/>
              <a:ext cx="5837886" cy="1549657"/>
            </a:xfrm>
            <a:prstGeom prst="doubleWav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3" name="图片 9">
              <a:extLst>
                <a:ext uri="{FF2B5EF4-FFF2-40B4-BE49-F238E27FC236}">
                  <a16:creationId xmlns:a16="http://schemas.microsoft.com/office/drawing/2014/main" xmlns="" id="{6407C180-65BF-4410-B878-73DA16F4AE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085134" y="912813"/>
              <a:ext cx="911327" cy="868686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5813239" y="2816410"/>
            <a:ext cx="5508520" cy="988961"/>
            <a:chOff x="5936004" y="592980"/>
            <a:chExt cx="5837886" cy="1549657"/>
          </a:xfrm>
        </p:grpSpPr>
        <p:sp>
          <p:nvSpPr>
            <p:cNvPr id="25" name="双波形 5">
              <a:extLst>
                <a:ext uri="{FF2B5EF4-FFF2-40B4-BE49-F238E27FC236}">
                  <a16:creationId xmlns:a16="http://schemas.microsoft.com/office/drawing/2014/main" xmlns="" id="{44918C01-18BD-4439-B45E-6536BF44F0CF}"/>
                </a:ext>
              </a:extLst>
            </p:cNvPr>
            <p:cNvSpPr/>
            <p:nvPr/>
          </p:nvSpPr>
          <p:spPr>
            <a:xfrm>
              <a:off x="5936004" y="592980"/>
              <a:ext cx="5837886" cy="1549657"/>
            </a:xfrm>
            <a:prstGeom prst="doubleWav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6" name="图片 9">
              <a:extLst>
                <a:ext uri="{FF2B5EF4-FFF2-40B4-BE49-F238E27FC236}">
                  <a16:creationId xmlns:a16="http://schemas.microsoft.com/office/drawing/2014/main" xmlns="" id="{6407C180-65BF-4410-B878-73DA16F4AE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085134" y="912813"/>
              <a:ext cx="911327" cy="868686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5772451" y="1456075"/>
            <a:ext cx="6225108" cy="971265"/>
            <a:chOff x="5936004" y="592980"/>
            <a:chExt cx="5837886" cy="1549657"/>
          </a:xfrm>
        </p:grpSpPr>
        <p:sp>
          <p:nvSpPr>
            <p:cNvPr id="28" name="双波形 5">
              <a:extLst>
                <a:ext uri="{FF2B5EF4-FFF2-40B4-BE49-F238E27FC236}">
                  <a16:creationId xmlns:a16="http://schemas.microsoft.com/office/drawing/2014/main" xmlns="" id="{44918C01-18BD-4439-B45E-6536BF44F0CF}"/>
                </a:ext>
              </a:extLst>
            </p:cNvPr>
            <p:cNvSpPr/>
            <p:nvPr/>
          </p:nvSpPr>
          <p:spPr>
            <a:xfrm>
              <a:off x="5936004" y="592980"/>
              <a:ext cx="5837886" cy="1549657"/>
            </a:xfrm>
            <a:prstGeom prst="doubleWav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9" name="图片 9">
              <a:extLst>
                <a:ext uri="{FF2B5EF4-FFF2-40B4-BE49-F238E27FC236}">
                  <a16:creationId xmlns:a16="http://schemas.microsoft.com/office/drawing/2014/main" xmlns="" id="{6407C180-65BF-4410-B878-73DA16F4AE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085134" y="912813"/>
              <a:ext cx="911327" cy="868686"/>
            </a:xfrm>
            <a:prstGeom prst="rect">
              <a:avLst/>
            </a:prstGeom>
          </p:spPr>
        </p:pic>
      </p:grpSp>
      <p:sp>
        <p:nvSpPr>
          <p:cNvPr id="31" name="TextBox 30"/>
          <p:cNvSpPr txBox="1"/>
          <p:nvPr/>
        </p:nvSpPr>
        <p:spPr>
          <a:xfrm>
            <a:off x="6941075" y="3030746"/>
            <a:ext cx="36776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52120"/>
                </a:solidFill>
                <a:latin typeface="UTM Avo" pitchFamily="18" charset="0"/>
              </a:rPr>
              <a:t>2) </a:t>
            </a:r>
            <a:r>
              <a:rPr lang="en-US" sz="3200" dirty="0" err="1" smtClean="0">
                <a:solidFill>
                  <a:srgbClr val="052120"/>
                </a:solidFill>
                <a:latin typeface="UTM Avo" pitchFamily="18" charset="0"/>
              </a:rPr>
              <a:t>nhờ</a:t>
            </a:r>
            <a:r>
              <a:rPr lang="en-US" sz="3200" dirty="0" smtClean="0">
                <a:solidFill>
                  <a:srgbClr val="052120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rgbClr val="052120"/>
                </a:solidFill>
                <a:latin typeface="UTM Avo" pitchFamily="18" charset="0"/>
              </a:rPr>
              <a:t>thỏ</a:t>
            </a:r>
            <a:r>
              <a:rPr lang="en-US" sz="3200" dirty="0" smtClean="0">
                <a:solidFill>
                  <a:srgbClr val="052120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rgbClr val="052120"/>
                </a:solidFill>
                <a:latin typeface="UTM Avo" pitchFamily="18" charset="0"/>
              </a:rPr>
              <a:t>kê</a:t>
            </a:r>
            <a:r>
              <a:rPr lang="en-US" sz="3200" dirty="0" smtClean="0">
                <a:solidFill>
                  <a:srgbClr val="052120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rgbClr val="052120"/>
                </a:solidFill>
                <a:latin typeface="UTM Avo" pitchFamily="18" charset="0"/>
              </a:rPr>
              <a:t>ti</a:t>
            </a:r>
            <a:r>
              <a:rPr lang="en-US" sz="3200" dirty="0" smtClean="0">
                <a:solidFill>
                  <a:srgbClr val="052120"/>
                </a:solidFill>
                <a:latin typeface="UTM Avo" pitchFamily="18" charset="0"/>
              </a:rPr>
              <a:t> vi.</a:t>
            </a:r>
            <a:endParaRPr lang="en-US" sz="3200" dirty="0">
              <a:solidFill>
                <a:srgbClr val="052120"/>
              </a:solidFill>
              <a:latin typeface="UTM Avo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864510" y="1622121"/>
            <a:ext cx="49904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52120"/>
                </a:solidFill>
                <a:latin typeface="UTM Avo" pitchFamily="18" charset="0"/>
              </a:rPr>
              <a:t>1) </a:t>
            </a:r>
            <a:r>
              <a:rPr lang="en-US" sz="3200" dirty="0" err="1" smtClean="0">
                <a:solidFill>
                  <a:srgbClr val="052120"/>
                </a:solidFill>
                <a:latin typeface="UTM Avo" pitchFamily="18" charset="0"/>
              </a:rPr>
              <a:t>lỡ</a:t>
            </a:r>
            <a:r>
              <a:rPr lang="en-US" sz="3200" dirty="0" smtClean="0">
                <a:solidFill>
                  <a:srgbClr val="052120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rgbClr val="052120"/>
                </a:solidFill>
                <a:latin typeface="UTM Avo" pitchFamily="18" charset="0"/>
              </a:rPr>
              <a:t>xô</a:t>
            </a:r>
            <a:r>
              <a:rPr lang="en-US" sz="3200" dirty="0" smtClean="0">
                <a:solidFill>
                  <a:srgbClr val="052120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rgbClr val="052120"/>
                </a:solidFill>
                <a:latin typeface="UTM Avo" pitchFamily="18" charset="0"/>
              </a:rPr>
              <a:t>đổ</a:t>
            </a:r>
            <a:r>
              <a:rPr lang="en-US" sz="3200" dirty="0" smtClean="0">
                <a:solidFill>
                  <a:srgbClr val="052120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rgbClr val="052120"/>
                </a:solidFill>
                <a:latin typeface="UTM Avo" pitchFamily="18" charset="0"/>
              </a:rPr>
              <a:t>ghế</a:t>
            </a:r>
            <a:r>
              <a:rPr lang="en-US" sz="3200" dirty="0" smtClean="0">
                <a:solidFill>
                  <a:srgbClr val="052120"/>
                </a:solidFill>
                <a:latin typeface="UTM Avo" pitchFamily="18" charset="0"/>
              </a:rPr>
              <a:t>, </a:t>
            </a:r>
            <a:r>
              <a:rPr lang="en-US" sz="3200" dirty="0" err="1" smtClean="0">
                <a:solidFill>
                  <a:srgbClr val="052120"/>
                </a:solidFill>
                <a:latin typeface="UTM Avo" pitchFamily="18" charset="0"/>
              </a:rPr>
              <a:t>bị</a:t>
            </a:r>
            <a:r>
              <a:rPr lang="en-US" sz="3200" dirty="0" smtClean="0">
                <a:solidFill>
                  <a:srgbClr val="052120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rgbClr val="052120"/>
                </a:solidFill>
                <a:latin typeface="UTM Avo" pitchFamily="18" charset="0"/>
              </a:rPr>
              <a:t>hổ</a:t>
            </a:r>
            <a:r>
              <a:rPr lang="en-US" sz="3200" dirty="0" smtClean="0">
                <a:solidFill>
                  <a:srgbClr val="052120"/>
                </a:solidFill>
                <a:latin typeface="UTM Avo" pitchFamily="18" charset="0"/>
              </a:rPr>
              <a:t> la.</a:t>
            </a:r>
            <a:endParaRPr lang="en-US" sz="3200" dirty="0">
              <a:solidFill>
                <a:srgbClr val="052120"/>
              </a:solidFill>
              <a:latin typeface="UTM Avo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514482" y="2972859"/>
            <a:ext cx="14237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52120"/>
                </a:solidFill>
                <a:latin typeface="UTM Avo" pitchFamily="18" charset="0"/>
              </a:rPr>
              <a:t>b) </a:t>
            </a:r>
            <a:r>
              <a:rPr lang="en-US" sz="3200" dirty="0" err="1" smtClean="0">
                <a:solidFill>
                  <a:srgbClr val="052120"/>
                </a:solidFill>
                <a:latin typeface="UTM Avo" pitchFamily="18" charset="0"/>
              </a:rPr>
              <a:t>Thỏ</a:t>
            </a:r>
            <a:endParaRPr lang="en-US" sz="3200" dirty="0">
              <a:solidFill>
                <a:srgbClr val="052120"/>
              </a:solidFill>
              <a:latin typeface="UTM Avo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04968" y="177421"/>
            <a:ext cx="32015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UTM Avo" pitchFamily="18" charset="0"/>
              </a:rPr>
              <a:t>? </a:t>
            </a:r>
            <a:r>
              <a:rPr lang="en-US" sz="3600" dirty="0" err="1" smtClean="0">
                <a:solidFill>
                  <a:srgbClr val="FF0000"/>
                </a:solidFill>
                <a:latin typeface="UTM Avo" pitchFamily="18" charset="0"/>
              </a:rPr>
              <a:t>Ghép</a:t>
            </a:r>
            <a:r>
              <a:rPr lang="en-US" sz="36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UTM Avo" pitchFamily="18" charset="0"/>
              </a:rPr>
              <a:t>đúng</a:t>
            </a:r>
            <a:endParaRPr lang="en-US" sz="36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464023" y="163773"/>
            <a:ext cx="504968" cy="6277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>
            <a:stCxn id="6" idx="3"/>
            <a:endCxn id="25" idx="1"/>
          </p:cNvCxnSpPr>
          <p:nvPr/>
        </p:nvCxnSpPr>
        <p:spPr>
          <a:xfrm>
            <a:off x="4633177" y="1974587"/>
            <a:ext cx="1180062" cy="133630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22" idx="3"/>
            <a:endCxn id="28" idx="1"/>
          </p:cNvCxnSpPr>
          <p:nvPr/>
        </p:nvCxnSpPr>
        <p:spPr>
          <a:xfrm flipV="1">
            <a:off x="4665806" y="1941708"/>
            <a:ext cx="1106645" cy="129102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9187824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折角 2">
            <a:extLst>
              <a:ext uri="{FF2B5EF4-FFF2-40B4-BE49-F238E27FC236}">
                <a16:creationId xmlns="" xmlns:a16="http://schemas.microsoft.com/office/drawing/2014/main" id="{A557ED58-EEAA-480E-A5EE-9466DBB114F1}"/>
              </a:ext>
            </a:extLst>
          </p:cNvPr>
          <p:cNvSpPr/>
          <p:nvPr/>
        </p:nvSpPr>
        <p:spPr>
          <a:xfrm>
            <a:off x="250722" y="2153266"/>
            <a:ext cx="11503741" cy="4439264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7200" dirty="0">
              <a:solidFill>
                <a:srgbClr val="FF0000"/>
              </a:solidFill>
              <a:latin typeface="UTM Avo" pitchFamily="18" charset="0"/>
            </a:endParaRPr>
          </a:p>
        </p:txBody>
      </p:sp>
      <p:pic>
        <p:nvPicPr>
          <p:cNvPr id="4" name="图片 3" descr="图片包含 座位, 家具, 椅子&#10;&#10;自动生成的说明">
            <a:extLst>
              <a:ext uri="{FF2B5EF4-FFF2-40B4-BE49-F238E27FC236}">
                <a16:creationId xmlns="" xmlns:a16="http://schemas.microsoft.com/office/drawing/2014/main" id="{115DC31E-5614-4F32-B8CD-CCC2555A27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2700" y="807989"/>
            <a:ext cx="1743980" cy="1743980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21622562-D3C5-4CE0-8EFC-06072112C8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89" y="0"/>
            <a:ext cx="3328588" cy="331538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778477" y="2359742"/>
            <a:ext cx="29145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UTM Avo" pitchFamily="18" charset="0"/>
              </a:rPr>
              <a:t>4. </a:t>
            </a:r>
            <a:r>
              <a:rPr lang="en-US" sz="4000" b="1" dirty="0" err="1" smtClean="0">
                <a:solidFill>
                  <a:srgbClr val="FF0000"/>
                </a:solidFill>
                <a:latin typeface="UTM Avo" pitchFamily="18" charset="0"/>
              </a:rPr>
              <a:t>Tập</a:t>
            </a:r>
            <a:r>
              <a:rPr lang="en-US" sz="4000" b="1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UTM Avo" pitchFamily="18" charset="0"/>
              </a:rPr>
              <a:t>viết</a:t>
            </a:r>
            <a:endParaRPr lang="en-US" sz="40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4" cstate="print"/>
          <a:srcRect l="30330" t="21233" r="29444" b="56085"/>
          <a:stretch>
            <a:fillRect/>
          </a:stretch>
        </p:blipFill>
        <p:spPr bwMode="auto">
          <a:xfrm>
            <a:off x="678427" y="3318387"/>
            <a:ext cx="10618838" cy="3008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4939191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9fb3bbd2-fafa-406a-9bd7-1873f1fa44df (1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58961" y="769589"/>
            <a:ext cx="6084335" cy="369449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3138" y="1933083"/>
            <a:ext cx="6663506" cy="294462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449264" y="4440014"/>
            <a:ext cx="5749026" cy="240812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203" y="4679330"/>
            <a:ext cx="2286000" cy="2286000"/>
          </a:xfrm>
          <a:prstGeom prst="rect">
            <a:avLst/>
          </a:prstGeom>
        </p:spPr>
      </p:pic>
      <p:pic>
        <p:nvPicPr>
          <p:cNvPr id="1026" name="Picture 2" descr="LINE Creators' Stickers - happy bunny 1 Example with GIF Animation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121" y="2565659"/>
            <a:ext cx="2411147" cy="22604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48751" y="2182881"/>
            <a:ext cx="2600225" cy="24377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381478" y="4241799"/>
            <a:ext cx="6442462" cy="272353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0642" y="4464085"/>
            <a:ext cx="2951467" cy="250124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668346" y="2094452"/>
            <a:ext cx="10848652" cy="17526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1304368" y="2577657"/>
            <a:ext cx="98374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chemeClr val="bg1"/>
                </a:solidFill>
                <a:latin typeface="Bungee Inline" pitchFamily="2" charset="0"/>
              </a:rPr>
              <a:t> XÂY NHÀ CHO THỎ</a:t>
            </a:r>
            <a:endParaRPr lang="en-US" sz="6600" dirty="0">
              <a:solidFill>
                <a:schemeClr val="bg1"/>
              </a:solidFill>
              <a:latin typeface="Bungee Inline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04685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B5BCE59B-D36C-4F42-A004-3B57D3D0CA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0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8859BB8D-A835-4EF0-A4B4-C65CADFBCE7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270" t="27848" r="5032" b="7510"/>
          <a:stretch/>
        </p:blipFill>
        <p:spPr>
          <a:xfrm>
            <a:off x="-140581" y="536862"/>
            <a:ext cx="13022411" cy="621118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894083" y="3972910"/>
            <a:ext cx="538320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rgbClr val="FF0000"/>
                </a:solidFill>
                <a:latin typeface="UTM Avo" pitchFamily="18" charset="0"/>
              </a:rPr>
              <a:t>HẸN GẶP LẠI</a:t>
            </a:r>
            <a:endParaRPr lang="en-US" sz="6600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28839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58961" y="769589"/>
            <a:ext cx="6084335" cy="369449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3138" y="1933083"/>
            <a:ext cx="6663506" cy="294462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449264" y="4440014"/>
            <a:ext cx="5749026" cy="240812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203" y="4679330"/>
            <a:ext cx="2286000" cy="2286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80121" y="2565659"/>
            <a:ext cx="2411146" cy="22604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48751" y="2153147"/>
            <a:ext cx="2631942" cy="24674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870" y="2458626"/>
            <a:ext cx="2286000" cy="2286000"/>
          </a:xfrm>
          <a:prstGeom prst="rect">
            <a:avLst/>
          </a:prstGeom>
        </p:spPr>
      </p:pic>
      <p:pic>
        <p:nvPicPr>
          <p:cNvPr id="1030" name="Picture 6" descr="Top Rabbit Petting Stickers for Android &amp; iOS | Gfycat"/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047" y="1696625"/>
            <a:ext cx="3048000" cy="304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381478" y="4241799"/>
            <a:ext cx="6442462" cy="272353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0642" y="4464085"/>
            <a:ext cx="2951467" cy="250124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912" y="4356089"/>
            <a:ext cx="2298224" cy="259198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490" y="4156722"/>
            <a:ext cx="2701575" cy="2701575"/>
          </a:xfrm>
          <a:prstGeom prst="rect">
            <a:avLst/>
          </a:prstGeom>
        </p:spPr>
      </p:pic>
      <p:pic>
        <p:nvPicPr>
          <p:cNvPr id="34" name="2">
            <a:hlinkClick r:id="" action="ppaction://noaction"/>
          </p:cNvPr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5662" y="91263"/>
            <a:ext cx="820153" cy="883686"/>
          </a:xfrm>
          <a:prstGeom prst="rect">
            <a:avLst/>
          </a:prstGeom>
        </p:spPr>
      </p:pic>
      <p:pic>
        <p:nvPicPr>
          <p:cNvPr id="35" name="3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59008" y="92773"/>
            <a:ext cx="840367" cy="872134"/>
          </a:xfrm>
          <a:prstGeom prst="rect">
            <a:avLst/>
          </a:prstGeom>
        </p:spPr>
      </p:pic>
      <p:pic>
        <p:nvPicPr>
          <p:cNvPr id="36" name="4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06054" y="96544"/>
            <a:ext cx="811489" cy="843256"/>
          </a:xfrm>
          <a:prstGeom prst="rect">
            <a:avLst/>
          </a:prstGeom>
        </p:spPr>
      </p:pic>
      <p:pic>
        <p:nvPicPr>
          <p:cNvPr id="37" name="1">
            <a:hlinkClick r:id="rId22" action="ppaction://hlinksldjump"/>
          </p:cNvPr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8187" y="96544"/>
            <a:ext cx="811489" cy="8432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69544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683632" y="4613421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UTM Avo" pitchFamily="18" charset="0"/>
              </a:rPr>
              <a:t>B. </a:t>
            </a:r>
            <a:r>
              <a:rPr lang="en-US" sz="4000" dirty="0" err="1" smtClean="0">
                <a:solidFill>
                  <a:srgbClr val="FF0000"/>
                </a:solidFill>
                <a:latin typeface="UTM Avo" pitchFamily="18" charset="0"/>
              </a:rPr>
              <a:t>xe</a:t>
            </a:r>
            <a:r>
              <a:rPr lang="en-US" sz="4000" dirty="0" smtClean="0">
                <a:solidFill>
                  <a:srgbClr val="FF0000"/>
                </a:solidFill>
                <a:latin typeface="UTM Avo" pitchFamily="18" charset="0"/>
              </a:rPr>
              <a:t> ca</a:t>
            </a:r>
            <a:endParaRPr lang="en-US" sz="4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02678" y="466150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UTM Avo" pitchFamily="18" charset="0"/>
              </a:rPr>
              <a:t>A. </a:t>
            </a:r>
            <a:r>
              <a:rPr lang="en-US" sz="4000" dirty="0" err="1" smtClean="0">
                <a:solidFill>
                  <a:srgbClr val="FF0000"/>
                </a:solidFill>
                <a:latin typeface="UTM Avo" pitchFamily="18" charset="0"/>
              </a:rPr>
              <a:t>xe</a:t>
            </a:r>
            <a:r>
              <a:rPr lang="en-US" sz="4000" dirty="0" smtClean="0">
                <a:solidFill>
                  <a:srgbClr val="FF0000"/>
                </a:solidFill>
                <a:latin typeface="UTM Avo" pitchFamily="18" charset="0"/>
              </a:rPr>
              <a:t> taxi</a:t>
            </a:r>
            <a:endParaRPr lang="en-US" sz="4000" dirty="0">
              <a:solidFill>
                <a:srgbClr val="FF0000"/>
              </a:solidFill>
              <a:latin typeface="UTM Avo" pitchFamily="18" charset="0"/>
            </a:endParaRPr>
          </a:p>
        </p:txBody>
      </p:sp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5725209"/>
            <a:ext cx="2517363" cy="105446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017380" y="416262"/>
            <a:ext cx="36388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UTM Avo" pitchFamily="18" charset="0"/>
              </a:rPr>
              <a:t>Tranh</a:t>
            </a:r>
            <a:r>
              <a:rPr lang="en-US" sz="4000" b="1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UTM Avo" pitchFamily="18" charset="0"/>
              </a:rPr>
              <a:t>vẽ</a:t>
            </a:r>
            <a:r>
              <a:rPr lang="en-US" sz="4000" b="1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UTM Avo" pitchFamily="18" charset="0"/>
              </a:rPr>
              <a:t>gì</a:t>
            </a:r>
            <a:r>
              <a:rPr lang="en-US" sz="4000" b="1" dirty="0" smtClean="0">
                <a:solidFill>
                  <a:srgbClr val="FF0000"/>
                </a:solidFill>
                <a:latin typeface="UTM Avo" pitchFamily="18" charset="0"/>
              </a:rPr>
              <a:t>?</a:t>
            </a:r>
            <a:endParaRPr lang="en-US" sz="40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pic>
        <p:nvPicPr>
          <p:cNvPr id="7170" name="Picture 2" descr="Xe khách Hoàng Nam - Phú Lợi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63126" y="445168"/>
            <a:ext cx="5313112" cy="32725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4993993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15" name="Picture 14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256682" y="5689313"/>
            <a:ext cx="2872757" cy="121444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54552" y="235975"/>
            <a:ext cx="10500851" cy="3015226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872342" y="4035520"/>
            <a:ext cx="3053229" cy="9138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rgbClr val="FF0000"/>
                </a:solidFill>
                <a:latin typeface="UTM Avo" pitchFamily="18" charset="0"/>
              </a:rPr>
              <a:t>A.   x</a:t>
            </a:r>
            <a:endParaRPr lang="en-US" sz="48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65143" y="4141664"/>
            <a:ext cx="2751612" cy="88027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rgbClr val="FF0000"/>
                </a:solidFill>
                <a:latin typeface="UTM Avo" pitchFamily="18" charset="0"/>
              </a:rPr>
              <a:t>B.    s</a:t>
            </a:r>
            <a:endParaRPr lang="en-US" sz="4800" dirty="0">
              <a:solidFill>
                <a:srgbClr val="FF0000"/>
              </a:solidFill>
              <a:latin typeface="UTM Avo" pitchFamily="18" charset="0"/>
            </a:endParaRPr>
          </a:p>
        </p:txBody>
      </p:sp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153337" y="346371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268365" y="3262194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033380" y="416262"/>
            <a:ext cx="831530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UTM Avo" pitchFamily="18" charset="0"/>
              </a:rPr>
              <a:t>Điền</a:t>
            </a:r>
            <a:r>
              <a:rPr lang="en-US" sz="3200" b="1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itchFamily="18" charset="0"/>
              </a:rPr>
              <a:t>chữ</a:t>
            </a:r>
            <a:r>
              <a:rPr lang="en-US" sz="3200" b="1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itchFamily="18" charset="0"/>
              </a:rPr>
              <a:t>cái</a:t>
            </a:r>
            <a:r>
              <a:rPr lang="en-US" sz="3200" b="1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itchFamily="18" charset="0"/>
              </a:rPr>
              <a:t>thích</a:t>
            </a:r>
            <a:r>
              <a:rPr lang="en-US" sz="3200" b="1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itchFamily="18" charset="0"/>
              </a:rPr>
              <a:t>hợp</a:t>
            </a:r>
            <a:r>
              <a:rPr lang="en-US" sz="3200" b="1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itchFamily="18" charset="0"/>
              </a:rPr>
              <a:t>vào</a:t>
            </a:r>
            <a:r>
              <a:rPr lang="en-US" sz="3200" b="1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itchFamily="18" charset="0"/>
              </a:rPr>
              <a:t>chỗ</a:t>
            </a:r>
            <a:r>
              <a:rPr lang="en-US" sz="3200" b="1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itchFamily="18" charset="0"/>
              </a:rPr>
              <a:t>chấm</a:t>
            </a:r>
            <a:endParaRPr lang="en-US" sz="3200" b="1" dirty="0" smtClean="0">
              <a:solidFill>
                <a:srgbClr val="FF0000"/>
              </a:solidFill>
              <a:latin typeface="UTM Avo" pitchFamily="18" charset="0"/>
            </a:endParaRPr>
          </a:p>
          <a:p>
            <a:pPr algn="ctr"/>
            <a:r>
              <a:rPr lang="en-US" sz="5400" dirty="0" smtClean="0">
                <a:solidFill>
                  <a:srgbClr val="FFFF00"/>
                </a:solidFill>
                <a:latin typeface="UTM Avo" pitchFamily="18" charset="0"/>
              </a:rPr>
              <a:t>…..ẻ </a:t>
            </a:r>
            <a:r>
              <a:rPr lang="en-US" sz="5400" dirty="0" err="1" smtClean="0">
                <a:solidFill>
                  <a:srgbClr val="FFFF00"/>
                </a:solidFill>
                <a:latin typeface="UTM Avo" pitchFamily="18" charset="0"/>
              </a:rPr>
              <a:t>gỗ</a:t>
            </a:r>
            <a:endParaRPr lang="en-US" sz="5400" dirty="0">
              <a:solidFill>
                <a:srgbClr val="FFFF0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60672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17" name="Picture 16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53" y="5403210"/>
            <a:ext cx="2353706" cy="1429205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7649029" y="4819295"/>
            <a:ext cx="2893574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UTM Avo" pitchFamily="18" charset="0"/>
              </a:rPr>
              <a:t>B. </a:t>
            </a:r>
            <a:r>
              <a:rPr lang="en-US" sz="2800" dirty="0" err="1" smtClean="0">
                <a:solidFill>
                  <a:srgbClr val="FF0000"/>
                </a:solidFill>
                <a:latin typeface="UTM Avo" pitchFamily="18" charset="0"/>
              </a:rPr>
              <a:t>xô</a:t>
            </a:r>
            <a:endParaRPr lang="en-US" sz="28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075542" y="4784608"/>
            <a:ext cx="2498062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UTM Avo" pitchFamily="18" charset="0"/>
              </a:rPr>
              <a:t>A. ca</a:t>
            </a:r>
            <a:endParaRPr lang="en-US" sz="2800" dirty="0">
              <a:solidFill>
                <a:srgbClr val="FF0000"/>
              </a:solidFill>
              <a:latin typeface="UTM Avo" pitchFamily="18" charset="0"/>
            </a:endParaRPr>
          </a:p>
        </p:txBody>
      </p:sp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177081" y="419663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9754765" y="4045965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017379" y="416262"/>
            <a:ext cx="4614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rgbClr val="FF0000"/>
                </a:solidFill>
                <a:latin typeface="UTM Avo" pitchFamily="18" charset="0"/>
              </a:rPr>
              <a:t>Tranh</a:t>
            </a:r>
            <a:r>
              <a:rPr lang="en-US" sz="4800" b="1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UTM Avo" pitchFamily="18" charset="0"/>
              </a:rPr>
              <a:t>vẽ</a:t>
            </a:r>
            <a:r>
              <a:rPr lang="en-US" sz="4800" b="1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UTM Avo" pitchFamily="18" charset="0"/>
              </a:rPr>
              <a:t>gì</a:t>
            </a:r>
            <a:r>
              <a:rPr lang="en-US" sz="4800" b="1" dirty="0" smtClean="0">
                <a:solidFill>
                  <a:srgbClr val="FF0000"/>
                </a:solidFill>
                <a:latin typeface="UTM Avo" pitchFamily="18" charset="0"/>
              </a:rPr>
              <a:t>?</a:t>
            </a:r>
            <a:endParaRPr lang="en-US" sz="48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pic>
        <p:nvPicPr>
          <p:cNvPr id="5122" name="Picture 2" descr="Xô nhựa loại nhỏ - Siêu thị văn phòng phẩm HTL Việt Nam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92769" y="377371"/>
            <a:ext cx="4321974" cy="33818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019078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17" name="Picture 16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6362" y="5333733"/>
            <a:ext cx="3300208" cy="145837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54552" y="235975"/>
            <a:ext cx="10500851" cy="272494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915885" y="3962952"/>
            <a:ext cx="2762947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UTM Avo" pitchFamily="18" charset="0"/>
              </a:rPr>
              <a:t>A.      r</a:t>
            </a:r>
            <a:endParaRPr lang="en-US" sz="44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561943" y="4044379"/>
            <a:ext cx="2879060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UTM Avo" pitchFamily="18" charset="0"/>
              </a:rPr>
              <a:t>B.      d</a:t>
            </a:r>
            <a:endParaRPr lang="en-US" sz="44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pic>
        <p:nvPicPr>
          <p:cNvPr id="1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9955701" y="3199831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3992594" y="3160593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076923" y="416262"/>
            <a:ext cx="8852334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UTM Avo" pitchFamily="18" charset="0"/>
              </a:rPr>
              <a:t>Điền</a:t>
            </a:r>
            <a:r>
              <a:rPr lang="en-US" sz="3200" b="1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itchFamily="18" charset="0"/>
              </a:rPr>
              <a:t>chữ</a:t>
            </a:r>
            <a:r>
              <a:rPr lang="en-US" sz="3200" b="1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itchFamily="18" charset="0"/>
              </a:rPr>
              <a:t>cái</a:t>
            </a:r>
            <a:r>
              <a:rPr lang="en-US" sz="3200" b="1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itchFamily="18" charset="0"/>
              </a:rPr>
              <a:t>thích</a:t>
            </a:r>
            <a:r>
              <a:rPr lang="en-US" sz="3200" b="1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itchFamily="18" charset="0"/>
              </a:rPr>
              <a:t>hợp</a:t>
            </a:r>
            <a:r>
              <a:rPr lang="en-US" sz="3200" b="1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itchFamily="18" charset="0"/>
              </a:rPr>
              <a:t>vào</a:t>
            </a:r>
            <a:r>
              <a:rPr lang="en-US" sz="3200" b="1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itchFamily="18" charset="0"/>
              </a:rPr>
              <a:t>chỗ</a:t>
            </a:r>
            <a:r>
              <a:rPr lang="en-US" sz="3200" b="1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itchFamily="18" charset="0"/>
              </a:rPr>
              <a:t>chấm</a:t>
            </a:r>
            <a:endParaRPr lang="en-US" sz="3200" b="1" dirty="0" smtClean="0">
              <a:solidFill>
                <a:srgbClr val="FF0000"/>
              </a:solidFill>
              <a:latin typeface="UTM Avo" pitchFamily="18" charset="0"/>
            </a:endParaRPr>
          </a:p>
          <a:p>
            <a:pPr algn="ctr"/>
            <a:r>
              <a:rPr lang="en-US" sz="5400" dirty="0" smtClean="0">
                <a:solidFill>
                  <a:srgbClr val="FFFF00"/>
                </a:solidFill>
                <a:latin typeface="UTM Avo" pitchFamily="18" charset="0"/>
              </a:rPr>
              <a:t>….ổ </a:t>
            </a:r>
            <a:r>
              <a:rPr lang="en-US" sz="5400" dirty="0" err="1" smtClean="0">
                <a:solidFill>
                  <a:srgbClr val="FFFF00"/>
                </a:solidFill>
                <a:latin typeface="UTM Avo" pitchFamily="18" charset="0"/>
              </a:rPr>
              <a:t>cá</a:t>
            </a:r>
            <a:endParaRPr lang="en-US" sz="5400" dirty="0">
              <a:solidFill>
                <a:srgbClr val="FFFF0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546353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2E60BDA9-B0EC-4952-93C5-9A5AAC36AA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071" r="32561"/>
          <a:stretch/>
        </p:blipFill>
        <p:spPr>
          <a:xfrm>
            <a:off x="9753600" y="232229"/>
            <a:ext cx="2438400" cy="6436559"/>
          </a:xfrm>
          <a:prstGeom prst="rect">
            <a:avLst/>
          </a:prstGeom>
        </p:spPr>
      </p:pic>
      <p:sp>
        <p:nvSpPr>
          <p:cNvPr id="13" name="云形 12">
            <a:extLst>
              <a:ext uri="{FF2B5EF4-FFF2-40B4-BE49-F238E27FC236}">
                <a16:creationId xmlns="" xmlns:a16="http://schemas.microsoft.com/office/drawing/2014/main" id="{87EF4539-6537-47A4-8079-7AAC7E71A62E}"/>
              </a:ext>
            </a:extLst>
          </p:cNvPr>
          <p:cNvSpPr/>
          <p:nvPr/>
        </p:nvSpPr>
        <p:spPr>
          <a:xfrm>
            <a:off x="3775587" y="58055"/>
            <a:ext cx="5252299" cy="682173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rgbClr val="FF0000"/>
                </a:solidFill>
                <a:latin typeface="UTM Avo" pitchFamily="18" charset="0"/>
              </a:rPr>
              <a:t>1. </a:t>
            </a:r>
            <a:r>
              <a:rPr lang="en-US" altLang="zh-CN" sz="4000" dirty="0" err="1" smtClean="0">
                <a:solidFill>
                  <a:srgbClr val="FF0000"/>
                </a:solidFill>
                <a:latin typeface="UTM Avo" pitchFamily="18" charset="0"/>
              </a:rPr>
              <a:t>Làm</a:t>
            </a:r>
            <a:r>
              <a:rPr lang="en-US" altLang="zh-CN" sz="40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altLang="zh-CN" sz="4000" dirty="0" err="1" smtClean="0">
                <a:solidFill>
                  <a:srgbClr val="FF0000"/>
                </a:solidFill>
                <a:latin typeface="UTM Avo" pitchFamily="18" charset="0"/>
              </a:rPr>
              <a:t>quen</a:t>
            </a:r>
            <a:endParaRPr lang="zh-CN" altLang="en-US" sz="4000" dirty="0">
              <a:solidFill>
                <a:srgbClr val="FF0000"/>
              </a:solidFill>
              <a:latin typeface="UTM Avo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9028" y="624113"/>
            <a:ext cx="4804229" cy="5152573"/>
            <a:chOff x="246743" y="304801"/>
            <a:chExt cx="5225143" cy="5588000"/>
          </a:xfrm>
        </p:grpSpPr>
        <p:sp>
          <p:nvSpPr>
            <p:cNvPr id="7" name="云形 6">
              <a:extLst>
                <a:ext uri="{FF2B5EF4-FFF2-40B4-BE49-F238E27FC236}">
                  <a16:creationId xmlns="" xmlns:a16="http://schemas.microsoft.com/office/drawing/2014/main" id="{F8363789-BC05-45C5-89DF-5163EA602CCC}"/>
                </a:ext>
              </a:extLst>
            </p:cNvPr>
            <p:cNvSpPr/>
            <p:nvPr/>
          </p:nvSpPr>
          <p:spPr>
            <a:xfrm>
              <a:off x="246743" y="304801"/>
              <a:ext cx="5225143" cy="5588000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22831" t="22533" r="59900" b="40240"/>
            <a:stretch>
              <a:fillRect/>
            </a:stretch>
          </p:blipFill>
          <p:spPr bwMode="auto">
            <a:xfrm>
              <a:off x="914410" y="1526290"/>
              <a:ext cx="3207657" cy="31327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TextBox 15"/>
          <p:cNvSpPr txBox="1"/>
          <p:nvPr/>
        </p:nvSpPr>
        <p:spPr>
          <a:xfrm>
            <a:off x="5820229" y="1001486"/>
            <a:ext cx="2046514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8000" dirty="0" err="1" smtClean="0">
                <a:latin typeface="UTM Avo" pitchFamily="18" charset="0"/>
              </a:rPr>
              <a:t>tổ</a:t>
            </a:r>
            <a:endParaRPr lang="en-US" sz="8000" dirty="0">
              <a:latin typeface="UTM Avo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01771" y="2329542"/>
            <a:ext cx="1734457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solidFill>
                  <a:srgbClr val="FF0000"/>
                </a:solidFill>
                <a:latin typeface="UTM Avo" pitchFamily="18" charset="0"/>
              </a:rPr>
              <a:t>t</a:t>
            </a:r>
            <a:endParaRPr lang="en-US" sz="8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36227" y="2322286"/>
            <a:ext cx="1734457" cy="1323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atin typeface="UTM Avo" pitchFamily="18" charset="0"/>
              </a:rPr>
              <a:t>ổ</a:t>
            </a:r>
            <a:endParaRPr lang="en-US" sz="8000" dirty="0">
              <a:latin typeface="UTM Avo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04230" y="3802745"/>
            <a:ext cx="4223658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UTM Avo" pitchFamily="18" charset="0"/>
              </a:rPr>
              <a:t>tờ</a:t>
            </a:r>
            <a:r>
              <a:rPr lang="en-US" sz="3200" dirty="0" smtClean="0">
                <a:latin typeface="UTM Avo" pitchFamily="18" charset="0"/>
              </a:rPr>
              <a:t> - ô – </a:t>
            </a:r>
            <a:r>
              <a:rPr lang="en-US" sz="3200" dirty="0" err="1" smtClean="0">
                <a:latin typeface="UTM Avo" pitchFamily="18" charset="0"/>
              </a:rPr>
              <a:t>tô</a:t>
            </a:r>
            <a:r>
              <a:rPr lang="en-US" sz="3200" dirty="0" smtClean="0">
                <a:latin typeface="UTM Avo" pitchFamily="18" charset="0"/>
              </a:rPr>
              <a:t> – </a:t>
            </a:r>
            <a:r>
              <a:rPr lang="en-US" sz="3200" dirty="0" err="1" smtClean="0">
                <a:latin typeface="UTM Avo" pitchFamily="18" charset="0"/>
              </a:rPr>
              <a:t>hỏi</a:t>
            </a:r>
            <a:r>
              <a:rPr lang="en-US" sz="3200" dirty="0" smtClean="0">
                <a:latin typeface="UTM Avo" pitchFamily="18" charset="0"/>
              </a:rPr>
              <a:t> – </a:t>
            </a:r>
            <a:r>
              <a:rPr lang="en-US" sz="3200" dirty="0" err="1" smtClean="0">
                <a:latin typeface="UTM Avo" pitchFamily="18" charset="0"/>
              </a:rPr>
              <a:t>tổ</a:t>
            </a:r>
            <a:endParaRPr lang="en-US" sz="3200" dirty="0">
              <a:latin typeface="UTM Avo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856514" y="4521201"/>
            <a:ext cx="2046514" cy="14465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8800" dirty="0" err="1" smtClean="0">
                <a:solidFill>
                  <a:srgbClr val="FF0000"/>
                </a:solidFill>
                <a:latin typeface="UTM Avo" pitchFamily="18" charset="0"/>
              </a:rPr>
              <a:t>t</a:t>
            </a:r>
            <a:r>
              <a:rPr lang="en-US" sz="8800" dirty="0" err="1" smtClean="0">
                <a:latin typeface="UTM Avo" pitchFamily="18" charset="0"/>
              </a:rPr>
              <a:t>ổ</a:t>
            </a:r>
            <a:endParaRPr lang="en-US" sz="8800" dirty="0">
              <a:latin typeface="UTM Avo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978400" y="4963885"/>
            <a:ext cx="35301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latin typeface="UTM Avo" pitchFamily="18" charset="0"/>
              </a:rPr>
              <a:t>t   -  </a:t>
            </a:r>
            <a:r>
              <a:rPr lang="en-US" sz="5400" dirty="0" smtClean="0">
                <a:latin typeface="HP001 4H" pitchFamily="34" charset="0"/>
              </a:rPr>
              <a:t> t  </a:t>
            </a:r>
            <a:r>
              <a:rPr lang="en-US" sz="5400" dirty="0" smtClean="0">
                <a:latin typeface="UTM Avo" pitchFamily="18" charset="0"/>
              </a:rPr>
              <a:t>-  T</a:t>
            </a:r>
            <a:endParaRPr lang="en-US" sz="5400" dirty="0">
              <a:latin typeface="UTM Avo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628203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/>
      <p:bldP spid="21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F0BF4EF4-2E21-420B-8501-0411CF9171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7469"/>
          <a:stretch/>
        </p:blipFill>
        <p:spPr>
          <a:xfrm>
            <a:off x="-171477" y="1059542"/>
            <a:ext cx="4524833" cy="5798447"/>
          </a:xfrm>
          <a:prstGeom prst="rect">
            <a:avLst/>
          </a:prstGeom>
        </p:spPr>
      </p:pic>
      <p:sp>
        <p:nvSpPr>
          <p:cNvPr id="3" name="对话气泡: 矩形 2">
            <a:extLst>
              <a:ext uri="{FF2B5EF4-FFF2-40B4-BE49-F238E27FC236}">
                <a16:creationId xmlns="" xmlns:a16="http://schemas.microsoft.com/office/drawing/2014/main" id="{A4AB56E5-43F4-462D-9D4A-3BB7AAF87C5A}"/>
              </a:ext>
            </a:extLst>
          </p:cNvPr>
          <p:cNvSpPr/>
          <p:nvPr/>
        </p:nvSpPr>
        <p:spPr>
          <a:xfrm flipH="1">
            <a:off x="4635862" y="729126"/>
            <a:ext cx="5074920" cy="3436476"/>
          </a:xfrm>
          <a:prstGeom prst="wedgeRectCallout">
            <a:avLst>
              <a:gd name="adj1" fmla="val 39311"/>
              <a:gd name="adj2" fmla="val 6636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6000" dirty="0" err="1" smtClean="0">
                <a:solidFill>
                  <a:srgbClr val="FF0000"/>
                </a:solidFill>
                <a:latin typeface="UTM Avo" pitchFamily="18" charset="0"/>
              </a:rPr>
              <a:t>ghép</a:t>
            </a:r>
            <a:r>
              <a:rPr lang="en-US" altLang="zh-CN" sz="60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altLang="zh-CN" sz="6000" dirty="0" err="1" smtClean="0">
                <a:solidFill>
                  <a:srgbClr val="FF0000"/>
                </a:solidFill>
                <a:latin typeface="UTM Avo" pitchFamily="18" charset="0"/>
              </a:rPr>
              <a:t>bảng</a:t>
            </a:r>
            <a:endParaRPr lang="zh-CN" alt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2046182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</TotalTime>
  <Words>244</Words>
  <Application>Microsoft Office PowerPoint</Application>
  <PresentationFormat>Custom</PresentationFormat>
  <Paragraphs>71</Paragraphs>
  <Slides>20</Slides>
  <Notes>0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ASUS</dc:creator>
  <cp:lastModifiedBy>VT-P</cp:lastModifiedBy>
  <cp:revision>115</cp:revision>
  <dcterms:created xsi:type="dcterms:W3CDTF">2019-04-22T08:21:40Z</dcterms:created>
  <dcterms:modified xsi:type="dcterms:W3CDTF">2020-08-09T08:12:09Z</dcterms:modified>
</cp:coreProperties>
</file>