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17"/>
  </p:notesMasterIdLst>
  <p:sldIdLst>
    <p:sldId id="256" r:id="rId2"/>
    <p:sldId id="258" r:id="rId3"/>
    <p:sldId id="259" r:id="rId4"/>
    <p:sldId id="272" r:id="rId5"/>
    <p:sldId id="271" r:id="rId6"/>
    <p:sldId id="260" r:id="rId7"/>
    <p:sldId id="261" r:id="rId8"/>
    <p:sldId id="273" r:id="rId9"/>
    <p:sldId id="263" r:id="rId10"/>
    <p:sldId id="264" r:id="rId11"/>
    <p:sldId id="275" r:id="rId12"/>
    <p:sldId id="267" r:id="rId13"/>
    <p:sldId id="268" r:id="rId14"/>
    <p:sldId id="257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EC276-AC04-4A03-9106-B0B0E19D9F6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2DFCB-B094-408F-978A-63B22233A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42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582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795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066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80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55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066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2677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846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848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35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F81B67B-E23B-4666-9592-A28633F8FE3D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14425hinh-nen-hoat-hinh-ca-lop-di-tham-qu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8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39414" y="821904"/>
            <a:ext cx="8409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welcome</a:t>
            </a:r>
            <a:endParaRPr lang="vi-VN" sz="96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81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020" y="4036611"/>
            <a:ext cx="1594818" cy="2821389"/>
          </a:xfrm>
          <a:prstGeom prst="rect">
            <a:avLst/>
          </a:prstGeom>
        </p:spPr>
      </p:pic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" y="0"/>
            <a:ext cx="11927540" cy="72614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latin typeface="UTM Avo" panose="02040603050506020204" pitchFamily="18" charset="0"/>
              </a:rPr>
              <a:t>2. Tiếng nào có vần 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</a:rPr>
              <a:t>u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ôm</a:t>
            </a:r>
            <a:r>
              <a:rPr lang="en-US" dirty="0" smtClean="0">
                <a:latin typeface="UTM Avo" panose="02040603050506020204" pitchFamily="18" charset="0"/>
              </a:rPr>
              <a:t>? Tiếng nào có vần 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</a:rPr>
              <a:t>um </a:t>
            </a:r>
            <a:r>
              <a:rPr lang="en-US" dirty="0" smtClean="0">
                <a:latin typeface="UTM Avo" panose="02040603050506020204" pitchFamily="18" charset="0"/>
              </a:rPr>
              <a:t>?</a:t>
            </a:r>
            <a:endParaRPr lang="en-US" dirty="0">
              <a:latin typeface="UTM Avo" panose="02040603050506020204" pitchFamily="18" charset="0"/>
            </a:endParaRPr>
          </a:p>
        </p:txBody>
      </p:sp>
      <p:pic>
        <p:nvPicPr>
          <p:cNvPr id="1026" name="Picture 2" descr="C:\Users\Administrator\Pictures\anh-huong-nhuom-va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602" y="3736144"/>
            <a:ext cx="3296991" cy="242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Pictures\qua-queo-1280x7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56" y="946523"/>
            <a:ext cx="3173166" cy="242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Pictures\tải xuống (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402" y="3915249"/>
            <a:ext cx="3314835" cy="227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istrator\Pictures\family-2-ohay-tv-9151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465" y="726141"/>
            <a:ext cx="3348506" cy="253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60620" y="3367752"/>
            <a:ext cx="1622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UTM Avo" pitchFamily="18" charset="0"/>
              </a:rPr>
              <a:t>1.quả muỗm</a:t>
            </a:r>
            <a:endParaRPr lang="vi-VN" dirty="0"/>
          </a:p>
        </p:txBody>
      </p:sp>
      <p:sp>
        <p:nvSpPr>
          <p:cNvPr id="4" name="TextBox 3"/>
          <p:cNvSpPr txBox="1"/>
          <p:nvPr/>
        </p:nvSpPr>
        <p:spPr>
          <a:xfrm>
            <a:off x="7070501" y="3232597"/>
            <a:ext cx="189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UTM Avo" pitchFamily="18" charset="0"/>
              </a:rPr>
              <a:t>2. Sum họp</a:t>
            </a:r>
            <a:endParaRPr lang="vi-VN" dirty="0"/>
          </a:p>
        </p:txBody>
      </p:sp>
      <p:sp>
        <p:nvSpPr>
          <p:cNvPr id="5" name="TextBox 4"/>
          <p:cNvSpPr txBox="1"/>
          <p:nvPr/>
        </p:nvSpPr>
        <p:spPr>
          <a:xfrm>
            <a:off x="1738648" y="6181858"/>
            <a:ext cx="2125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UTM Avo" pitchFamily="18" charset="0"/>
              </a:rPr>
              <a:t>      3.um tùm</a:t>
            </a:r>
            <a:endParaRPr lang="vi-VN" dirty="0"/>
          </a:p>
        </p:txBody>
      </p:sp>
      <p:sp>
        <p:nvSpPr>
          <p:cNvPr id="6" name="TextBox 5"/>
          <p:cNvSpPr txBox="1"/>
          <p:nvPr/>
        </p:nvSpPr>
        <p:spPr>
          <a:xfrm>
            <a:off x="6877318" y="6190682"/>
            <a:ext cx="1828800" cy="36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UTM Avo" pitchFamily="18" charset="0"/>
              </a:rPr>
              <a:t>4. nhuộm</a:t>
            </a:r>
            <a:endParaRPr lang="vi-VN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52401" y="152400"/>
            <a:ext cx="11927540" cy="72614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latin typeface="UTM Avo" panose="02040603050506020204" pitchFamily="18" charset="0"/>
              </a:rPr>
              <a:t>2. Tiếng nào có vần 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</a:rPr>
              <a:t>u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ôm</a:t>
            </a:r>
            <a:r>
              <a:rPr lang="en-US" dirty="0" smtClean="0">
                <a:latin typeface="UTM Avo" panose="02040603050506020204" pitchFamily="18" charset="0"/>
              </a:rPr>
              <a:t>? Tiếng nào có vần 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</a:rPr>
              <a:t>um </a:t>
            </a:r>
            <a:r>
              <a:rPr lang="en-US" dirty="0" smtClean="0">
                <a:latin typeface="UTM Avo" panose="02040603050506020204" pitchFamily="18" charset="0"/>
              </a:rPr>
              <a:t>?</a:t>
            </a:r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03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1" t="16197" r="31503" b="22711"/>
          <a:stretch/>
        </p:blipFill>
        <p:spPr bwMode="auto">
          <a:xfrm>
            <a:off x="0" y="1104364"/>
            <a:ext cx="12192000" cy="6111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20835"/>
            <a:ext cx="11927540" cy="72614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latin typeface="UTM Avo" panose="02040603050506020204" pitchFamily="18" charset="0"/>
              </a:rPr>
              <a:t>2. Tiếng nào có vần 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</a:rPr>
              <a:t>u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ôm</a:t>
            </a:r>
            <a:r>
              <a:rPr lang="en-US" dirty="0" smtClean="0">
                <a:latin typeface="UTM Avo" panose="02040603050506020204" pitchFamily="18" charset="0"/>
              </a:rPr>
              <a:t>? Tiếng nào có vần </a:t>
            </a:r>
            <a:r>
              <a:rPr lang="en-US" dirty="0" smtClean="0">
                <a:solidFill>
                  <a:srgbClr val="FF0000"/>
                </a:solidFill>
                <a:latin typeface="UTM Avo" panose="02040603050506020204" pitchFamily="18" charset="0"/>
              </a:rPr>
              <a:t>um </a:t>
            </a:r>
            <a:r>
              <a:rPr lang="en-US" dirty="0" smtClean="0">
                <a:latin typeface="UTM Avo" panose="02040603050506020204" pitchFamily="18" charset="0"/>
              </a:rPr>
              <a:t>?</a:t>
            </a:r>
            <a:endParaRPr lang="en-US" dirty="0">
              <a:latin typeface="UTM Avo" panose="020406030505060202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 flipV="1">
            <a:off x="4932608" y="3863662"/>
            <a:ext cx="3580327" cy="1506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8371268" y="2653048"/>
            <a:ext cx="321971" cy="850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3528811" y="4159876"/>
            <a:ext cx="3747752" cy="18803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284113" y="2550017"/>
            <a:ext cx="360608" cy="9530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91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446"/>
            <a:ext cx="3573678" cy="6421380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0" y="0"/>
            <a:ext cx="3455894" cy="87405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3. </a:t>
            </a:r>
            <a:r>
              <a:rPr lang="en-US" sz="4800" dirty="0" err="1" smtClean="0">
                <a:latin typeface="UTM Avo" panose="02040603050506020204" pitchFamily="18" charset="0"/>
              </a:rPr>
              <a:t>Tập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đọc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1" t="15141" r="26653" b="20423"/>
          <a:stretch/>
        </p:blipFill>
        <p:spPr bwMode="auto">
          <a:xfrm>
            <a:off x="2" y="0"/>
            <a:ext cx="121919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7882" y="482477"/>
            <a:ext cx="2550017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000" smtClean="0"/>
              <a:t>3.Tập đọc</a:t>
            </a:r>
            <a:endParaRPr lang="vi-VN" sz="4000"/>
          </a:p>
        </p:txBody>
      </p:sp>
    </p:spTree>
    <p:extLst>
      <p:ext uri="{BB962C8B-B14F-4D97-AF65-F5344CB8AC3E}">
        <p14:creationId xmlns:p14="http://schemas.microsoft.com/office/powerpoint/2010/main" val="135182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 b="25800"/>
          <a:stretch/>
        </p:blipFill>
        <p:spPr>
          <a:xfrm>
            <a:off x="0" y="4382910"/>
            <a:ext cx="2258304" cy="2475090"/>
          </a:xfrm>
          <a:prstGeom prst="rect">
            <a:avLst/>
          </a:prstGeom>
        </p:spPr>
      </p:pic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5563673" cy="605118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rgbClr val="FFFF00"/>
                </a:solidFill>
                <a:latin typeface="UTM Avo" panose="02040603050506020204" pitchFamily="18" charset="0"/>
              </a:rPr>
              <a:t>Con hãy ghép cho đúng</a:t>
            </a:r>
            <a:endParaRPr lang="en-US" sz="2800" dirty="0">
              <a:solidFill>
                <a:srgbClr val="FFFF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89059" y="981633"/>
            <a:ext cx="1815353" cy="67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795" y="1317809"/>
            <a:ext cx="1968951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UTM Avo" pitchFamily="18" charset="0"/>
              </a:rPr>
              <a:t>a) quạ </a:t>
            </a:r>
            <a:endParaRPr lang="vi-VN" sz="4000"/>
          </a:p>
        </p:txBody>
      </p:sp>
      <p:sp>
        <p:nvSpPr>
          <p:cNvPr id="6" name="TextBox 5"/>
          <p:cNvSpPr txBox="1"/>
          <p:nvPr/>
        </p:nvSpPr>
        <p:spPr>
          <a:xfrm>
            <a:off x="4623514" y="1194698"/>
            <a:ext cx="6671257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smtClean="0"/>
              <a:t>1) Nghĩ  kế để quạ há mỏ ra.</a:t>
            </a:r>
            <a:endParaRPr lang="vi-VN" sz="4000"/>
          </a:p>
        </p:txBody>
      </p:sp>
      <p:sp>
        <p:nvSpPr>
          <p:cNvPr id="8" name="TextBox 7"/>
          <p:cNvSpPr txBox="1"/>
          <p:nvPr/>
        </p:nvSpPr>
        <p:spPr>
          <a:xfrm>
            <a:off x="928795" y="3065172"/>
            <a:ext cx="1968951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UTM Avo" pitchFamily="18" charset="0"/>
              </a:rPr>
              <a:t>b) chó </a:t>
            </a:r>
            <a:endParaRPr lang="vi-VN" sz="4000"/>
          </a:p>
        </p:txBody>
      </p:sp>
      <p:sp>
        <p:nvSpPr>
          <p:cNvPr id="10" name="TextBox 9"/>
          <p:cNvSpPr txBox="1"/>
          <p:nvPr/>
        </p:nvSpPr>
        <p:spPr>
          <a:xfrm>
            <a:off x="4623514" y="3058659"/>
            <a:ext cx="6671257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smtClean="0"/>
              <a:t>2) ngậm khổ mỡ ở mỏ.</a:t>
            </a:r>
            <a:endParaRPr lang="vi-VN" sz="400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897746" y="2025695"/>
            <a:ext cx="1725768" cy="10329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897746" y="1902584"/>
            <a:ext cx="1725768" cy="1162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71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" y="2202287"/>
            <a:ext cx="3427031" cy="465533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0" y="0"/>
            <a:ext cx="3227294" cy="104887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4. </a:t>
            </a:r>
            <a:r>
              <a:rPr lang="en-US" sz="4000" dirty="0" err="1" smtClean="0">
                <a:latin typeface="UTM Avo" panose="02040603050506020204" pitchFamily="18" charset="0"/>
              </a:rPr>
              <a:t>Tập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viết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22887" r="15270" b="50176"/>
          <a:stretch/>
        </p:blipFill>
        <p:spPr bwMode="auto">
          <a:xfrm>
            <a:off x="270456" y="1287888"/>
            <a:ext cx="11616743" cy="2356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107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istrator\Pictures\WhTsw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152" y="0"/>
            <a:ext cx="1228215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74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3758"/>
            <a:ext cx="12192000" cy="2984242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7240503" y="995230"/>
            <a:ext cx="2860766" cy="15283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t</a:t>
            </a:r>
            <a:r>
              <a:rPr lang="en-US" sz="40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ôm hùm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25376" y="56605"/>
            <a:ext cx="8255726" cy="56170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Con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luyện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lại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từ</a:t>
            </a:r>
            <a:r>
              <a:rPr lang="en-US" sz="32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sau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937142" y="2852381"/>
            <a:ext cx="2606722" cy="17469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búp bê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038527" y="995230"/>
            <a:ext cx="2860766" cy="15283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c</a:t>
            </a:r>
            <a:r>
              <a:rPr lang="en-US" sz="44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hum</a:t>
            </a: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006221" y="2866027"/>
            <a:ext cx="3607190" cy="17469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c</a:t>
            </a:r>
            <a:r>
              <a:rPr lang="en-US" sz="40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hùm nho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183028" y="995230"/>
            <a:ext cx="2860766" cy="15283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cúp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85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758" y="4415246"/>
            <a:ext cx="2442754" cy="24427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62200" y="106740"/>
            <a:ext cx="7696200" cy="184665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rgbClr val="0070C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4400" b="1" dirty="0">
                <a:solidFill>
                  <a:srgbClr val="0070C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endParaRPr lang="en-US" sz="4400" b="1" dirty="0">
              <a:solidFill>
                <a:srgbClr val="0070C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6216" y="1581126"/>
            <a:ext cx="3136895" cy="116229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uôm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2102" y="1742709"/>
            <a:ext cx="2286000" cy="90158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err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53 : </a:t>
            </a:r>
            <a:endParaRPr lang="en-US" sz="4000" b="1" dirty="0">
              <a:solidFill>
                <a:srgbClr val="7030A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160996" y="2879678"/>
            <a:ext cx="7419732" cy="387194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8800">
                <a:solidFill>
                  <a:srgbClr val="008000"/>
                </a:solidFill>
                <a:latin typeface="UTM Avo" panose="02040603050506020204" pitchFamily="18" charset="0"/>
              </a:rPr>
              <a:t>uôm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57148" y="2027558"/>
            <a:ext cx="4570328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smtClean="0">
                <a:solidFill>
                  <a:srgbClr val="008000"/>
                </a:solidFill>
                <a:latin typeface="UTM Avo" panose="02040603050506020204" pitchFamily="18" charset="0"/>
              </a:rPr>
              <a:t>uôm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721994" y="3251035"/>
            <a:ext cx="1560017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UTM Avo" panose="02040603050506020204" pitchFamily="18" charset="0"/>
              </a:rPr>
              <a:t>ô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282011" y="3230053"/>
            <a:ext cx="1545464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UTM Avo" panose="02040603050506020204" pitchFamily="18" charset="0"/>
              </a:rPr>
              <a:t>m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257147" y="3259138"/>
            <a:ext cx="1464847" cy="8713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u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159099" y="4719917"/>
            <a:ext cx="7083379" cy="900953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latin typeface="UTM Avo" panose="02040603050506020204" pitchFamily="18" charset="0"/>
              </a:rPr>
              <a:t>u - ô </a:t>
            </a:r>
            <a:r>
              <a:rPr lang="en-US" sz="6000" dirty="0" smtClean="0">
                <a:latin typeface="UTM Avo" panose="02040603050506020204" pitchFamily="18" charset="0"/>
              </a:rPr>
              <a:t>- </a:t>
            </a:r>
            <a:r>
              <a:rPr lang="en-US" sz="6000" dirty="0" err="1" smtClean="0">
                <a:latin typeface="UTM Avo" panose="02040603050506020204" pitchFamily="18" charset="0"/>
              </a:rPr>
              <a:t>mờ</a:t>
            </a:r>
            <a:r>
              <a:rPr lang="en-US" sz="6000" dirty="0" smtClean="0">
                <a:latin typeface="UTM Avo" panose="02040603050506020204" pitchFamily="18" charset="0"/>
              </a:rPr>
              <a:t> </a:t>
            </a:r>
            <a:r>
              <a:rPr lang="en-US" sz="6000" smtClean="0">
                <a:latin typeface="UTM Avo" panose="02040603050506020204" pitchFamily="18" charset="0"/>
              </a:rPr>
              <a:t>- uôm</a:t>
            </a:r>
            <a:endParaRPr lang="en-US" sz="6000" dirty="0">
              <a:latin typeface="UTM Avo" panose="02040603050506020204" pitchFamily="18" charset="0"/>
            </a:endParaRPr>
          </a:p>
        </p:txBody>
      </p:sp>
      <p:pic>
        <p:nvPicPr>
          <p:cNvPr id="1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002" y="3233274"/>
            <a:ext cx="2862353" cy="36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/>
          <p:nvPr/>
        </p:nvSpPr>
        <p:spPr>
          <a:xfrm flipV="1">
            <a:off x="10319238" y="33536"/>
            <a:ext cx="435661" cy="1140096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0316506" y="1941188"/>
            <a:ext cx="1179283" cy="1308459"/>
            <a:chOff x="1538" y="671"/>
            <a:chExt cx="2684" cy="2978"/>
          </a:xfrm>
          <a:solidFill>
            <a:schemeClr val="accent3"/>
          </a:solidFill>
          <a:effectLst/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2904" y="3253"/>
              <a:ext cx="45" cy="396"/>
            </a:xfrm>
            <a:custGeom>
              <a:avLst/>
              <a:gdLst>
                <a:gd name="T0" fmla="*/ 18 w 118"/>
                <a:gd name="T1" fmla="*/ 491 h 1025"/>
                <a:gd name="T2" fmla="*/ 0 w 118"/>
                <a:gd name="T3" fmla="*/ 88 h 1025"/>
                <a:gd name="T4" fmla="*/ 36 w 118"/>
                <a:gd name="T5" fmla="*/ 0 h 1025"/>
                <a:gd name="T6" fmla="*/ 82 w 118"/>
                <a:gd name="T7" fmla="*/ 78 h 1025"/>
                <a:gd name="T8" fmla="*/ 117 w 118"/>
                <a:gd name="T9" fmla="*/ 936 h 1025"/>
                <a:gd name="T10" fmla="*/ 81 w 118"/>
                <a:gd name="T11" fmla="*/ 1025 h 1025"/>
                <a:gd name="T12" fmla="*/ 35 w 118"/>
                <a:gd name="T13" fmla="*/ 936 h 1025"/>
                <a:gd name="T14" fmla="*/ 12 w 118"/>
                <a:gd name="T15" fmla="*/ 491 h 1025"/>
                <a:gd name="T16" fmla="*/ 18 w 118"/>
                <a:gd name="T17" fmla="*/ 491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1025">
                  <a:moveTo>
                    <a:pt x="18" y="491"/>
                  </a:moveTo>
                  <a:cubicBezTo>
                    <a:pt x="11" y="357"/>
                    <a:pt x="2" y="223"/>
                    <a:pt x="0" y="88"/>
                  </a:cubicBezTo>
                  <a:cubicBezTo>
                    <a:pt x="0" y="59"/>
                    <a:pt x="23" y="29"/>
                    <a:pt x="36" y="0"/>
                  </a:cubicBezTo>
                  <a:cubicBezTo>
                    <a:pt x="52" y="26"/>
                    <a:pt x="80" y="51"/>
                    <a:pt x="82" y="78"/>
                  </a:cubicBezTo>
                  <a:cubicBezTo>
                    <a:pt x="97" y="364"/>
                    <a:pt x="108" y="650"/>
                    <a:pt x="117" y="936"/>
                  </a:cubicBezTo>
                  <a:cubicBezTo>
                    <a:pt x="118" y="965"/>
                    <a:pt x="94" y="995"/>
                    <a:pt x="81" y="1025"/>
                  </a:cubicBezTo>
                  <a:cubicBezTo>
                    <a:pt x="65" y="995"/>
                    <a:pt x="37" y="967"/>
                    <a:pt x="35" y="936"/>
                  </a:cubicBezTo>
                  <a:cubicBezTo>
                    <a:pt x="23" y="788"/>
                    <a:pt x="19" y="640"/>
                    <a:pt x="12" y="491"/>
                  </a:cubicBezTo>
                  <a:cubicBezTo>
                    <a:pt x="14" y="491"/>
                    <a:pt x="16" y="491"/>
                    <a:pt x="18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3846" y="2352"/>
              <a:ext cx="376" cy="143"/>
            </a:xfrm>
            <a:custGeom>
              <a:avLst/>
              <a:gdLst>
                <a:gd name="T0" fmla="*/ 929 w 973"/>
                <a:gd name="T1" fmla="*/ 370 h 370"/>
                <a:gd name="T2" fmla="*/ 863 w 973"/>
                <a:gd name="T3" fmla="*/ 348 h 370"/>
                <a:gd name="T4" fmla="*/ 79 w 973"/>
                <a:gd name="T5" fmla="*/ 90 h 370"/>
                <a:gd name="T6" fmla="*/ 0 w 973"/>
                <a:gd name="T7" fmla="*/ 25 h 370"/>
                <a:gd name="T8" fmla="*/ 97 w 973"/>
                <a:gd name="T9" fmla="*/ 9 h 370"/>
                <a:gd name="T10" fmla="*/ 911 w 973"/>
                <a:gd name="T11" fmla="*/ 277 h 370"/>
                <a:gd name="T12" fmla="*/ 973 w 973"/>
                <a:gd name="T13" fmla="*/ 335 h 370"/>
                <a:gd name="T14" fmla="*/ 929 w 973"/>
                <a:gd name="T1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3" h="370">
                  <a:moveTo>
                    <a:pt x="929" y="370"/>
                  </a:moveTo>
                  <a:cubicBezTo>
                    <a:pt x="903" y="361"/>
                    <a:pt x="883" y="355"/>
                    <a:pt x="863" y="348"/>
                  </a:cubicBezTo>
                  <a:cubicBezTo>
                    <a:pt x="601" y="263"/>
                    <a:pt x="340" y="179"/>
                    <a:pt x="79" y="90"/>
                  </a:cubicBezTo>
                  <a:cubicBezTo>
                    <a:pt x="49" y="80"/>
                    <a:pt x="26" y="47"/>
                    <a:pt x="0" y="25"/>
                  </a:cubicBezTo>
                  <a:cubicBezTo>
                    <a:pt x="33" y="19"/>
                    <a:pt x="69" y="0"/>
                    <a:pt x="97" y="9"/>
                  </a:cubicBezTo>
                  <a:cubicBezTo>
                    <a:pt x="370" y="95"/>
                    <a:pt x="641" y="185"/>
                    <a:pt x="911" y="277"/>
                  </a:cubicBezTo>
                  <a:cubicBezTo>
                    <a:pt x="935" y="285"/>
                    <a:pt x="953" y="315"/>
                    <a:pt x="973" y="335"/>
                  </a:cubicBezTo>
                  <a:cubicBezTo>
                    <a:pt x="958" y="347"/>
                    <a:pt x="943" y="359"/>
                    <a:pt x="929" y="3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3737" y="1439"/>
              <a:ext cx="338" cy="216"/>
            </a:xfrm>
            <a:custGeom>
              <a:avLst/>
              <a:gdLst>
                <a:gd name="T0" fmla="*/ 833 w 875"/>
                <a:gd name="T1" fmla="*/ 0 h 559"/>
                <a:gd name="T2" fmla="*/ 868 w 875"/>
                <a:gd name="T3" fmla="*/ 19 h 559"/>
                <a:gd name="T4" fmla="*/ 866 w 875"/>
                <a:gd name="T5" fmla="*/ 67 h 559"/>
                <a:gd name="T6" fmla="*/ 807 w 875"/>
                <a:gd name="T7" fmla="*/ 110 h 559"/>
                <a:gd name="T8" fmla="*/ 101 w 875"/>
                <a:gd name="T9" fmla="*/ 541 h 559"/>
                <a:gd name="T10" fmla="*/ 0 w 875"/>
                <a:gd name="T11" fmla="*/ 559 h 559"/>
                <a:gd name="T12" fmla="*/ 52 w 875"/>
                <a:gd name="T13" fmla="*/ 475 h 559"/>
                <a:gd name="T14" fmla="*/ 774 w 875"/>
                <a:gd name="T15" fmla="*/ 30 h 559"/>
                <a:gd name="T16" fmla="*/ 833 w 875"/>
                <a:gd name="T17" fmla="*/ 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5" h="559">
                  <a:moveTo>
                    <a:pt x="833" y="0"/>
                  </a:moveTo>
                  <a:cubicBezTo>
                    <a:pt x="846" y="6"/>
                    <a:pt x="864" y="10"/>
                    <a:pt x="868" y="19"/>
                  </a:cubicBezTo>
                  <a:cubicBezTo>
                    <a:pt x="874" y="33"/>
                    <a:pt x="875" y="57"/>
                    <a:pt x="866" y="67"/>
                  </a:cubicBezTo>
                  <a:cubicBezTo>
                    <a:pt x="851" y="85"/>
                    <a:pt x="828" y="97"/>
                    <a:pt x="807" y="110"/>
                  </a:cubicBezTo>
                  <a:cubicBezTo>
                    <a:pt x="572" y="255"/>
                    <a:pt x="338" y="400"/>
                    <a:pt x="101" y="541"/>
                  </a:cubicBezTo>
                  <a:cubicBezTo>
                    <a:pt x="74" y="558"/>
                    <a:pt x="34" y="553"/>
                    <a:pt x="0" y="559"/>
                  </a:cubicBezTo>
                  <a:cubicBezTo>
                    <a:pt x="17" y="530"/>
                    <a:pt x="27" y="491"/>
                    <a:pt x="52" y="475"/>
                  </a:cubicBezTo>
                  <a:cubicBezTo>
                    <a:pt x="291" y="324"/>
                    <a:pt x="533" y="178"/>
                    <a:pt x="774" y="30"/>
                  </a:cubicBezTo>
                  <a:cubicBezTo>
                    <a:pt x="792" y="19"/>
                    <a:pt x="811" y="11"/>
                    <a:pt x="8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009" y="2999"/>
              <a:ext cx="190" cy="356"/>
            </a:xfrm>
            <a:custGeom>
              <a:avLst/>
              <a:gdLst>
                <a:gd name="T0" fmla="*/ 484 w 494"/>
                <a:gd name="T1" fmla="*/ 4 h 920"/>
                <a:gd name="T2" fmla="*/ 483 w 494"/>
                <a:gd name="T3" fmla="*/ 86 h 920"/>
                <a:gd name="T4" fmla="*/ 296 w 494"/>
                <a:gd name="T5" fmla="*/ 454 h 920"/>
                <a:gd name="T6" fmla="*/ 82 w 494"/>
                <a:gd name="T7" fmla="*/ 868 h 920"/>
                <a:gd name="T8" fmla="*/ 15 w 494"/>
                <a:gd name="T9" fmla="*/ 920 h 920"/>
                <a:gd name="T10" fmla="*/ 11 w 494"/>
                <a:gd name="T11" fmla="*/ 829 h 920"/>
                <a:gd name="T12" fmla="*/ 405 w 494"/>
                <a:gd name="T13" fmla="*/ 55 h 920"/>
                <a:gd name="T14" fmla="*/ 448 w 494"/>
                <a:gd name="T15" fmla="*/ 0 h 920"/>
                <a:gd name="T16" fmla="*/ 484 w 494"/>
                <a:gd name="T17" fmla="*/ 4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920">
                  <a:moveTo>
                    <a:pt x="484" y="4"/>
                  </a:moveTo>
                  <a:cubicBezTo>
                    <a:pt x="484" y="31"/>
                    <a:pt x="494" y="63"/>
                    <a:pt x="483" y="86"/>
                  </a:cubicBezTo>
                  <a:cubicBezTo>
                    <a:pt x="423" y="210"/>
                    <a:pt x="359" y="332"/>
                    <a:pt x="296" y="454"/>
                  </a:cubicBezTo>
                  <a:cubicBezTo>
                    <a:pt x="225" y="592"/>
                    <a:pt x="156" y="731"/>
                    <a:pt x="82" y="868"/>
                  </a:cubicBezTo>
                  <a:cubicBezTo>
                    <a:pt x="70" y="890"/>
                    <a:pt x="38" y="902"/>
                    <a:pt x="15" y="920"/>
                  </a:cubicBezTo>
                  <a:cubicBezTo>
                    <a:pt x="13" y="889"/>
                    <a:pt x="0" y="853"/>
                    <a:pt x="11" y="829"/>
                  </a:cubicBezTo>
                  <a:cubicBezTo>
                    <a:pt x="140" y="570"/>
                    <a:pt x="272" y="313"/>
                    <a:pt x="405" y="55"/>
                  </a:cubicBezTo>
                  <a:cubicBezTo>
                    <a:pt x="415" y="35"/>
                    <a:pt x="433" y="18"/>
                    <a:pt x="448" y="0"/>
                  </a:cubicBezTo>
                  <a:cubicBezTo>
                    <a:pt x="460" y="1"/>
                    <a:pt x="472" y="2"/>
                    <a:pt x="48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3597" y="2924"/>
              <a:ext cx="255" cy="314"/>
            </a:xfrm>
            <a:custGeom>
              <a:avLst/>
              <a:gdLst>
                <a:gd name="T0" fmla="*/ 0 w 660"/>
                <a:gd name="T1" fmla="*/ 38 h 814"/>
                <a:gd name="T2" fmla="*/ 33 w 660"/>
                <a:gd name="T3" fmla="*/ 2 h 814"/>
                <a:gd name="T4" fmla="*/ 93 w 660"/>
                <a:gd name="T5" fmla="*/ 33 h 814"/>
                <a:gd name="T6" fmla="*/ 338 w 660"/>
                <a:gd name="T7" fmla="*/ 340 h 814"/>
                <a:gd name="T8" fmla="*/ 646 w 660"/>
                <a:gd name="T9" fmla="*/ 731 h 814"/>
                <a:gd name="T10" fmla="*/ 652 w 660"/>
                <a:gd name="T11" fmla="*/ 814 h 814"/>
                <a:gd name="T12" fmla="*/ 582 w 660"/>
                <a:gd name="T13" fmla="*/ 784 h 814"/>
                <a:gd name="T14" fmla="*/ 28 w 660"/>
                <a:gd name="T15" fmla="*/ 88 h 814"/>
                <a:gd name="T16" fmla="*/ 0 w 660"/>
                <a:gd name="T17" fmla="*/ 38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0" h="814">
                  <a:moveTo>
                    <a:pt x="0" y="38"/>
                  </a:moveTo>
                  <a:cubicBezTo>
                    <a:pt x="12" y="25"/>
                    <a:pt x="25" y="0"/>
                    <a:pt x="33" y="2"/>
                  </a:cubicBezTo>
                  <a:cubicBezTo>
                    <a:pt x="55" y="6"/>
                    <a:pt x="80" y="17"/>
                    <a:pt x="93" y="33"/>
                  </a:cubicBezTo>
                  <a:cubicBezTo>
                    <a:pt x="176" y="134"/>
                    <a:pt x="257" y="237"/>
                    <a:pt x="338" y="340"/>
                  </a:cubicBezTo>
                  <a:cubicBezTo>
                    <a:pt x="441" y="470"/>
                    <a:pt x="546" y="599"/>
                    <a:pt x="646" y="731"/>
                  </a:cubicBezTo>
                  <a:cubicBezTo>
                    <a:pt x="660" y="750"/>
                    <a:pt x="650" y="786"/>
                    <a:pt x="652" y="814"/>
                  </a:cubicBezTo>
                  <a:cubicBezTo>
                    <a:pt x="628" y="805"/>
                    <a:pt x="596" y="802"/>
                    <a:pt x="582" y="784"/>
                  </a:cubicBezTo>
                  <a:cubicBezTo>
                    <a:pt x="395" y="554"/>
                    <a:pt x="212" y="321"/>
                    <a:pt x="28" y="88"/>
                  </a:cubicBezTo>
                  <a:cubicBezTo>
                    <a:pt x="17" y="75"/>
                    <a:pt x="11" y="58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765" y="1406"/>
              <a:ext cx="309" cy="263"/>
            </a:xfrm>
            <a:custGeom>
              <a:avLst/>
              <a:gdLst>
                <a:gd name="T0" fmla="*/ 780 w 800"/>
                <a:gd name="T1" fmla="*/ 680 h 680"/>
                <a:gd name="T2" fmla="*/ 698 w 800"/>
                <a:gd name="T3" fmla="*/ 623 h 680"/>
                <a:gd name="T4" fmla="*/ 46 w 800"/>
                <a:gd name="T5" fmla="*/ 83 h 680"/>
                <a:gd name="T6" fmla="*/ 0 w 800"/>
                <a:gd name="T7" fmla="*/ 0 h 680"/>
                <a:gd name="T8" fmla="*/ 98 w 800"/>
                <a:gd name="T9" fmla="*/ 19 h 680"/>
                <a:gd name="T10" fmla="*/ 760 w 800"/>
                <a:gd name="T11" fmla="*/ 563 h 680"/>
                <a:gd name="T12" fmla="*/ 797 w 800"/>
                <a:gd name="T13" fmla="*/ 632 h 680"/>
                <a:gd name="T14" fmla="*/ 780 w 800"/>
                <a:gd name="T15" fmla="*/ 68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0" h="680">
                  <a:moveTo>
                    <a:pt x="780" y="680"/>
                  </a:moveTo>
                  <a:cubicBezTo>
                    <a:pt x="738" y="651"/>
                    <a:pt x="717" y="638"/>
                    <a:pt x="698" y="623"/>
                  </a:cubicBezTo>
                  <a:cubicBezTo>
                    <a:pt x="480" y="443"/>
                    <a:pt x="262" y="264"/>
                    <a:pt x="46" y="83"/>
                  </a:cubicBezTo>
                  <a:cubicBezTo>
                    <a:pt x="24" y="64"/>
                    <a:pt x="15" y="28"/>
                    <a:pt x="0" y="0"/>
                  </a:cubicBezTo>
                  <a:cubicBezTo>
                    <a:pt x="33" y="6"/>
                    <a:pt x="75" y="1"/>
                    <a:pt x="98" y="19"/>
                  </a:cubicBezTo>
                  <a:cubicBezTo>
                    <a:pt x="321" y="198"/>
                    <a:pt x="541" y="380"/>
                    <a:pt x="760" y="563"/>
                  </a:cubicBezTo>
                  <a:cubicBezTo>
                    <a:pt x="779" y="579"/>
                    <a:pt x="791" y="607"/>
                    <a:pt x="797" y="632"/>
                  </a:cubicBezTo>
                  <a:cubicBezTo>
                    <a:pt x="800" y="646"/>
                    <a:pt x="786" y="664"/>
                    <a:pt x="780" y="6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538" y="2321"/>
              <a:ext cx="395" cy="59"/>
            </a:xfrm>
            <a:custGeom>
              <a:avLst/>
              <a:gdLst>
                <a:gd name="T0" fmla="*/ 0 w 1023"/>
                <a:gd name="T1" fmla="*/ 104 h 153"/>
                <a:gd name="T2" fmla="*/ 85 w 1023"/>
                <a:gd name="T3" fmla="*/ 68 h 153"/>
                <a:gd name="T4" fmla="*/ 930 w 1023"/>
                <a:gd name="T5" fmla="*/ 2 h 153"/>
                <a:gd name="T6" fmla="*/ 1023 w 1023"/>
                <a:gd name="T7" fmla="*/ 36 h 153"/>
                <a:gd name="T8" fmla="*/ 932 w 1023"/>
                <a:gd name="T9" fmla="*/ 83 h 153"/>
                <a:gd name="T10" fmla="*/ 119 w 1023"/>
                <a:gd name="T11" fmla="*/ 150 h 153"/>
                <a:gd name="T12" fmla="*/ 10 w 1023"/>
                <a:gd name="T13" fmla="*/ 144 h 153"/>
                <a:gd name="T14" fmla="*/ 0 w 1023"/>
                <a:gd name="T15" fmla="*/ 104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3" h="153">
                  <a:moveTo>
                    <a:pt x="0" y="104"/>
                  </a:moveTo>
                  <a:cubicBezTo>
                    <a:pt x="28" y="91"/>
                    <a:pt x="56" y="70"/>
                    <a:pt x="85" y="68"/>
                  </a:cubicBezTo>
                  <a:cubicBezTo>
                    <a:pt x="367" y="43"/>
                    <a:pt x="648" y="21"/>
                    <a:pt x="930" y="2"/>
                  </a:cubicBezTo>
                  <a:cubicBezTo>
                    <a:pt x="960" y="0"/>
                    <a:pt x="992" y="24"/>
                    <a:pt x="1023" y="36"/>
                  </a:cubicBezTo>
                  <a:cubicBezTo>
                    <a:pt x="993" y="52"/>
                    <a:pt x="964" y="80"/>
                    <a:pt x="932" y="83"/>
                  </a:cubicBezTo>
                  <a:cubicBezTo>
                    <a:pt x="661" y="108"/>
                    <a:pt x="390" y="129"/>
                    <a:pt x="119" y="150"/>
                  </a:cubicBezTo>
                  <a:cubicBezTo>
                    <a:pt x="83" y="153"/>
                    <a:pt x="46" y="146"/>
                    <a:pt x="10" y="144"/>
                  </a:cubicBezTo>
                  <a:cubicBezTo>
                    <a:pt x="7" y="131"/>
                    <a:pt x="3" y="117"/>
                    <a:pt x="0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Group 4"/>
          <p:cNvGrpSpPr>
            <a:grpSpLocks noChangeAspect="1"/>
          </p:cNvGrpSpPr>
          <p:nvPr/>
        </p:nvGrpSpPr>
        <p:grpSpPr bwMode="auto">
          <a:xfrm>
            <a:off x="10624449" y="1173632"/>
            <a:ext cx="347772" cy="542534"/>
            <a:chOff x="2191" y="671"/>
            <a:chExt cx="1416" cy="2209"/>
          </a:xfrm>
          <a:solidFill>
            <a:schemeClr val="accent1"/>
          </a:solidFill>
        </p:grpSpPr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4" name="Freeform 23"/>
          <p:cNvSpPr/>
          <p:nvPr/>
        </p:nvSpPr>
        <p:spPr>
          <a:xfrm>
            <a:off x="10220503" y="0"/>
            <a:ext cx="435661" cy="1262121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 flipH="1">
            <a:off x="10441762" y="44841"/>
            <a:ext cx="435661" cy="1872881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6" name="Group 4"/>
          <p:cNvGrpSpPr>
            <a:grpSpLocks noChangeAspect="1"/>
          </p:cNvGrpSpPr>
          <p:nvPr/>
        </p:nvGrpSpPr>
        <p:grpSpPr bwMode="auto">
          <a:xfrm>
            <a:off x="9991530" y="1258462"/>
            <a:ext cx="424940" cy="662919"/>
            <a:chOff x="2191" y="671"/>
            <a:chExt cx="1416" cy="2209"/>
          </a:xfrm>
          <a:solidFill>
            <a:schemeClr val="accent2"/>
          </a:solidFill>
        </p:grpSpPr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1" y="33536"/>
            <a:ext cx="3296992" cy="80989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1. </a:t>
            </a:r>
            <a:r>
              <a:rPr lang="en-US" sz="3600" dirty="0" err="1" smtClean="0">
                <a:latin typeface="UTM Avo" panose="02040603050506020204" pitchFamily="18" charset="0"/>
              </a:rPr>
              <a:t>Làm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quen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3"/>
          <a:srcRect l="28013" t="63728" r="54585" b="24461"/>
          <a:stretch/>
        </p:blipFill>
        <p:spPr>
          <a:xfrm>
            <a:off x="1383938" y="4816884"/>
            <a:ext cx="3446136" cy="1314973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2002505" y="4623515"/>
            <a:ext cx="4462690" cy="1829240"/>
            <a:chOff x="3810000" y="1066365"/>
            <a:chExt cx="3921757" cy="1683077"/>
          </a:xfrm>
        </p:grpSpPr>
        <p:sp>
          <p:nvSpPr>
            <p:cNvPr id="45" name="Rectangle 44"/>
            <p:cNvSpPr/>
            <p:nvPr/>
          </p:nvSpPr>
          <p:spPr>
            <a:xfrm>
              <a:off x="3810000" y="1066365"/>
              <a:ext cx="3921756" cy="101065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Buồm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810000" y="2063642"/>
              <a:ext cx="1569274" cy="6858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>
                  <a:solidFill>
                    <a:srgbClr val="FFFF00"/>
                  </a:solidFill>
                  <a:latin typeface="UTM Avo" panose="02040603050506020204" pitchFamily="18" charset="0"/>
                </a:rPr>
                <a:t>b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379274" y="2063642"/>
              <a:ext cx="2352483" cy="6858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>
                  <a:solidFill>
                    <a:schemeClr val="tx1"/>
                  </a:solidFill>
                  <a:latin typeface="UTM Avo" panose="02040603050506020204" pitchFamily="18" charset="0"/>
                </a:rPr>
                <a:t>u</a:t>
              </a:r>
              <a:r>
                <a:rPr lang="en-US" sz="400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ồm</a:t>
              </a:r>
              <a:endParaRPr lang="en-US" sz="40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8417859" y="6279776"/>
            <a:ext cx="67235" cy="6723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 descr="C:\Users\Administrator\Pictures\anh 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1" t="2690"/>
          <a:stretch/>
        </p:blipFill>
        <p:spPr bwMode="auto">
          <a:xfrm>
            <a:off x="618186" y="843434"/>
            <a:ext cx="7447641" cy="375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529" y="3360363"/>
            <a:ext cx="2559241" cy="36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5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  <p:bldP spid="25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>
            <a:spLocks/>
          </p:cNvSpPr>
          <p:nvPr/>
        </p:nvSpPr>
        <p:spPr bwMode="auto">
          <a:xfrm>
            <a:off x="2205762" y="5577839"/>
            <a:ext cx="1728107" cy="1280159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txBody>
          <a:bodyPr vert="horz" wrap="square" lIns="105874" tIns="52937" rIns="105874" bIns="52937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758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3870601" y="5577839"/>
            <a:ext cx="1728107" cy="1280159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txBody>
          <a:bodyPr vert="horz" wrap="square" lIns="105874" tIns="52937" rIns="105874" bIns="52937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758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Freeform 6"/>
          <p:cNvSpPr>
            <a:spLocks/>
          </p:cNvSpPr>
          <p:nvPr/>
        </p:nvSpPr>
        <p:spPr bwMode="auto">
          <a:xfrm>
            <a:off x="1670870" y="6057899"/>
            <a:ext cx="1316653" cy="800100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txBody>
          <a:bodyPr vert="horz" wrap="square" lIns="105874" tIns="52937" rIns="105874" bIns="52937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758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2987523" y="5417821"/>
            <a:ext cx="1944120" cy="1440179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  <a:ln>
            <a:noFill/>
          </a:ln>
        </p:spPr>
        <p:txBody>
          <a:bodyPr vert="horz" wrap="square" lIns="105874" tIns="52937" rIns="105874" bIns="52937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758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Freeform 6"/>
          <p:cNvSpPr>
            <a:spLocks/>
          </p:cNvSpPr>
          <p:nvPr/>
        </p:nvSpPr>
        <p:spPr bwMode="auto">
          <a:xfrm>
            <a:off x="4752881" y="5800172"/>
            <a:ext cx="1728107" cy="105782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5">
              <a:alpha val="90000"/>
            </a:schemeClr>
          </a:solidFill>
          <a:ln>
            <a:noFill/>
          </a:ln>
        </p:spPr>
        <p:txBody>
          <a:bodyPr vert="horz" wrap="square" lIns="105874" tIns="52937" rIns="105874" bIns="52937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758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5569948" y="5577839"/>
            <a:ext cx="1728107" cy="1280159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txBody>
          <a:bodyPr vert="horz" wrap="square" lIns="105874" tIns="52937" rIns="105874" bIns="52937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758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Freeform 6"/>
          <p:cNvSpPr>
            <a:spLocks/>
          </p:cNvSpPr>
          <p:nvPr/>
        </p:nvSpPr>
        <p:spPr bwMode="auto">
          <a:xfrm>
            <a:off x="6639287" y="6057899"/>
            <a:ext cx="1316653" cy="800100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txBody>
          <a:bodyPr vert="horz" wrap="square" lIns="105874" tIns="52937" rIns="105874" bIns="52937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758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Freeform 6"/>
          <p:cNvSpPr>
            <a:spLocks/>
          </p:cNvSpPr>
          <p:nvPr/>
        </p:nvSpPr>
        <p:spPr bwMode="auto">
          <a:xfrm>
            <a:off x="7314413" y="5577839"/>
            <a:ext cx="1728107" cy="1280159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txBody>
          <a:bodyPr vert="horz" wrap="square" lIns="105874" tIns="52937" rIns="105874" bIns="52937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758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2" name="Freeform 6"/>
          <p:cNvSpPr>
            <a:spLocks/>
          </p:cNvSpPr>
          <p:nvPr/>
        </p:nvSpPr>
        <p:spPr bwMode="auto">
          <a:xfrm>
            <a:off x="9095173" y="5577839"/>
            <a:ext cx="1728107" cy="1280159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txBody>
          <a:bodyPr vert="horz" wrap="square" lIns="105874" tIns="52937" rIns="105874" bIns="52937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758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4" name="Freeform 6"/>
          <p:cNvSpPr>
            <a:spLocks/>
          </p:cNvSpPr>
          <p:nvPr/>
        </p:nvSpPr>
        <p:spPr bwMode="auto">
          <a:xfrm>
            <a:off x="8130697" y="5417821"/>
            <a:ext cx="1944120" cy="1440179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  <a:ln>
            <a:noFill/>
          </a:ln>
        </p:spPr>
        <p:txBody>
          <a:bodyPr vert="horz" wrap="square" lIns="105874" tIns="52937" rIns="105874" bIns="52937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758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" y="4746842"/>
            <a:ext cx="10277340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UTM Avo" panose="02040603050506020204" pitchFamily="18" charset="0"/>
              </a:rPr>
              <a:t>b</a:t>
            </a:r>
            <a:r>
              <a:rPr lang="en-US" sz="4800" smtClean="0">
                <a:latin typeface="UTM Avo" panose="02040603050506020204" pitchFamily="18" charset="0"/>
              </a:rPr>
              <a:t>ờ - uôm – buôm – huyền – buồm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16" name="Picture 3" descr="C:\Users\Administrator\Pictures\anh 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1" t="2690"/>
          <a:stretch/>
        </p:blipFill>
        <p:spPr bwMode="auto">
          <a:xfrm>
            <a:off x="0" y="0"/>
            <a:ext cx="10277341" cy="459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555" y="3254845"/>
            <a:ext cx="1907542" cy="36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2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7" grpId="0" animBg="1"/>
      <p:bldP spid="22" grpId="0" animBg="1"/>
      <p:bldP spid="27" grpId="0" animBg="1"/>
      <p:bldP spid="28" grpId="0" animBg="1"/>
      <p:bldP spid="29" grpId="0" animBg="1"/>
      <p:bldP spid="31" grpId="0" animBg="1"/>
      <p:bldP spid="32" grpId="0" animBg="1"/>
      <p:bldP spid="34" grpId="0" animBg="1"/>
      <p:bldP spid="6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579" y="3624064"/>
            <a:ext cx="2419003" cy="37060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3642" y="4610637"/>
            <a:ext cx="6127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smtClean="0"/>
              <a:t>   B</a:t>
            </a:r>
            <a:r>
              <a:rPr lang="en-US" sz="9600" smtClean="0">
                <a:solidFill>
                  <a:srgbClr val="FF0000"/>
                </a:solidFill>
              </a:rPr>
              <a:t>uồm</a:t>
            </a:r>
            <a:endParaRPr lang="vi-VN" sz="9600">
              <a:solidFill>
                <a:srgbClr val="FF0000"/>
              </a:solidFill>
            </a:endParaRPr>
          </a:p>
        </p:txBody>
      </p:sp>
      <p:pic>
        <p:nvPicPr>
          <p:cNvPr id="9" name="Picture 3" descr="C:\Users\Administrator\Pictures\anh 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1" t="2690"/>
          <a:stretch/>
        </p:blipFill>
        <p:spPr bwMode="auto">
          <a:xfrm>
            <a:off x="618186" y="244699"/>
            <a:ext cx="8590208" cy="435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22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918" y="365126"/>
            <a:ext cx="7474407" cy="6040939"/>
          </a:xfrm>
          <a:prstGeom prst="rect">
            <a:avLst/>
          </a:prstGeom>
        </p:spPr>
      </p:pic>
      <p:pic>
        <p:nvPicPr>
          <p:cNvPr id="3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579" y="3624064"/>
            <a:ext cx="2419003" cy="370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3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21" y="3233274"/>
            <a:ext cx="3624726" cy="3624726"/>
          </a:xfrm>
          <a:prstGeom prst="rect">
            <a:avLst/>
          </a:prstGeom>
        </p:spPr>
      </p:pic>
      <p:sp>
        <p:nvSpPr>
          <p:cNvPr id="28" name="Title 1"/>
          <p:cNvSpPr txBox="1">
            <a:spLocks/>
          </p:cNvSpPr>
          <p:nvPr/>
        </p:nvSpPr>
        <p:spPr>
          <a:xfrm>
            <a:off x="3124902" y="210887"/>
            <a:ext cx="5145642" cy="98590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 smtClean="0">
                <a:latin typeface="UTM Avo" panose="02040603050506020204" pitchFamily="18" charset="0"/>
              </a:rPr>
              <a:t>Nghỉ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giải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901" y="3233274"/>
            <a:ext cx="3624726" cy="3624726"/>
          </a:xfrm>
          <a:prstGeom prst="rect">
            <a:avLst/>
          </a:prstGeom>
        </p:spPr>
      </p:pic>
      <p:pic>
        <p:nvPicPr>
          <p:cNvPr id="6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403" y="3233274"/>
            <a:ext cx="3624726" cy="36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2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302</TotalTime>
  <Words>168</Words>
  <Application>Microsoft Office PowerPoint</Application>
  <PresentationFormat>Custom</PresentationFormat>
  <Paragraphs>49</Paragraphs>
  <Slides>15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</cp:lastModifiedBy>
  <cp:revision>57</cp:revision>
  <dcterms:created xsi:type="dcterms:W3CDTF">2020-08-10T07:03:43Z</dcterms:created>
  <dcterms:modified xsi:type="dcterms:W3CDTF">2020-08-12T04:37:45Z</dcterms:modified>
</cp:coreProperties>
</file>