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6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0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8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4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7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93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5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1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5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F8CFD-2D55-402C-AA44-534F2E9F75D7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D241-B888-49A9-A5F3-0C4D86FCC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06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7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5400" b="1" dirty="0" smtClean="0">
                <a:ln/>
                <a:solidFill>
                  <a:srgbClr val="00B05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5400" b="1" dirty="0" smtClean="0">
                <a:ln/>
                <a:solidFill>
                  <a:srgbClr val="00B050"/>
                </a:solidFill>
                <a:latin typeface="UTM Avo" panose="02040603050506020204" pitchFamily="18" charset="0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24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7796" t="20739" r="28011" b="17848"/>
          <a:stretch/>
        </p:blipFill>
        <p:spPr>
          <a:xfrm>
            <a:off x="2312126" y="846266"/>
            <a:ext cx="8720694" cy="59058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485" y="846266"/>
            <a:ext cx="7145384" cy="353943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Ở nhà Hà</a:t>
            </a:r>
          </a:p>
          <a:p>
            <a:pPr algn="just"/>
            <a:r>
              <a:rPr lang="vi-VN" sz="2800" dirty="0" smtClean="0">
                <a:latin typeface="UTM Avo" panose="02040603050506020204" pitchFamily="18" charset="0"/>
              </a:rPr>
              <a:t>	Nhà Hà có bà và ba má.  À, có cả Hà và bé Lê nữa chứ.</a:t>
            </a:r>
          </a:p>
          <a:p>
            <a:pPr algn="just"/>
            <a:r>
              <a:rPr lang="vi-VN" sz="2800" dirty="0">
                <a:latin typeface="UTM Avo" panose="02040603050506020204" pitchFamily="18" charset="0"/>
              </a:rPr>
              <a:t>	</a:t>
            </a:r>
            <a:r>
              <a:rPr lang="vi-VN" sz="2800" dirty="0" smtClean="0">
                <a:latin typeface="UTM Avo" panose="02040603050506020204" pitchFamily="18" charset="0"/>
              </a:rPr>
              <a:t>6 giờ, Hà giúp má sắp cơm.  Ba cho gà ăn.  Bà rửa mặt cho bé Lê.  Kế đó, cả nhà ăn cơm.  7 giờ, ba má dắt xe đi làm.  Hà ra lớp.  Bà đưa bé Lê đi nhà trẻ.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372185" y="1197705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1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044333" y="1197705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2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372185" y="218089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3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7984859" y="211150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4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778619" y="2520533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5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8052726" y="2533596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6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414555" y="2969899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7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559103" y="3383721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8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584372" y="3365978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smtClean="0">
                <a:solidFill>
                  <a:srgbClr val="002060"/>
                </a:solidFill>
              </a:rPr>
              <a:t>9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4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7796" t="20739" r="28011" b="17848"/>
          <a:stretch/>
        </p:blipFill>
        <p:spPr>
          <a:xfrm>
            <a:off x="2312126" y="846266"/>
            <a:ext cx="8720694" cy="59058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485" y="846266"/>
            <a:ext cx="7145384" cy="353943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Ở nhà Hà</a:t>
            </a:r>
          </a:p>
          <a:p>
            <a:pPr algn="just"/>
            <a:r>
              <a:rPr lang="vi-VN" sz="2800" dirty="0" smtClean="0">
                <a:latin typeface="UTM Avo" panose="02040603050506020204" pitchFamily="18" charset="0"/>
              </a:rPr>
              <a:t>	Nhà Hà có bà và ba má. À, có cả Hà và bé Lê nữa chứ.</a:t>
            </a:r>
          </a:p>
          <a:p>
            <a:pPr algn="just"/>
            <a:r>
              <a:rPr lang="vi-VN" sz="2800" dirty="0">
                <a:latin typeface="UTM Avo" panose="02040603050506020204" pitchFamily="18" charset="0"/>
              </a:rPr>
              <a:t>	</a:t>
            </a:r>
            <a:r>
              <a:rPr lang="vi-VN" sz="2800" dirty="0" smtClean="0">
                <a:latin typeface="UTM Avo" panose="02040603050506020204" pitchFamily="18" charset="0"/>
              </a:rPr>
              <a:t>6 giờ, Hà giúp má sắp cơm. Ba cho gà ăn. Bà rửa mặt cho bé Lê. Kế đó, cả nhà ăn cơm. 7 giờ, ba má dắt xe đi làm. Hà ra lớp. Bà đưa bé Lê đi nhà trẻ.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6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906949"/>
              </p:ext>
            </p:extLst>
          </p:nvPr>
        </p:nvGraphicFramePr>
        <p:xfrm>
          <a:off x="790054" y="1374755"/>
          <a:ext cx="10783247" cy="4957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9499"/>
                <a:gridCol w="4490113"/>
                <a:gridCol w="4353635"/>
              </a:tblGrid>
              <a:tr h="99156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 smtClean="0">
                          <a:latin typeface="UTM Avo" panose="02040603050506020204" pitchFamily="18" charset="0"/>
                        </a:rPr>
                        <a:t>6</a:t>
                      </a:r>
                      <a:r>
                        <a:rPr lang="vi-VN" sz="2800" b="1" baseline="0" dirty="0" smtClean="0">
                          <a:latin typeface="UTM Avo" panose="02040603050506020204" pitchFamily="18" charset="0"/>
                        </a:rPr>
                        <a:t> giờ</a:t>
                      </a:r>
                      <a:endParaRPr lang="en-US" sz="2800" b="1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 smtClean="0">
                          <a:latin typeface="UTM Avo" panose="02040603050506020204" pitchFamily="18" charset="0"/>
                        </a:rPr>
                        <a:t>7 giờ</a:t>
                      </a:r>
                      <a:endParaRPr lang="en-US" sz="2800" b="1" dirty="0">
                        <a:latin typeface="UTM Avo" panose="020406030505060202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 smtClean="0">
                          <a:solidFill>
                            <a:srgbClr val="FF0000"/>
                          </a:solidFill>
                          <a:latin typeface="UTM Avo" panose="02040603050506020204" pitchFamily="18" charset="0"/>
                        </a:rPr>
                        <a:t>M</a:t>
                      </a:r>
                      <a:r>
                        <a:rPr lang="vi-VN" sz="2800" dirty="0" smtClean="0">
                          <a:solidFill>
                            <a:srgbClr val="FF0000"/>
                          </a:solidFill>
                          <a:latin typeface="UTM Avo" panose="02040603050506020204" pitchFamily="18" charset="0"/>
                        </a:rPr>
                        <a:t>:</a:t>
                      </a:r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 Má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sắp cơm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dắt xe đi</a:t>
                      </a:r>
                      <a:r>
                        <a:rPr lang="vi-VN" sz="2800" baseline="0" dirty="0" smtClean="0">
                          <a:latin typeface="UTM Avo" panose="02040603050506020204" pitchFamily="18" charset="0"/>
                        </a:rPr>
                        <a:t> làm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Hà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giúp</a:t>
                      </a:r>
                      <a:r>
                        <a:rPr lang="vi-VN" sz="2800" baseline="0" dirty="0" smtClean="0">
                          <a:latin typeface="UTM Avo" panose="02040603050506020204" pitchFamily="18" charset="0"/>
                        </a:rPr>
                        <a:t> má ................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ra lớp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</a:tr>
              <a:tr h="991561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Ba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cho gà</a:t>
                      </a:r>
                      <a:r>
                        <a:rPr lang="vi-VN" sz="2800" baseline="0" dirty="0" smtClean="0">
                          <a:latin typeface="UTM Avo" panose="02040603050506020204" pitchFamily="18" charset="0"/>
                        </a:rPr>
                        <a:t> ăn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................ đi</a:t>
                      </a:r>
                      <a:r>
                        <a:rPr lang="vi-VN" sz="2800" baseline="0" dirty="0" smtClean="0">
                          <a:latin typeface="UTM Avo" panose="02040603050506020204" pitchFamily="18" charset="0"/>
                        </a:rPr>
                        <a:t> làm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</a:tr>
              <a:tr h="991561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rửa mặt</a:t>
                      </a:r>
                      <a:r>
                        <a:rPr lang="vi-VN" sz="2800" baseline="0" dirty="0" smtClean="0">
                          <a:latin typeface="UTM Avo" panose="02040603050506020204" pitchFamily="18" charset="0"/>
                        </a:rPr>
                        <a:t> cho bé Lê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 smtClean="0">
                          <a:latin typeface="UTM Avo" panose="02040603050506020204" pitchFamily="18" charset="0"/>
                        </a:rPr>
                        <a:t>.............. bé</a:t>
                      </a:r>
                      <a:r>
                        <a:rPr lang="vi-VN" sz="2800" baseline="0" dirty="0" smtClean="0">
                          <a:latin typeface="UTM Avo" panose="02040603050506020204" pitchFamily="18" charset="0"/>
                        </a:rPr>
                        <a:t> đi nhà trẻ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26842" y="3589362"/>
            <a:ext cx="1746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sắp cơm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36342" y="4560627"/>
            <a:ext cx="132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dắt xe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6540" y="5570563"/>
            <a:ext cx="98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đưa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8708" y="5570563"/>
            <a:ext cx="98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Bà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101408" y="123556"/>
            <a:ext cx="2254735" cy="976897"/>
            <a:chOff x="390727" y="2611311"/>
            <a:chExt cx="2254735" cy="976897"/>
          </a:xfrm>
        </p:grpSpPr>
        <p:sp>
          <p:nvSpPr>
            <p:cNvPr id="10" name="TextBox 9"/>
            <p:cNvSpPr txBox="1"/>
            <p:nvPr/>
          </p:nvSpPr>
          <p:spPr>
            <a:xfrm>
              <a:off x="824235" y="2854778"/>
              <a:ext cx="1821227" cy="707886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Điền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1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</p:spTree>
    <p:extLst>
      <p:ext uri="{BB962C8B-B14F-4D97-AF65-F5344CB8AC3E}">
        <p14:creationId xmlns:p14="http://schemas.microsoft.com/office/powerpoint/2010/main" val="80264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91" t="22853" r="21513" b="59097"/>
          <a:stretch/>
        </p:blipFill>
        <p:spPr>
          <a:xfrm>
            <a:off x="1430476" y="2757419"/>
            <a:ext cx="8900879" cy="159368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067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58: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ăn - ăt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65323" y="2450957"/>
            <a:ext cx="3427928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ăt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08597" y="2450957"/>
            <a:ext cx="3427928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ăn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82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87635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ăt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ăt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ă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895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(ă - tờ - ăt)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5250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ăn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ăn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ă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n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210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(ă - nờ - ăn)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72881" y="459148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58: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ăn - ăt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0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40141" y="4804856"/>
            <a:ext cx="1999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chăn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9807" y="4804856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ăn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14875" y="1234960"/>
            <a:ext cx="22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ch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ăn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93777" y="2377898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chăn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ch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ăn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04715" y="4804856"/>
            <a:ext cx="6187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(chờ - ăn - chăn)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668" t="27597" r="54091" b="38776"/>
          <a:stretch/>
        </p:blipFill>
        <p:spPr>
          <a:xfrm>
            <a:off x="1260235" y="1293994"/>
            <a:ext cx="4487868" cy="336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6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97540" y="4845649"/>
            <a:ext cx="76944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 smtClean="0">
                <a:latin typeface="UTM Avo" panose="02040603050506020204" pitchFamily="18" charset="0"/>
              </a:rPr>
              <a:t>(mờ - ăt - măt - sắc – mắt)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46913" y="4845649"/>
            <a:ext cx="1326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latin typeface="UTM Avo" panose="02040603050506020204" pitchFamily="18" charset="0"/>
              </a:rPr>
              <a:t>mắt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2481" y="4849313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ăt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24758" y="1037618"/>
            <a:ext cx="1635639" cy="830997"/>
            <a:chOff x="7814875" y="1234960"/>
            <a:chExt cx="232190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>
                  <a:latin typeface="UTM Avo" panose="02040603050506020204" pitchFamily="18" charset="0"/>
                </a:rPr>
                <a:t>m</a:t>
              </a:r>
              <a:r>
                <a:rPr lang="vi-VN" sz="4800" b="1" dirty="0" smtClean="0">
                  <a:latin typeface="UTM Avo" panose="02040603050506020204" pitchFamily="18" charset="0"/>
                </a:rPr>
                <a:t>ắt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658579" y="1234960"/>
              <a:ext cx="83388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ăt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513515" y="2328229"/>
            <a:ext cx="3662509" cy="2620451"/>
            <a:chOff x="6954592" y="2421733"/>
            <a:chExt cx="3662509" cy="2620451"/>
          </a:xfrm>
        </p:grpSpPr>
        <p:grpSp>
          <p:nvGrpSpPr>
            <p:cNvPr id="9" name="Group 8"/>
            <p:cNvGrpSpPr/>
            <p:nvPr/>
          </p:nvGrpSpPr>
          <p:grpSpPr>
            <a:xfrm>
              <a:off x="6954592" y="2421733"/>
              <a:ext cx="3662509" cy="2057806"/>
              <a:chOff x="3810000" y="1447800"/>
              <a:chExt cx="2209800" cy="15240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/>
                <a:r>
                  <a:rPr lang="vi-VN" sz="4800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mắt</a:t>
                </a:r>
                <a:endParaRPr lang="en-US" sz="4800" dirty="0">
                  <a:solidFill>
                    <a:prstClr val="black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/>
                <a:r>
                  <a:rPr lang="vi-VN" sz="4800" b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măt</a:t>
                </a:r>
                <a:endParaRPr lang="en-US" sz="48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/>
                <a:endParaRPr lang="en-US" sz="48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 rot="1060721">
              <a:off x="9304343" y="3595634"/>
              <a:ext cx="50227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 smtClean="0">
                  <a:latin typeface="UTM Avo" panose="02040603050506020204" pitchFamily="18" charset="0"/>
                </a:rPr>
                <a:t>’</a:t>
              </a:r>
              <a:endParaRPr lang="en-US" sz="8800" dirty="0">
                <a:latin typeface="UTM Avo" panose="02040603050506020204" pitchFamily="18" charset="0"/>
              </a:endParaRPr>
            </a:p>
          </p:txBody>
        </p:sp>
      </p:grpSp>
      <p:pic>
        <p:nvPicPr>
          <p:cNvPr id="1026" name="Picture 2" descr="Cách kiểm tra ung thư mắt ở trẻ em bằng smartpho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5" t="1" r="-233" b="24834"/>
          <a:stretch/>
        </p:blipFill>
        <p:spPr bwMode="auto">
          <a:xfrm>
            <a:off x="841758" y="1864912"/>
            <a:ext cx="4348428" cy="215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8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372881" y="459148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58: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ăn - ăt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70437" y="5334527"/>
            <a:ext cx="22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ch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ăn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8274476" y="5334527"/>
            <a:ext cx="1635639" cy="923330"/>
            <a:chOff x="7814875" y="1234960"/>
            <a:chExt cx="2321902" cy="923330"/>
          </a:xfrm>
        </p:grpSpPr>
        <p:sp>
          <p:nvSpPr>
            <p:cNvPr id="22" name="TextBox 21"/>
            <p:cNvSpPr txBox="1"/>
            <p:nvPr/>
          </p:nvSpPr>
          <p:spPr>
            <a:xfrm>
              <a:off x="7814875" y="1234960"/>
              <a:ext cx="232190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5400" b="1" dirty="0">
                  <a:latin typeface="UTM Avo" panose="02040603050506020204" pitchFamily="18" charset="0"/>
                </a:rPr>
                <a:t>m</a:t>
              </a:r>
              <a:r>
                <a:rPr lang="vi-VN" sz="5400" b="1" dirty="0" smtClean="0">
                  <a:latin typeface="UTM Avo" panose="02040603050506020204" pitchFamily="18" charset="0"/>
                </a:rPr>
                <a:t>ắt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784396" y="1234960"/>
              <a:ext cx="1297533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ăt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/>
          <a:srcRect l="20668" t="27597" r="54091" b="38776"/>
          <a:stretch/>
        </p:blipFill>
        <p:spPr>
          <a:xfrm>
            <a:off x="1128947" y="1823667"/>
            <a:ext cx="4293059" cy="3215587"/>
          </a:xfrm>
          <a:prstGeom prst="rect">
            <a:avLst/>
          </a:prstGeom>
        </p:spPr>
      </p:pic>
      <p:pic>
        <p:nvPicPr>
          <p:cNvPr id="25" name="Picture 2" descr="Cách kiểm tra ung thư mắt ở trẻ em bằng smartpho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5" t="1" r="-233" b="24834"/>
          <a:stretch/>
        </p:blipFill>
        <p:spPr bwMode="auto">
          <a:xfrm>
            <a:off x="6918081" y="2148247"/>
            <a:ext cx="4348428" cy="215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51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0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21" y="1397726"/>
            <a:ext cx="8449514" cy="546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4975" y="1397726"/>
            <a:ext cx="3866605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7200" dirty="0" smtClean="0">
                <a:solidFill>
                  <a:srgbClr val="92D05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92D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0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229158" y="2607448"/>
            <a:ext cx="1549533" cy="976897"/>
            <a:chOff x="390727" y="2611311"/>
            <a:chExt cx="1549533" cy="976897"/>
          </a:xfrm>
        </p:grpSpPr>
        <p:sp>
          <p:nvSpPr>
            <p:cNvPr id="28" name="TextBox 27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00B0F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29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5518" t="20203" r="25980" b="13600"/>
          <a:stretch/>
        </p:blipFill>
        <p:spPr>
          <a:xfrm>
            <a:off x="2212198" y="-1"/>
            <a:ext cx="8937287" cy="6858001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3953218" y="1764405"/>
            <a:ext cx="643943" cy="7727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966870" y="1841678"/>
            <a:ext cx="736324" cy="6181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5601858" y="1584101"/>
            <a:ext cx="3580779" cy="10233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795494" y="3747752"/>
            <a:ext cx="721216" cy="8500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036898" y="3400023"/>
            <a:ext cx="3338922" cy="158410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126033" y="3214362"/>
            <a:ext cx="3266214" cy="185347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99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151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62</cp:revision>
  <dcterms:created xsi:type="dcterms:W3CDTF">2020-08-09T12:11:41Z</dcterms:created>
  <dcterms:modified xsi:type="dcterms:W3CDTF">2020-08-13T15:10:08Z</dcterms:modified>
</cp:coreProperties>
</file>