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71" r:id="rId13"/>
    <p:sldId id="270" r:id="rId14"/>
    <p:sldId id="269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A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4B7E9-23B4-4496-9F1B-75F83C14FF1E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F8828-789E-4DED-8FF4-8E8156F8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14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2F8828-789E-4DED-8FF4-8E8156F8C7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99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3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9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6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9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4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6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9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7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89E25-2DCD-43D2-A6BB-F989895750A3}" type="datetimeFigureOut">
              <a:rPr lang="en-US" smtClean="0"/>
              <a:t>7/27/2024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9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3991" y="2728261"/>
            <a:ext cx="7884017" cy="25649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>
                <a:ln/>
                <a:solidFill>
                  <a:srgbClr val="0070C0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8000" b="1" dirty="0">
                <a:ln/>
                <a:solidFill>
                  <a:srgbClr val="0070C0"/>
                </a:solidFill>
                <a:latin typeface="UTM Avo" panose="02040603050506020204" pitchFamily="18" charset="0"/>
              </a:rPr>
              <a:t>ĐẾN VỚI TIẾT HỌC</a:t>
            </a:r>
            <a:endParaRPr lang="en-US" sz="8000" b="1" dirty="0">
              <a:ln/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3395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6" t="24795" r="15493" b="20092"/>
          <a:stretch/>
        </p:blipFill>
        <p:spPr>
          <a:xfrm>
            <a:off x="1425265" y="127149"/>
            <a:ext cx="9766476" cy="415384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6603" y="5152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cxnSp>
        <p:nvCxnSpPr>
          <p:cNvPr id="42" name="Straight Connector 41"/>
          <p:cNvCxnSpPr/>
          <p:nvPr/>
        </p:nvCxnSpPr>
        <p:spPr>
          <a:xfrm flipH="1">
            <a:off x="3092457" y="2818607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10184898" y="699254"/>
            <a:ext cx="195945" cy="391885"/>
            <a:chOff x="11234055" y="1094182"/>
            <a:chExt cx="126272" cy="329669"/>
          </a:xfrm>
        </p:grpSpPr>
        <p:cxnSp>
          <p:nvCxnSpPr>
            <p:cNvPr id="62" name="Straight Connector 61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2339779" y="1707424"/>
            <a:ext cx="195945" cy="391885"/>
            <a:chOff x="11234055" y="1094182"/>
            <a:chExt cx="126272" cy="329669"/>
          </a:xfrm>
        </p:grpSpPr>
        <p:cxnSp>
          <p:nvCxnSpPr>
            <p:cNvPr id="65" name="Straight Connector 64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6831241" y="1215514"/>
            <a:ext cx="195945" cy="391885"/>
            <a:chOff x="11234055" y="1094182"/>
            <a:chExt cx="126272" cy="329669"/>
          </a:xfrm>
        </p:grpSpPr>
        <p:cxnSp>
          <p:nvCxnSpPr>
            <p:cNvPr id="68" name="Straight Connector 67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5688691" y="2745664"/>
            <a:ext cx="195945" cy="391885"/>
            <a:chOff x="11234055" y="1094182"/>
            <a:chExt cx="126272" cy="329669"/>
          </a:xfrm>
        </p:grpSpPr>
        <p:cxnSp>
          <p:nvCxnSpPr>
            <p:cNvPr id="71" name="Straight Connector 7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8439243" y="2259622"/>
            <a:ext cx="195945" cy="391885"/>
            <a:chOff x="11234055" y="1094182"/>
            <a:chExt cx="126272" cy="329669"/>
          </a:xfrm>
        </p:grpSpPr>
        <p:cxnSp>
          <p:nvCxnSpPr>
            <p:cNvPr id="74" name="Straight Connector 73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/>
          <p:cNvGrpSpPr/>
          <p:nvPr/>
        </p:nvGrpSpPr>
        <p:grpSpPr>
          <a:xfrm>
            <a:off x="4829317" y="2264800"/>
            <a:ext cx="195945" cy="391885"/>
            <a:chOff x="11234055" y="1094182"/>
            <a:chExt cx="126272" cy="329669"/>
          </a:xfrm>
        </p:grpSpPr>
        <p:cxnSp>
          <p:nvCxnSpPr>
            <p:cNvPr id="77" name="Straight Connector 76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9" name="Straight Connector 78"/>
          <p:cNvCxnSpPr/>
          <p:nvPr/>
        </p:nvCxnSpPr>
        <p:spPr>
          <a:xfrm flipH="1">
            <a:off x="10638726" y="1293066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 79"/>
          <p:cNvGrpSpPr/>
          <p:nvPr/>
        </p:nvGrpSpPr>
        <p:grpSpPr>
          <a:xfrm>
            <a:off x="10049763" y="3254700"/>
            <a:ext cx="195945" cy="391885"/>
            <a:chOff x="11234055" y="1094182"/>
            <a:chExt cx="126272" cy="329669"/>
          </a:xfrm>
        </p:grpSpPr>
        <p:cxnSp>
          <p:nvCxnSpPr>
            <p:cNvPr id="81" name="Straight Connector 8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3" name="Straight Connector 82"/>
          <p:cNvCxnSpPr/>
          <p:nvPr/>
        </p:nvCxnSpPr>
        <p:spPr>
          <a:xfrm flipH="1">
            <a:off x="3988630" y="781984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7361577" y="1793636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5238449" y="3337430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8" t="24794" r="20102" b="31708"/>
          <a:stretch/>
        </p:blipFill>
        <p:spPr>
          <a:xfrm>
            <a:off x="1472109" y="4280992"/>
            <a:ext cx="5889468" cy="25770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69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251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61515" y="337397"/>
            <a:ext cx="446896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Luyện đọc từ ngữ</a:t>
            </a:r>
            <a:endParaRPr lang="en-US" sz="3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359286" y="1828800"/>
            <a:ext cx="3004457" cy="1554480"/>
            <a:chOff x="1593667" y="1737360"/>
            <a:chExt cx="3004457" cy="1554480"/>
          </a:xfrm>
        </p:grpSpPr>
        <p:sp>
          <p:nvSpPr>
            <p:cNvPr id="4" name="Cloud 3"/>
            <p:cNvSpPr/>
            <p:nvPr/>
          </p:nvSpPr>
          <p:spPr>
            <a:xfrm>
              <a:off x="1593667" y="1737360"/>
              <a:ext cx="3004457" cy="1554480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870164" y="2017983"/>
              <a:ext cx="254508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>
                  <a:solidFill>
                    <a:srgbClr val="0070C0"/>
                  </a:solidFill>
                  <a:latin typeface="UTM Avo" panose="02040603050506020204" pitchFamily="18" charset="0"/>
                </a:rPr>
                <a:t>ngựa tía</a:t>
              </a:r>
              <a:endParaRPr lang="en-US" sz="4400" dirty="0">
                <a:solidFill>
                  <a:srgbClr val="0070C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63587" y="4012926"/>
            <a:ext cx="3831772" cy="1666377"/>
            <a:chOff x="1593667" y="1737359"/>
            <a:chExt cx="3831772" cy="1666377"/>
          </a:xfrm>
        </p:grpSpPr>
        <p:sp>
          <p:nvSpPr>
            <p:cNvPr id="15" name="Cloud 14"/>
            <p:cNvSpPr/>
            <p:nvPr/>
          </p:nvSpPr>
          <p:spPr>
            <a:xfrm>
              <a:off x="1593667" y="1737359"/>
              <a:ext cx="3661956" cy="1666377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96289" y="2129878"/>
              <a:ext cx="35291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>
                  <a:solidFill>
                    <a:srgbClr val="0070C0"/>
                  </a:solidFill>
                  <a:latin typeface="UTM Avo" panose="02040603050506020204" pitchFamily="18" charset="0"/>
                </a:rPr>
                <a:t>vùng vằng</a:t>
              </a:r>
              <a:endParaRPr lang="en-US" sz="4400" dirty="0">
                <a:solidFill>
                  <a:srgbClr val="0070C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830784" y="1828800"/>
            <a:ext cx="3870960" cy="1666377"/>
            <a:chOff x="1593667" y="1737359"/>
            <a:chExt cx="3870960" cy="1666377"/>
          </a:xfrm>
        </p:grpSpPr>
        <p:sp>
          <p:nvSpPr>
            <p:cNvPr id="18" name="Cloud 17"/>
            <p:cNvSpPr/>
            <p:nvPr/>
          </p:nvSpPr>
          <p:spPr>
            <a:xfrm>
              <a:off x="1593667" y="1737359"/>
              <a:ext cx="3661956" cy="1666377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35477" y="2129878"/>
              <a:ext cx="35291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>
                  <a:solidFill>
                    <a:srgbClr val="0070C0"/>
                  </a:solidFill>
                  <a:latin typeface="UTM Avo" panose="02040603050506020204" pitchFamily="18" charset="0"/>
                </a:rPr>
                <a:t>hửng sáng</a:t>
              </a:r>
              <a:endParaRPr lang="en-US" sz="4400" dirty="0">
                <a:solidFill>
                  <a:srgbClr val="0070C0"/>
                </a:solidFill>
                <a:latin typeface="UTM Avo" panose="020406030505060202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25915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1433" y="5264902"/>
            <a:ext cx="5579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1" dirty="0">
                <a:solidFill>
                  <a:srgbClr val="0070C0"/>
                </a:solidFill>
                <a:latin typeface="UTM Avo" panose="02040603050506020204" pitchFamily="18" charset="0"/>
              </a:rPr>
              <a:t>ngựa ô: </a:t>
            </a:r>
            <a:r>
              <a:rPr lang="en-US" sz="2800" dirty="0" err="1">
                <a:latin typeface="UTM Avo" panose="02040603050506020204" pitchFamily="18" charset="0"/>
              </a:rPr>
              <a:t>giống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ngựa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sắc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đen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mun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ánh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xanh</a:t>
            </a:r>
            <a:r>
              <a:rPr lang="vi-VN" sz="2800" dirty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8616" y="5264902"/>
            <a:ext cx="5503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0070C0"/>
                </a:solidFill>
                <a:latin typeface="UTM Avo" panose="02040603050506020204" pitchFamily="18" charset="0"/>
              </a:rPr>
              <a:t>ngựa tía: </a:t>
            </a:r>
            <a:r>
              <a:rPr lang="en-US" sz="2800" dirty="0" err="1">
                <a:latin typeface="UTM Avo" panose="02040603050506020204" pitchFamily="18" charset="0"/>
              </a:rPr>
              <a:t>ngựa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màu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đỏ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thẫm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2" name="Picture 2" descr="Hình nền : động vật, con ngựa, Ngựa ô, Colt, Đồng cỏ, con voi con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4" t="9721" r="12562" b="1133"/>
          <a:stretch/>
        </p:blipFill>
        <p:spPr bwMode="auto">
          <a:xfrm>
            <a:off x="1085520" y="653143"/>
            <a:ext cx="4271555" cy="396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6400232" y="1141911"/>
            <a:ext cx="0" cy="4976949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Mơ thấy con ngựa là điềm báo gì, đánh con số nào may mắn?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2" t="1458" r="8052" b="1460"/>
          <a:stretch/>
        </p:blipFill>
        <p:spPr bwMode="auto">
          <a:xfrm flipH="1">
            <a:off x="7089912" y="653143"/>
            <a:ext cx="4525328" cy="396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6919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7072" y="143691"/>
            <a:ext cx="3550745" cy="1252440"/>
            <a:chOff x="3242310" y="-38637"/>
            <a:chExt cx="3550745" cy="125244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2310" y="-38637"/>
              <a:ext cx="1042308" cy="1252440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3931921" y="522514"/>
              <a:ext cx="2861134" cy="613955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Ghép đúng</a:t>
              </a:r>
              <a:endParaRPr lang="en-US" sz="32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2" t="50020" r="13575" b="16486"/>
          <a:stretch/>
        </p:blipFill>
        <p:spPr>
          <a:xfrm>
            <a:off x="549396" y="2250857"/>
            <a:ext cx="11418693" cy="319635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4166683" y="2704011"/>
            <a:ext cx="953957" cy="11450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166683" y="3849034"/>
            <a:ext cx="953957" cy="11450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166683" y="2823369"/>
            <a:ext cx="953957" cy="21706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480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36340" y="0"/>
            <a:ext cx="3853626" cy="1554564"/>
            <a:chOff x="4036340" y="35415"/>
            <a:chExt cx="3853626" cy="1554564"/>
          </a:xfrm>
        </p:grpSpPr>
        <p:sp>
          <p:nvSpPr>
            <p:cNvPr id="6" name="Rounded Rectangle 5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40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7" name="Picture 6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22608" r="17012" b="59144"/>
          <a:stretch/>
        </p:blipFill>
        <p:spPr>
          <a:xfrm>
            <a:off x="368158" y="2445782"/>
            <a:ext cx="11681639" cy="18910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391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89: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ưng - ưc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991080" y="2450957"/>
            <a:ext cx="3621111" cy="31127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ưc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02534" y="2450957"/>
            <a:ext cx="4550535" cy="33058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ưng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34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61877" y="1392404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ưc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5474" y="2525416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>
                  <a:solidFill>
                    <a:prstClr val="black"/>
                  </a:solidFill>
                  <a:latin typeface="UTM Avo" panose="02040603050506020204" pitchFamily="18" charset="0"/>
                </a:rPr>
                <a:t>ưc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ư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c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005845" y="4998540"/>
            <a:ext cx="480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>
                <a:latin typeface="UTM Avo" panose="02040603050506020204" pitchFamily="18" charset="0"/>
              </a:rPr>
              <a:t>(ư - cờ - ưc)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41348" y="1398606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ưng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43089" y="2525416"/>
            <a:ext cx="3193038" cy="2250830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>
                  <a:solidFill>
                    <a:prstClr val="black"/>
                  </a:solidFill>
                  <a:latin typeface="UTM Avo" panose="02040603050506020204" pitchFamily="18" charset="0"/>
                </a:rPr>
                <a:t>ưng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ư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ng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34136" y="4998541"/>
            <a:ext cx="5728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>
                <a:latin typeface="UTM Avo" panose="02040603050506020204" pitchFamily="18" charset="0"/>
              </a:rPr>
              <a:t>(ư - ngờ - ưng)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1034" y="379530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89: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ưng - ưc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386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13496" y="4796824"/>
            <a:ext cx="1737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>
                <a:latin typeface="UTM Avo" panose="02040603050506020204" pitchFamily="18" charset="0"/>
              </a:rPr>
              <a:t>lưng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02866" y="4796824"/>
            <a:ext cx="15408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ưng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1692" y="1177972"/>
            <a:ext cx="220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latin typeface="UTM Avo" panose="02040603050506020204" pitchFamily="18" charset="0"/>
              </a:rPr>
              <a:t>l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ưng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000594" y="2320910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dirty="0">
                  <a:solidFill>
                    <a:prstClr val="black"/>
                  </a:solidFill>
                  <a:latin typeface="UTM Avo" panose="02040603050506020204" pitchFamily="18" charset="0"/>
                </a:rPr>
                <a:t>lưng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l</a:t>
              </a:r>
              <a:endParaRPr lang="en-US" sz="54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ưng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811532" y="4796824"/>
            <a:ext cx="6187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latin typeface="UTM Avo" panose="02040603050506020204" pitchFamily="18" charset="0"/>
              </a:rPr>
              <a:t>(lờ - ưng - lưng)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8" t="24111" r="50961" b="37629"/>
          <a:stretch/>
        </p:blipFill>
        <p:spPr>
          <a:xfrm>
            <a:off x="1236372" y="1177972"/>
            <a:ext cx="4438160" cy="31863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109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31708" y="4923275"/>
            <a:ext cx="7694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latin typeface="UTM Avo" panose="02040603050506020204" pitchFamily="18" charset="0"/>
              </a:rPr>
              <a:t>(mờ - ưc - mưc - nặng - mực)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5517" y="4861721"/>
            <a:ext cx="23952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>
                <a:latin typeface="UTM Avo" panose="02040603050506020204" pitchFamily="18" charset="0"/>
              </a:rPr>
              <a:t>cá mực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01501" y="4861720"/>
            <a:ext cx="9092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ưc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539273" y="2438784"/>
            <a:ext cx="3662509" cy="2057806"/>
            <a:chOff x="3810000" y="1447800"/>
            <a:chExt cx="2209800" cy="1524000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dirty="0">
                  <a:solidFill>
                    <a:prstClr val="black"/>
                  </a:solidFill>
                  <a:latin typeface="UTM Avo" panose="02040603050506020204" pitchFamily="18" charset="0"/>
                </a:rPr>
                <a:t>mực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mưc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600" b="1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  <a:endParaRPr lang="en-US" sz="66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992954" y="1242659"/>
            <a:ext cx="2395207" cy="769442"/>
            <a:chOff x="6992954" y="1242659"/>
            <a:chExt cx="2395207" cy="769442"/>
          </a:xfrm>
        </p:grpSpPr>
        <p:sp>
          <p:nvSpPr>
            <p:cNvPr id="14" name="TextBox 13"/>
            <p:cNvSpPr txBox="1"/>
            <p:nvPr/>
          </p:nvSpPr>
          <p:spPr>
            <a:xfrm>
              <a:off x="6992954" y="1242660"/>
              <a:ext cx="239520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400" b="1" dirty="0">
                  <a:latin typeface="UTM Avo" panose="02040603050506020204" pitchFamily="18" charset="0"/>
                </a:rPr>
                <a:t>cá mực</a:t>
              </a:r>
              <a:endParaRPr lang="en-US" sz="4400" b="1" dirty="0">
                <a:latin typeface="UTM Avo" panose="02040603050506020204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478938" y="1242659"/>
              <a:ext cx="90922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ưc</a:t>
              </a:r>
              <a:endParaRPr lang="en-US" sz="4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1" t="24794" r="18822" b="37629"/>
          <a:stretch/>
        </p:blipFill>
        <p:spPr>
          <a:xfrm>
            <a:off x="785611" y="1412499"/>
            <a:ext cx="4224271" cy="30840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965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01034" y="379530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89: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ưng - ưc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26375" y="5363495"/>
            <a:ext cx="1737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>
                <a:latin typeface="UTM Avo" panose="02040603050506020204" pitchFamily="18" charset="0"/>
              </a:rPr>
              <a:t>lưng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15745" y="5363495"/>
            <a:ext cx="15408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ưng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8" t="24111" r="50961" b="37629"/>
          <a:stretch/>
        </p:blipFill>
        <p:spPr>
          <a:xfrm>
            <a:off x="1249251" y="1744643"/>
            <a:ext cx="4438160" cy="318637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533283" y="5363495"/>
            <a:ext cx="2900153" cy="923330"/>
            <a:chOff x="7533283" y="5363495"/>
            <a:chExt cx="2900153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7533283" y="5363495"/>
              <a:ext cx="290015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400" b="1" dirty="0">
                  <a:latin typeface="UTM Avo" panose="02040603050506020204" pitchFamily="18" charset="0"/>
                </a:rPr>
                <a:t>cá mực</a:t>
              </a:r>
              <a:endParaRPr lang="en-US" sz="5400" b="1" dirty="0">
                <a:latin typeface="UTM Avo" panose="020406030505060202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357500" y="5363495"/>
              <a:ext cx="107593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ưc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1" t="24794" r="18822" b="37629"/>
          <a:stretch/>
        </p:blipFill>
        <p:spPr>
          <a:xfrm>
            <a:off x="6658377" y="1640062"/>
            <a:ext cx="4507606" cy="32909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028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1591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4085" y="728025"/>
            <a:ext cx="6684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THƯ GIÃN</a:t>
            </a:r>
            <a:endParaRPr lang="en-US" sz="96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73" y="2413389"/>
            <a:ext cx="7239939" cy="40594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8172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9" t="21378" r="22919" b="20321"/>
          <a:stretch/>
        </p:blipFill>
        <p:spPr>
          <a:xfrm>
            <a:off x="1639685" y="158990"/>
            <a:ext cx="10225823" cy="659398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90152" y="2588653"/>
            <a:ext cx="1549533" cy="976897"/>
            <a:chOff x="390727" y="2611311"/>
            <a:chExt cx="1549533" cy="976897"/>
          </a:xfrm>
        </p:grpSpPr>
        <p:sp>
          <p:nvSpPr>
            <p:cNvPr id="14" name="TextBox 13"/>
            <p:cNvSpPr txBox="1"/>
            <p:nvPr/>
          </p:nvSpPr>
          <p:spPr>
            <a:xfrm>
              <a:off x="824235" y="2854778"/>
              <a:ext cx="1116025" cy="726894"/>
            </a:xfrm>
            <a:prstGeom prst="rect">
              <a:avLst/>
            </a:prstGeom>
            <a:noFill/>
            <a:ln w="28575">
              <a:solidFill>
                <a:srgbClr val="00B05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Nối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6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" name="Straight Connector 3"/>
          <p:cNvCxnSpPr/>
          <p:nvPr/>
        </p:nvCxnSpPr>
        <p:spPr>
          <a:xfrm>
            <a:off x="3928056" y="1210614"/>
            <a:ext cx="1944710" cy="5795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928056" y="682580"/>
            <a:ext cx="1944710" cy="27389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928056" y="3906516"/>
            <a:ext cx="1944710" cy="16292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7776693" y="1043189"/>
            <a:ext cx="1843825" cy="17441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776693" y="4859553"/>
            <a:ext cx="1843825" cy="6762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7776693" y="3421563"/>
            <a:ext cx="1843825" cy="25671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7468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C41FA7D-5826-479F-A562-93B67F8E8BA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89 ưng - ư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DDDEF6-21C2-4C0C-B4D5-D51D721C3DBE}:26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32DCA4-5B5C-4B23-92B8-08F15C395D57}:26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317D1E-913A-4A92-BA48-BF75A689B380}:27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D28356-91C2-4DE5-A169-0AC9ADAD14D3}:27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E302EB-FA3D-4E9F-B141-3711355FBF40}:27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B04FCD-7381-4674-90F3-83C1A759F052}:2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073A49-DA0B-4FE9-AFD8-75D3950C18B2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344B17-0DF4-4868-BEC3-B4267F2CE91F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EF93C9-BB79-4A3C-A538-6902BC5C5922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31FF2B-8664-402E-B89F-5AA793AA745B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DF88A4-1E4B-40DC-B357-481AE83E8FF5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11BCCA-510F-4BE7-AE59-7F6741CCB2C0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489591-72C4-4504-8258-C13E29F3A568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099161-B257-4F39-84E8-93F1C108E1F8}:26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131</Words>
  <Application>Microsoft Office PowerPoint</Application>
  <PresentationFormat>Widescreen</PresentationFormat>
  <Paragraphs>48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89 ưng - ưc</dc:title>
  <dc:creator>HP</dc:creator>
  <cp:lastModifiedBy>Administrator</cp:lastModifiedBy>
  <cp:revision>86</cp:revision>
  <dcterms:created xsi:type="dcterms:W3CDTF">2020-08-09T12:12:19Z</dcterms:created>
  <dcterms:modified xsi:type="dcterms:W3CDTF">2024-07-27T14:41:10Z</dcterms:modified>
</cp:coreProperties>
</file>