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7" r:id="rId3"/>
    <p:sldMasterId id="2147483699" r:id="rId4"/>
    <p:sldMasterId id="2147483711" r:id="rId5"/>
    <p:sldMasterId id="2147483723" r:id="rId6"/>
    <p:sldMasterId id="2147483733" r:id="rId7"/>
  </p:sldMasterIdLst>
  <p:notesMasterIdLst>
    <p:notesMasterId r:id="rId46"/>
  </p:notesMasterIdLst>
  <p:sldIdLst>
    <p:sldId id="259" r:id="rId8"/>
    <p:sldId id="256" r:id="rId9"/>
    <p:sldId id="4400" r:id="rId10"/>
    <p:sldId id="4401" r:id="rId11"/>
    <p:sldId id="4388" r:id="rId12"/>
    <p:sldId id="4402" r:id="rId13"/>
    <p:sldId id="4403" r:id="rId14"/>
    <p:sldId id="4389" r:id="rId15"/>
    <p:sldId id="261" r:id="rId16"/>
    <p:sldId id="4390" r:id="rId17"/>
    <p:sldId id="4391" r:id="rId18"/>
    <p:sldId id="4404" r:id="rId19"/>
    <p:sldId id="4405" r:id="rId20"/>
    <p:sldId id="4406" r:id="rId21"/>
    <p:sldId id="4407" r:id="rId22"/>
    <p:sldId id="4408" r:id="rId23"/>
    <p:sldId id="302" r:id="rId24"/>
    <p:sldId id="4396" r:id="rId25"/>
    <p:sldId id="280" r:id="rId26"/>
    <p:sldId id="264" r:id="rId27"/>
    <p:sldId id="294" r:id="rId28"/>
    <p:sldId id="269" r:id="rId29"/>
    <p:sldId id="295" r:id="rId30"/>
    <p:sldId id="296" r:id="rId31"/>
    <p:sldId id="297" r:id="rId32"/>
    <p:sldId id="288" r:id="rId33"/>
    <p:sldId id="298" r:id="rId34"/>
    <p:sldId id="275" r:id="rId35"/>
    <p:sldId id="2758" r:id="rId36"/>
    <p:sldId id="265" r:id="rId37"/>
    <p:sldId id="4409" r:id="rId38"/>
    <p:sldId id="290" r:id="rId39"/>
    <p:sldId id="2760" r:id="rId40"/>
    <p:sldId id="2761" r:id="rId41"/>
    <p:sldId id="4410" r:id="rId42"/>
    <p:sldId id="2762" r:id="rId43"/>
    <p:sldId id="268" r:id="rId44"/>
    <p:sldId id="333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768" autoAdjust="0"/>
  </p:normalViewPr>
  <p:slideViewPr>
    <p:cSldViewPr snapToGrid="0">
      <p:cViewPr varScale="1">
        <p:scale>
          <a:sx n="67" d="100"/>
          <a:sy n="67" d="100"/>
        </p:scale>
        <p:origin x="636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CB231-9752-4306-89E6-85F9C83D2C39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8D6FD-882E-45BF-A5B9-112F1469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75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C93FF-6BFD-4E6A-96F6-C0FD028D73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50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8D6FD-882E-45BF-A5B9-112F14699F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806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8D6FD-882E-45BF-A5B9-112F14699F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81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8D6FD-882E-45BF-A5B9-112F14699F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32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329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C93FF-6BFD-4E6A-96F6-C0FD028D73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475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8C94F-FC92-4A5A-8D57-2B71CBF1BC2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027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8D6FD-882E-45BF-A5B9-112F14699F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65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C93FF-6BFD-4E6A-96F6-C0FD028D73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507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8D6FD-882E-45BF-A5B9-112F14699F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33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8D6FD-882E-45BF-A5B9-112F14699F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07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C93FF-6BFD-4E6A-96F6-C0FD028D73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47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316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01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09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11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4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B0ACB-03B5-48BD-9186-B463A0B9B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CA6FFA-1F2D-4E59-9F03-5582A1266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825A9-39B3-421A-AA88-6D83D74C2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36F47-B750-48F1-A5AE-A645B147F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67836-4DB5-4801-B9E6-FF72D868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2918E10-43DF-4D34-9191-B9E03534C0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2537831" y="5412067"/>
            <a:ext cx="1888566" cy="1888566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50323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B1BDE-70B8-41B3-8C3F-515E85376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385BF-75FE-43A9-A699-2832DB21E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2E8B5-A34D-4069-9781-C6A38B5A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607E9-D457-4B14-9F5E-3765FF641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229F7-26E9-4F21-BA5F-A81E8427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7609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3654E-2247-4F12-97BC-5FB06279E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AA07D-7556-4F3F-A150-308C579A8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C491E-1271-4662-9298-D41F924C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5B13A-2415-4A87-BDF7-50D4868CA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4F103-8E78-46A9-9C65-EE6A6F9AA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6567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D9BA2-BF15-4E32-BD38-79FE65DD7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23AD2-123E-44A5-9EEE-1AE176479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B319F-06F6-40BD-95C2-DEFD540B0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105AD-3417-492F-B151-6E0F3BE3B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30A0E-E66F-4529-A77E-6C35DC404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6EC02-452D-4395-84B8-92B8E571B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8659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6C41B-FC13-40BD-8D38-5D9B0ACC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FE328-0FA8-453A-8B94-6657A0ECA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C269A-D6E3-44E9-9510-8A47320E6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CF0E5E-E5E0-4E5C-BF6F-D7997897B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3573F3-3BF5-43BA-BA2A-23EB10973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5E0900-2790-4A23-85A4-9E80C3A6D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832B6-B21D-4040-8159-ACBD4025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11D958-42B2-457D-B06C-AC508A3B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8000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1AFC1-B2FE-440E-9B9F-4C8E9E050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0FBB54-C816-47EA-B7F1-37917C91B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9FD7F5-9D4D-4DD0-88D6-D9E00B176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17A24E-730C-4C26-9152-8303FF57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1074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2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9453BB-846D-4ED7-A930-CF802A366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940B3-5641-443A-8657-C0279C09B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886BD3-B7EB-4D89-A1D2-E6B2F7B9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17398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46882-AC4E-4683-8208-FB4F81032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79A20-D4B7-4EF2-95D5-BFFFD6E2D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B6526-622D-48C9-A8C1-F02C22DCA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F2645E-719D-4D01-A10D-2B249CA0F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D36170-26F6-4FC9-91ED-96026CAB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575ED0-49C2-4027-86EC-1F3EB7249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82127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C7422-8F70-4740-BEA2-F6C3C8701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6E0D91-562D-4498-9462-38F4CD93E9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736A6-EF2C-450A-B24E-14F704C30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FF3A8F-F646-4C26-B41B-2419FBBB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EF5B4-8E52-4044-BE20-B45C60A1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3AC2B-E958-453F-BFCA-30E26A94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977688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E0068-EC9D-41E9-AF81-FF0978899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913783-D6F7-49BC-9556-B085A52CE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1F616-9B69-4837-BE40-AE3F6B2F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5BBCC-4156-439E-AD99-2EAF2FD56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0998C-05B5-4BE9-9C43-18413510B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40397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D99FF5-EA9E-4862-A59C-B09D879E59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B181E-3031-450D-8076-5D91AF806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BB350-10AA-4E7F-AEEC-8949CCFA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FA7E7-94F0-4306-A1A6-7F047FF2A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FAE36-E8B4-4F5A-BF83-8DE4A04E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510773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15684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39413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55175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87297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239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19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40029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52972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549598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509422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74241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49729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1645603-8C61-FC2F-1243-F4FB09FE7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22D0B430-4D70-FA83-2F96-C997B5EDA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8C639CA-7306-C1A4-E0A2-3D6A1DD43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D4D9C21-55B4-0068-B83F-D8002C07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5C46EED-6699-2F20-1D87-7C82FF651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0001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AC6134D-A2A1-2A6B-3808-8AFAD7BFE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EDDC637-5638-AF20-88E3-B74DBB5D6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2550FF9-71AF-517E-5B87-7C1534B8D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51B712F-7460-6F32-BB1D-51B8807A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C49FDE8-EE5A-CD21-079A-620EC96E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524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52D7EA-6AB5-BD15-0D6D-0D3A0BA30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75243A7-795C-C77D-D611-39BFB1E0B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44D47D3-314B-A128-A2C2-EB706970F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BDE231C-C1B0-D391-8D34-8DC658C37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CA71F8A-B40F-CD08-3F62-820B6248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014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D388E3-4968-CFF3-BBD5-A6EBB263E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53D0290-AB45-DCEA-3686-4CCEB73EB5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9E603886-FCFC-ACB4-E465-9345D2B3C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0009509-9046-DFF7-DBE4-94D39CCB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2B1BE0F-EC15-F79C-DBEE-CD86EB75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9D0E821-536C-3E37-20E1-EC096D1A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8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0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B989259-FAC0-BB01-F3B1-EF1B9D4D1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F7CEFC2-EC52-FD59-0219-9AEF123D2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F9E8128-C74B-263F-8E42-B2F7FCF8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F515A402-317F-37DE-83E6-BCA510D0C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D2DC4615-CAE8-EEB8-F54E-0EB899B670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8B151C40-9D78-878E-DCF2-C4C60019D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0637635-32CF-B230-B21B-29E5153E2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F36475F-FAB9-BCD3-4F1B-F234D06D0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1005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34654D1-A50B-590F-F55E-7CE30CF02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9F01568A-3D65-3764-DBE3-800EDA6A5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D002BFD8-1FB9-B5C5-4338-44620C8FF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3B309E3E-CDAF-74E9-5D6E-9DA95A0A0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895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2FC71415-47CB-3C9D-4F8D-4C6EDE799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B6C3D3D6-C2CE-CB6A-2BC2-641BB687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6FDD683-F8B2-C85F-21B5-4F0CD1B5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482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67E40EA-2603-9F4A-239D-03D858150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D8CC8FC-AA18-D750-CB92-8A9AE27E5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B920F3E-73D9-93A1-1ACF-506EE3611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9ED8A64-98BB-3460-36F1-2B9608FC4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CECA9D3-3389-9902-1B2D-8A9A35818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351A92C-7BFA-D901-4467-C7813681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210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7B8D570-384D-F9EF-506E-108F31DA5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94EB1D58-934D-E750-9329-0880D56F99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CA57721-7805-2268-384D-2121AD5F8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A8E3CA5-42A1-6CA6-C021-181884480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F2C1217-B312-046E-928E-50BC98F5C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3BF6503-B679-F0B4-BCA3-7B9D13C46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437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2C67F9E-60F8-43C1-A5AF-3F7173F49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ED9C7D8-98C7-8AFA-9B27-34BC1C36D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C32630F-BFE6-558C-A158-4C72752FD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1D86B48-E135-E120-111F-3CD99C039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E08C872-F6AC-BFE6-3513-A16189553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252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5262F80C-B564-2E4B-269A-FFF1644165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1537581F-D206-F5E7-4DF3-FED1C8C1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B36D1B9-37A7-F196-2070-11ED57216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9BA34EE-2AD4-39B2-CD2B-63094C9E3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2068DE9-9B28-2385-EE3D-7C7A0BFC6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83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6FFCC1-4E44-419E-8C0E-890F2701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2023/10/10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521C13-9AB6-4730-A97B-8B868AEC0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A9BC95-70B0-4173-8FC0-8F408151D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78718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A5F013-261A-4B29-9907-5E18B7DEB3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2023/10/10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A7E5E9-8240-4A62-B6B6-9F6F19178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2F834C-30CF-4DE8-BADF-965C00F4C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62310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60A19F-6F04-46DB-B190-530AE3C00D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2023/10/10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2B4791-C0D8-4CC9-B28F-AADA6977D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A22A9BD-205B-4BEF-A7A2-40AF7DF34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06349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48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0BC9FC1-8316-48B1-B8F7-62CB0304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2023/10/10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53869CB-0FEF-4C28-AF25-26E51341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DD0123-6546-4BC0-9C32-E87E3B07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338480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3FB15EC-A078-4F6C-8386-6EE20252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2023/10/10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A0FA400-28A5-4D6A-B178-34DD7139B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6BD707D-3BA1-490F-AF20-393D2223D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907985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5937C2-2FFF-4BD5-8761-F993E36716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2023/10/10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9257F0-257A-4CF5-85E7-B8A2BBA50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1FB6C23-926B-44D0-B35E-20EC6B24F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457134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E2216E3-02CB-4B4F-8D19-27A25AA2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2023/10/10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1CA18E0-D6D4-4CE5-A535-DD48E7156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07E948-A761-446A-BA45-F4A6A7A2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234939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1630A0-3860-4E0F-8A14-D75D48C3AF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2023/10/10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801C82-29EC-441D-BC09-BFC507DF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C2AF03-6167-426A-B751-4BCE1ADC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827332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025DA1-34B9-4609-A933-AB73ED69FC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2023/10/10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6878C2-C037-4C0A-AB75-2BC4C0CF9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F81A73-3FDD-45B0-91BF-EFF73945C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480271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67A4B-FB63-4564-94FF-53393D218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E2021C-9415-4AE4-BCA2-4D8BD4A3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DDEDF-69BE-498D-ADB5-434255D3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AB3B06-8838-4A20-AE55-5B66918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8EA1E7-E425-4010-894A-81FE6194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2E1AF1-1CD9-4A1A-B8FA-C1819FF6A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8449" y="6927702"/>
            <a:ext cx="1704978" cy="11423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32E2E4-34B2-4B9B-BB39-2A5B3473B9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512" y="7142162"/>
            <a:ext cx="17049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931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25022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9F824-59C4-45F6-97F2-0B0CDB6F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912AE-27AF-4D03-B4DE-6392976DE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37FA12-4947-4E96-9012-5A12C6C4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E1C117-BDB8-4AE6-91D1-03EF5932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BE8E53-F8C5-4839-B73B-88E68AE6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5698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2701B-35A9-4382-B815-73A0926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92FD1-3DC1-49E9-BA04-ADCBDB3C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23616E-D514-4842-9D58-09A231A1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485753-3C6B-4D75-809B-23D4CC97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BEA1CF-238C-405A-BA65-F599EA7A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E07343-30F9-437D-9ADE-1A8500D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935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92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86FFF-FF48-4773-9B85-72FB18A4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CE6FD1-6E57-4710-A0B9-93837014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C2E8B-51AC-437E-B13F-B9764AFF2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B29CC7-713C-4DBE-A0C8-0A55627EB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12B61D-3095-4C70-90D3-DAA8A77D9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E0715-5D50-4819-B800-92BE11E4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C2DD70-FFF3-4855-9B88-A337F2AA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D59AB0-E120-4141-A85F-1D0C2803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1147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559538-FD8A-4AB6-B0C6-9D755A6C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5BF5B4-3BD8-41D7-AB15-4B88A762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EB5A0AF-3063-4123-A2DE-B137464A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F6EFED-3870-46FE-ABD5-831FAD0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4772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51D8152-B902-466F-98EC-96188B0C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23F889-136D-4532-A243-4873474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2751-5C54-4FA9-BAE2-DBFCBFD7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304" y="-199175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978" y="1410066"/>
            <a:ext cx="1217422" cy="1217422"/>
          </a:xfrm>
          <a:prstGeom prst="ellipse">
            <a:avLst/>
          </a:prstGeom>
          <a:ln>
            <a:noFill/>
          </a:ln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34825090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626ED-DA7D-4F1A-A2BC-29B7530D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F9F46B-9FBC-4441-AB77-4DF9DB70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7F03E8-6802-4F2C-B57F-4E3A0005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032E2-E302-461E-8F05-8C04929B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1890BC-B3B0-403A-A06E-08711262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B825C1-68E6-4CDA-9C3C-4DAC5E8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80222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75FFF-3604-48DD-B97A-C900972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70F097-94D8-45C7-B51D-1289E32B7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E3A73-90A3-427C-B658-15A890CED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8279FB-02E9-4A20-90A1-1C16F532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1DCBAB-5C75-4FBB-9DA0-3971E9BD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8B057C-9DC1-46C3-9AB0-7D034573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1014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360B4-481C-4A5E-94F4-5C82769B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9D5CA3-57C5-4B7B-B9A1-ECEB8ECFC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053AF-82DC-4CF9-963C-92C79EB3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592EA-1992-40C2-B4E7-5EEFAC43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03BFFA-6A8F-4E02-B27C-6DA116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3255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5D1B118-97B1-4167-8ACA-512D03559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7EB8F5-F623-4FF9-88E3-B0B12AA7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CD126-62C0-458B-9103-B786229F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20C6DC-C6B5-4E38-978B-AC1B62B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95F6F-01EE-474B-ABD8-63DA7264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203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5431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7442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576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22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89161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22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19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1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6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image" Target="../media/image7.jpeg"/><Relationship Id="rId2" Type="http://schemas.openxmlformats.org/officeDocument/2006/relationships/slideLayout" Target="../slideLayouts/slideLayout57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BC225F0-2EE7-59A6-3CF1-D43FC3BDEB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705" y="249655"/>
            <a:ext cx="1196140" cy="119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7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9Slide.vn - 2019">
            <a:extLst>
              <a:ext uri="{FF2B5EF4-FFF2-40B4-BE49-F238E27FC236}">
                <a16:creationId xmlns:a16="http://schemas.microsoft.com/office/drawing/2014/main" id="{0861039D-5E67-4106-ADC7-E1446F1C92E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BC225F0-2EE7-59A6-3CF1-D43FC3BDEBC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80" y="335380"/>
            <a:ext cx="1196140" cy="119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6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BDB486-A437-4477-B830-059F05A7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64506-68BB-4FDD-9A50-F3F3B0436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C959B-DF0B-478E-BBEE-CC2C4E43D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D5873-6696-4EE0-B765-90B210B469D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254F9-1B9A-4A3D-9D3F-A55BF3F4E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1D575-561A-424B-8B61-A134F843A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30D97F1-C806-F814-624A-888D39E727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2537831" y="5412067"/>
            <a:ext cx="1888566" cy="1888566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1364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92B6E-AC57-4EC7-A4ED-45A8F494EAAC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664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479EBDA-21E0-25BA-9FBF-8FFA5168D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2C27F80-2D3C-0024-325E-3F2E6FD5F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7E565C7-EEC4-3801-A452-7A24933EB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2F62378-D0B9-A50F-5166-33E0F6B4B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9010C01-6546-DD63-541F-7B1C5E537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5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8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8" y="0"/>
            <a:ext cx="12215488" cy="68453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950" y="0"/>
            <a:ext cx="11563349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61813" y="1541857"/>
            <a:ext cx="1600518" cy="16005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91189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3.emf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3.png"/><Relationship Id="rId4" Type="http://schemas.openxmlformats.org/officeDocument/2006/relationships/image" Target="../media/image5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4.jpeg"/><Relationship Id="rId7" Type="http://schemas.microsoft.com/office/2007/relationships/hdphoto" Target="../media/hdphoto9.wdp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6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microsoft.com/office/2007/relationships/hdphoto" Target="../media/hdphoto10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62.png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37.xml"/><Relationship Id="rId6" Type="http://schemas.microsoft.com/office/2007/relationships/hdphoto" Target="../media/hdphoto13.wdp"/><Relationship Id="rId5" Type="http://schemas.openxmlformats.org/officeDocument/2006/relationships/image" Target="../media/image65.png"/><Relationship Id="rId4" Type="http://schemas.microsoft.com/office/2007/relationships/hdphoto" Target="../media/hdphoto1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62.png"/><Relationship Id="rId4" Type="http://schemas.microsoft.com/office/2007/relationships/hdphoto" Target="../media/hdphoto1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62.png"/><Relationship Id="rId4" Type="http://schemas.microsoft.com/office/2007/relationships/hdphoto" Target="../media/hdphoto1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37.xml"/><Relationship Id="rId6" Type="http://schemas.microsoft.com/office/2007/relationships/hdphoto" Target="../media/hdphoto13.wdp"/><Relationship Id="rId5" Type="http://schemas.openxmlformats.org/officeDocument/2006/relationships/image" Target="../media/image65.png"/><Relationship Id="rId4" Type="http://schemas.microsoft.com/office/2007/relationships/hdphoto" Target="../media/hdphoto1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7.xml"/><Relationship Id="rId4" Type="http://schemas.microsoft.com/office/2007/relationships/hdphoto" Target="../media/hdphoto14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5" Type="http://schemas.microsoft.com/office/2007/relationships/hdphoto" Target="../media/hdphoto15.wdp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1.png"/><Relationship Id="rId5" Type="http://schemas.microsoft.com/office/2007/relationships/hdphoto" Target="../media/hdphoto16.wdp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37.xml"/><Relationship Id="rId4" Type="http://schemas.microsoft.com/office/2007/relationships/hdphoto" Target="../media/hdphoto1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74.png"/><Relationship Id="rId4" Type="http://schemas.microsoft.com/office/2007/relationships/hdphoto" Target="../media/hdphoto9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notesSlide" Target="../notesSlides/notesSlide12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3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61">
            <a:extLst>
              <a:ext uri="{FF2B5EF4-FFF2-40B4-BE49-F238E27FC236}">
                <a16:creationId xmlns:a16="http://schemas.microsoft.com/office/drawing/2014/main" id="{CB1833A7-D76A-4372-956A-1B706503DFCD}"/>
              </a:ext>
            </a:extLst>
          </p:cNvPr>
          <p:cNvGrpSpPr/>
          <p:nvPr/>
        </p:nvGrpSpPr>
        <p:grpSpPr>
          <a:xfrm>
            <a:off x="8459871" y="2121212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AFE2D247-28DF-4118-B8EF-7C06AC3B4F0D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7EC5FE99-20FC-4A2E-A985-D875D0BE0A2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4" b="51091"/>
          <a:stretch/>
        </p:blipFill>
        <p:spPr>
          <a:xfrm>
            <a:off x="8086725" y="3552996"/>
            <a:ext cx="4520704" cy="34774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49386B-4CFA-2F69-0897-4C4B8FCDB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08255"/>
            <a:ext cx="5400675" cy="264974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1D83A-C326-3AC3-0D27-3B59E5F6E06B}"/>
              </a:ext>
            </a:extLst>
          </p:cNvPr>
          <p:cNvSpPr/>
          <p:nvPr/>
        </p:nvSpPr>
        <p:spPr>
          <a:xfrm>
            <a:off x="1581150" y="809624"/>
            <a:ext cx="9020175" cy="3362326"/>
          </a:xfrm>
          <a:prstGeom prst="roundRect">
            <a:avLst/>
          </a:prstGeom>
          <a:solidFill>
            <a:srgbClr val="FFFFFF">
              <a:alpha val="47843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84FDEA-B026-8296-DB30-F3AD9E497464}"/>
              </a:ext>
            </a:extLst>
          </p:cNvPr>
          <p:cNvSpPr txBox="1"/>
          <p:nvPr/>
        </p:nvSpPr>
        <p:spPr>
          <a:xfrm>
            <a:off x="1928571" y="896823"/>
            <a:ext cx="8597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….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BEBB52-BE02-6225-D8B1-E9DB1A2E2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9170" y="1454230"/>
            <a:ext cx="5779509" cy="10729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DE0CF0F-63B8-D1B1-6483-611552EFB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708271">
            <a:off x="1600200" y="2095501"/>
            <a:ext cx="2028825" cy="7912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C75F39F-3596-E6AC-BD34-2DE3FFB8D2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3590" y="2122448"/>
            <a:ext cx="6639119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7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98212" y="261256"/>
            <a:ext cx="11800114" cy="6596744"/>
          </a:xfrm>
          <a:prstGeom prst="roundRect">
            <a:avLst>
              <a:gd name="adj" fmla="val 331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0">
            <a:extLst>
              <a:ext uri="{FF2B5EF4-FFF2-40B4-BE49-F238E27FC236}">
                <a16:creationId xmlns:a16="http://schemas.microsoft.com/office/drawing/2014/main" id="{D55F4CE5-F5F7-0F89-D851-24439AE2F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85" y="2859370"/>
            <a:ext cx="3741528" cy="3998630"/>
          </a:xfrm>
          <a:prstGeom prst="rect">
            <a:avLst/>
          </a:prstGeom>
        </p:spPr>
      </p:pic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1E71180C-1DFD-1794-578E-B0E28F621349}"/>
              </a:ext>
            </a:extLst>
          </p:cNvPr>
          <p:cNvSpPr/>
          <p:nvPr/>
        </p:nvSpPr>
        <p:spPr>
          <a:xfrm>
            <a:off x="2749572" y="847725"/>
            <a:ext cx="8121535" cy="145501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540E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dk1"/>
                </a:solidFill>
              </a:rPr>
              <a:t>Dựa trên kết quả khảo sát của các tổ, em thấy khu vực nào cần được chăm sóc, sửa sang, vệ sinh?</a:t>
            </a:r>
          </a:p>
        </p:txBody>
      </p:sp>
      <p:sp>
        <p:nvSpPr>
          <p:cNvPr id="5" name="Rounded Rectangle 12">
            <a:extLst>
              <a:ext uri="{FF2B5EF4-FFF2-40B4-BE49-F238E27FC236}">
                <a16:creationId xmlns:a16="http://schemas.microsoft.com/office/drawing/2014/main" id="{FD632E5A-E4E2-21B9-0311-BEB02EFD1FF4}"/>
              </a:ext>
            </a:extLst>
          </p:cNvPr>
          <p:cNvSpPr/>
          <p:nvPr/>
        </p:nvSpPr>
        <p:spPr>
          <a:xfrm>
            <a:off x="3549672" y="2847976"/>
            <a:ext cx="8121535" cy="11811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540E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dk1"/>
                </a:solidFill>
              </a:rPr>
              <a:t>Để thay đổi khu vực đó, tổ em cần làm những việc gì?</a:t>
            </a:r>
          </a:p>
        </p:txBody>
      </p:sp>
    </p:spTree>
    <p:extLst>
      <p:ext uri="{BB962C8B-B14F-4D97-AF65-F5344CB8AC3E}">
        <p14:creationId xmlns:p14="http://schemas.microsoft.com/office/powerpoint/2010/main" val="147223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62E55C79-76BA-F490-FFD3-36E712BAD7FB}"/>
              </a:ext>
            </a:extLst>
          </p:cNvPr>
          <p:cNvSpPr/>
          <p:nvPr/>
        </p:nvSpPr>
        <p:spPr>
          <a:xfrm>
            <a:off x="3862286" y="0"/>
            <a:ext cx="4748314" cy="2826290"/>
          </a:xfrm>
          <a:prstGeom prst="cloud">
            <a:avLst/>
          </a:prstGeom>
          <a:solidFill>
            <a:srgbClr val="FDC7DC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CÙNG CHIA SẺ</a:t>
            </a:r>
          </a:p>
        </p:txBody>
      </p:sp>
      <p:pic>
        <p:nvPicPr>
          <p:cNvPr id="4" name="Picture 3" descr="Happy cute little kid boy with light ide... | Premium Vector #Freepik  #vector #light #g… | Art drawings for kids, School art activities, Back to  school art activity">
            <a:extLst>
              <a:ext uri="{FF2B5EF4-FFF2-40B4-BE49-F238E27FC236}">
                <a16:creationId xmlns:a16="http://schemas.microsoft.com/office/drawing/2014/main" id="{7E9C5CB7-DC3C-CA4B-AC31-2E4499AFF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9" b="90276" l="9904" r="89936">
                        <a14:foregroundMark x1="46326" y1="31205" x2="51278" y2="35994"/>
                        <a14:foregroundMark x1="57508" y1="30044" x2="62460" y2="35269"/>
                        <a14:foregroundMark x1="43770" y1="49202" x2="48243" y2="51814"/>
                        <a14:foregroundMark x1="55911" y1="46444" x2="60064" y2="51814"/>
                        <a14:foregroundMark x1="56709" y1="84761" x2="62620" y2="90276"/>
                        <a14:foregroundMark x1="62620" y1="90276" x2="62780" y2="90276"/>
                        <a14:foregroundMark x1="47604" y1="83890" x2="43610" y2="89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075" y="813097"/>
            <a:ext cx="5962650" cy="656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remium Vector | Happy cute little kid boy with light idea | Kids cartoon  characters, Cartoon kids, Art drawings for kids">
            <a:extLst>
              <a:ext uri="{FF2B5EF4-FFF2-40B4-BE49-F238E27FC236}">
                <a16:creationId xmlns:a16="http://schemas.microsoft.com/office/drawing/2014/main" id="{D50C28F0-CFE6-3F2D-EE37-B9D2CEDAA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9" b="91727" l="9904" r="89936">
                        <a14:foregroundMark x1="36422" y1="29608" x2="43131" y2="41509"/>
                        <a14:foregroundMark x1="50000" y1="29753" x2="55431" y2="38171"/>
                        <a14:foregroundMark x1="55431" y1="38171" x2="55431" y2="38171"/>
                        <a14:foregroundMark x1="50958" y1="89695" x2="54153" y2="91727"/>
                        <a14:foregroundMark x1="35783" y1="46880" x2="41374" y2="51524"/>
                        <a14:foregroundMark x1="48722" y1="47896" x2="51597" y2="50218"/>
                        <a14:foregroundMark x1="23962" y1="49057" x2="23962" y2="49057"/>
                        <a14:foregroundMark x1="26198" y1="49637" x2="30032" y2="53846"/>
                        <a14:foregroundMark x1="22364" y1="49347" x2="30032" y2="53120"/>
                        <a14:foregroundMark x1="30032" y1="53120" x2="30511" y2="53411"/>
                        <a14:foregroundMark x1="30351" y1="51814" x2="27157" y2="49202"/>
                        <a14:foregroundMark x1="21725" y1="50218" x2="21725" y2="50218"/>
                        <a14:foregroundMark x1="21086" y1="49637" x2="21086" y2="49637"/>
                        <a14:foregroundMark x1="21086" y1="49637" x2="21086" y2="49637"/>
                        <a14:foregroundMark x1="35942" y1="86647" x2="30511" y2="912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665" y="1065212"/>
            <a:ext cx="5521704" cy="607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BD7D4F-FBC0-1E66-5192-6115A22677EC}"/>
              </a:ext>
            </a:extLst>
          </p:cNvPr>
          <p:cNvSpPr txBox="1"/>
          <p:nvPr/>
        </p:nvSpPr>
        <p:spPr>
          <a:xfrm>
            <a:off x="3394956" y="4729929"/>
            <a:ext cx="6184474" cy="13620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>
                <a:solidFill>
                  <a:srgbClr val="FC18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C183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Lắng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góp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ý 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bổ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sung</a:t>
            </a:r>
          </a:p>
        </p:txBody>
      </p:sp>
    </p:spTree>
    <p:extLst>
      <p:ext uri="{BB962C8B-B14F-4D97-AF65-F5344CB8AC3E}">
        <p14:creationId xmlns:p14="http://schemas.microsoft.com/office/powerpoint/2010/main" val="34216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91637D4-D568-1406-2C2C-7B096D2129C3}"/>
              </a:ext>
            </a:extLst>
          </p:cNvPr>
          <p:cNvSpPr/>
          <p:nvPr/>
        </p:nvSpPr>
        <p:spPr>
          <a:xfrm>
            <a:off x="1162050" y="1606858"/>
            <a:ext cx="8390323" cy="3317567"/>
          </a:xfrm>
          <a:prstGeom prst="roundRect">
            <a:avLst/>
          </a:prstGeom>
          <a:solidFill>
            <a:srgbClr val="CCFFCC"/>
          </a:solidFill>
          <a:ln w="130175">
            <a:solidFill>
              <a:srgbClr val="00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5BED47-48B5-DE2F-42D0-863AC77E5B45}"/>
              </a:ext>
            </a:extLst>
          </p:cNvPr>
          <p:cNvSpPr txBox="1"/>
          <p:nvPr/>
        </p:nvSpPr>
        <p:spPr>
          <a:xfrm>
            <a:off x="1190625" y="2171222"/>
            <a:ext cx="81483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400" b="1" dirty="0">
                <a:ln w="22225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 động 2: Xây dựng kế hoạch và phân công nhiệm vụ cụ thể cho từng thành viên</a:t>
            </a:r>
            <a:endParaRPr kumimoji="0" lang="vi-VN" sz="44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 descr="Premium Vector | Happy cute little kid boy and girl sweeping floor">
            <a:extLst>
              <a:ext uri="{FF2B5EF4-FFF2-40B4-BE49-F238E27FC236}">
                <a16:creationId xmlns:a16="http://schemas.microsoft.com/office/drawing/2014/main" id="{E323702A-E54D-B4FF-1C22-EBC764A89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7" b="99821" l="9585" r="89617">
                        <a14:foregroundMark x1="17093" y1="11828" x2="23962" y2="39247"/>
                        <a14:foregroundMark x1="23962" y1="39247" x2="24121" y2="39606"/>
                        <a14:foregroundMark x1="27636" y1="36738" x2="26677" y2="53405"/>
                        <a14:foregroundMark x1="16773" y1="22401" x2="32268" y2="25627"/>
                        <a14:foregroundMark x1="35463" y1="20968" x2="30192" y2="21326"/>
                        <a14:foregroundMark x1="33067" y1="20968" x2="35144" y2="28853"/>
                        <a14:foregroundMark x1="66613" y1="23656" x2="81789" y2="27240"/>
                        <a14:foregroundMark x1="69010" y1="25627" x2="66134" y2="27957"/>
                        <a14:foregroundMark x1="69329" y1="86738" x2="69329" y2="86738"/>
                        <a14:foregroundMark x1="64377" y1="96237" x2="64377" y2="96237"/>
                        <a14:foregroundMark x1="55591" y1="89068" x2="55591" y2="89068"/>
                        <a14:foregroundMark x1="50958" y1="86738" x2="55911" y2="92652"/>
                        <a14:foregroundMark x1="47764" y1="88172" x2="48562" y2="92294"/>
                        <a14:foregroundMark x1="43930" y1="86201" x2="49201" y2="98208"/>
                        <a14:foregroundMark x1="47764" y1="88172" x2="57348" y2="94265"/>
                        <a14:foregroundMark x1="55911" y1="87814" x2="61981" y2="98925"/>
                        <a14:foregroundMark x1="42492" y1="88172" x2="48562" y2="98925"/>
                        <a14:foregroundMark x1="42173" y1="98566" x2="57668" y2="99821"/>
                        <a14:foregroundMark x1="51757" y1="97670" x2="58786" y2="98208"/>
                        <a14:foregroundMark x1="53514" y1="74014" x2="53514" y2="74014"/>
                        <a14:foregroundMark x1="40415" y1="75627" x2="40415" y2="75627"/>
                        <a14:foregroundMark x1="40735" y1="72760" x2="44728" y2="79570"/>
                        <a14:foregroundMark x1="40735" y1="63620" x2="45367" y2="81183"/>
                        <a14:foregroundMark x1="22045" y1="43548" x2="24331" y2="60473"/>
                        <a14:foregroundMark x1="17093" y1="77957" x2="17093" y2="77957"/>
                        <a14:backgroundMark x1="25559" y1="64516" x2="25559" y2="64516"/>
                        <a14:backgroundMark x1="25879" y1="64875" x2="26677" y2="68100"/>
                        <a14:backgroundMark x1="25240" y1="62903" x2="25559" y2="67204"/>
                        <a14:backgroundMark x1="24601" y1="62186" x2="24601" y2="62186"/>
                        <a14:backgroundMark x1="24920" y1="60573" x2="24601" y2="62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111" y="3190480"/>
            <a:ext cx="3892889" cy="347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4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245837" y="156482"/>
            <a:ext cx="11800114" cy="6596744"/>
          </a:xfrm>
          <a:prstGeom prst="roundRect">
            <a:avLst>
              <a:gd name="adj" fmla="val 331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04AA35-8D1C-466A-9C39-975DC55463AA}"/>
              </a:ext>
            </a:extLst>
          </p:cNvPr>
          <p:cNvSpPr txBox="1"/>
          <p:nvPr/>
        </p:nvSpPr>
        <p:spPr>
          <a:xfrm>
            <a:off x="600075" y="76200"/>
            <a:ext cx="11020425" cy="13280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F21A3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Mỗi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tổ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lựa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chọn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một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công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việc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trong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số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những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việc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vừa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chia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sẻ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để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lên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kế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hoạch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hoạt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động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cụ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3600" dirty="0" err="1">
                <a:ea typeface="LNTH-LuoLuoNotangYuanTi 1" pitchFamily="2" charset="-128"/>
                <a:cs typeface="LNTH-LuoLuoNotangYuanTi 1" pitchFamily="2" charset="-128"/>
              </a:rPr>
              <a:t>thể</a:t>
            </a:r>
            <a:r>
              <a:rPr lang="en-US" sz="3600" dirty="0">
                <a:ea typeface="LNTH-LuoLuoNotangYuanTi 1" pitchFamily="2" charset="-128"/>
                <a:cs typeface="LNTH-LuoLuoNotangYuanTi 1" pitchFamily="2" charset="-128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69988A-2CC4-CC58-46EC-C19C53F04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6862" y="1581149"/>
            <a:ext cx="3605213" cy="4341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32434A-9805-BCB5-C6A8-EEEDEE963A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8937" y="1738312"/>
            <a:ext cx="3919538" cy="410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53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98212" y="261256"/>
            <a:ext cx="11800114" cy="6596744"/>
          </a:xfrm>
          <a:prstGeom prst="roundRect">
            <a:avLst>
              <a:gd name="adj" fmla="val 331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520E5C-F892-41E4-106E-9F01510BF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53" y="-111698"/>
            <a:ext cx="2383743" cy="149974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C6480A2-B7D4-CEB2-7326-363F97EED042}"/>
              </a:ext>
            </a:extLst>
          </p:cNvPr>
          <p:cNvGrpSpPr/>
          <p:nvPr/>
        </p:nvGrpSpPr>
        <p:grpSpPr>
          <a:xfrm>
            <a:off x="2465471" y="911771"/>
            <a:ext cx="7773904" cy="964654"/>
            <a:chOff x="6696582" y="4545422"/>
            <a:chExt cx="5577805" cy="1312170"/>
          </a:xfrm>
        </p:grpSpPr>
        <p:sp>
          <p:nvSpPr>
            <p:cNvPr id="10" name="Rectangle: Diagonal Corners Snipped 9">
              <a:extLst>
                <a:ext uri="{FF2B5EF4-FFF2-40B4-BE49-F238E27FC236}">
                  <a16:creationId xmlns:a16="http://schemas.microsoft.com/office/drawing/2014/main" id="{F4BE582B-DB82-B513-D8B1-B9E273301B46}"/>
                </a:ext>
              </a:extLst>
            </p:cNvPr>
            <p:cNvSpPr/>
            <p:nvPr/>
          </p:nvSpPr>
          <p:spPr>
            <a:xfrm>
              <a:off x="6869762" y="4545422"/>
              <a:ext cx="5231447" cy="1300901"/>
            </a:xfrm>
            <a:prstGeom prst="snip2DiagRect">
              <a:avLst>
                <a:gd name="adj1" fmla="val 8179"/>
                <a:gd name="adj2" fmla="val 22802"/>
              </a:avLst>
            </a:prstGeom>
            <a:solidFill>
              <a:srgbClr val="CCFFFF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62A127-7D3D-AD12-498D-C9901F7AD182}"/>
                </a:ext>
              </a:extLst>
            </p:cNvPr>
            <p:cNvSpPr txBox="1"/>
            <p:nvPr/>
          </p:nvSpPr>
          <p:spPr>
            <a:xfrm>
              <a:off x="6696582" y="4657263"/>
              <a:ext cx="55778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6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Tổ em dự kiến thực hiện hoạt động gì?</a:t>
              </a:r>
              <a:endParaRPr lang="vi-VN" sz="5400" dirty="0">
                <a:solidFill>
                  <a:srgbClr val="0070C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0D710C-1CE0-8837-AC2E-4B0377BB3B5E}"/>
              </a:ext>
            </a:extLst>
          </p:cNvPr>
          <p:cNvGrpSpPr/>
          <p:nvPr/>
        </p:nvGrpSpPr>
        <p:grpSpPr>
          <a:xfrm>
            <a:off x="2503571" y="2238375"/>
            <a:ext cx="7773904" cy="1679971"/>
            <a:chOff x="6696582" y="4545422"/>
            <a:chExt cx="5577805" cy="1744588"/>
          </a:xfrm>
        </p:grpSpPr>
        <p:sp>
          <p:nvSpPr>
            <p:cNvPr id="14" name="Rectangle: Diagonal Corners Snipped 13">
              <a:extLst>
                <a:ext uri="{FF2B5EF4-FFF2-40B4-BE49-F238E27FC236}">
                  <a16:creationId xmlns:a16="http://schemas.microsoft.com/office/drawing/2014/main" id="{814F752C-B63B-E7FA-5F77-826398CC77A0}"/>
                </a:ext>
              </a:extLst>
            </p:cNvPr>
            <p:cNvSpPr/>
            <p:nvPr/>
          </p:nvSpPr>
          <p:spPr>
            <a:xfrm>
              <a:off x="6869762" y="4545422"/>
              <a:ext cx="5231447" cy="1300901"/>
            </a:xfrm>
            <a:prstGeom prst="snip2DiagRect">
              <a:avLst>
                <a:gd name="adj1" fmla="val 8179"/>
                <a:gd name="adj2" fmla="val 22802"/>
              </a:avLst>
            </a:prstGeom>
            <a:solidFill>
              <a:srgbClr val="CCFFFF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93A00D-7C3E-800B-A776-8D6A55D5611B}"/>
                </a:ext>
              </a:extLst>
            </p:cNvPr>
            <p:cNvSpPr txBox="1"/>
            <p:nvPr/>
          </p:nvSpPr>
          <p:spPr>
            <a:xfrm>
              <a:off x="6696582" y="4657263"/>
              <a:ext cx="5577805" cy="1632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6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Để thực hiện hoạt động ấy, cần làm những công việc cụ thể nào?</a:t>
              </a:r>
              <a:endParaRPr lang="vi-VN" sz="5400" dirty="0">
                <a:solidFill>
                  <a:srgbClr val="0070C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E36739-4420-25E7-3DDD-9131D68DE719}"/>
              </a:ext>
            </a:extLst>
          </p:cNvPr>
          <p:cNvGrpSpPr/>
          <p:nvPr/>
        </p:nvGrpSpPr>
        <p:grpSpPr>
          <a:xfrm>
            <a:off x="2513096" y="3905252"/>
            <a:ext cx="7773904" cy="876298"/>
            <a:chOff x="6696582" y="4545422"/>
            <a:chExt cx="5577805" cy="1300901"/>
          </a:xfrm>
        </p:grpSpPr>
        <p:sp>
          <p:nvSpPr>
            <p:cNvPr id="17" name="Rectangle: Diagonal Corners Snipped 16">
              <a:extLst>
                <a:ext uri="{FF2B5EF4-FFF2-40B4-BE49-F238E27FC236}">
                  <a16:creationId xmlns:a16="http://schemas.microsoft.com/office/drawing/2014/main" id="{7A4C1400-8355-1D93-9867-0BF62329FA78}"/>
                </a:ext>
              </a:extLst>
            </p:cNvPr>
            <p:cNvSpPr/>
            <p:nvPr/>
          </p:nvSpPr>
          <p:spPr>
            <a:xfrm>
              <a:off x="6869762" y="4545422"/>
              <a:ext cx="5231447" cy="1300901"/>
            </a:xfrm>
            <a:prstGeom prst="snip2DiagRect">
              <a:avLst>
                <a:gd name="adj1" fmla="val 8179"/>
                <a:gd name="adj2" fmla="val 22802"/>
              </a:avLst>
            </a:prstGeom>
            <a:solidFill>
              <a:srgbClr val="CCFFFF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B00ED2-1F67-F51E-A203-B943FA662BF4}"/>
                </a:ext>
              </a:extLst>
            </p:cNvPr>
            <p:cNvSpPr txBox="1"/>
            <p:nvPr/>
          </p:nvSpPr>
          <p:spPr>
            <a:xfrm>
              <a:off x="6696582" y="4657263"/>
              <a:ext cx="5577805" cy="67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6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Ai đảm nhận những công việc đó?</a:t>
              </a:r>
              <a:endParaRPr lang="vi-VN" sz="5400" dirty="0">
                <a:solidFill>
                  <a:srgbClr val="0070C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E68F9C-42DB-DEB8-5498-F21DFF525396}"/>
              </a:ext>
            </a:extLst>
          </p:cNvPr>
          <p:cNvGrpSpPr/>
          <p:nvPr/>
        </p:nvGrpSpPr>
        <p:grpSpPr>
          <a:xfrm>
            <a:off x="2541671" y="5067300"/>
            <a:ext cx="7773904" cy="1466850"/>
            <a:chOff x="6696582" y="4545422"/>
            <a:chExt cx="5577805" cy="1537391"/>
          </a:xfrm>
        </p:grpSpPr>
        <p:sp>
          <p:nvSpPr>
            <p:cNvPr id="20" name="Rectangle: Diagonal Corners Snipped 19">
              <a:extLst>
                <a:ext uri="{FF2B5EF4-FFF2-40B4-BE49-F238E27FC236}">
                  <a16:creationId xmlns:a16="http://schemas.microsoft.com/office/drawing/2014/main" id="{34813AAC-A252-84B8-D1DC-85E0377AB62F}"/>
                </a:ext>
              </a:extLst>
            </p:cNvPr>
            <p:cNvSpPr/>
            <p:nvPr/>
          </p:nvSpPr>
          <p:spPr>
            <a:xfrm>
              <a:off x="6869762" y="4545422"/>
              <a:ext cx="5231447" cy="1300901"/>
            </a:xfrm>
            <a:prstGeom prst="snip2DiagRect">
              <a:avLst>
                <a:gd name="adj1" fmla="val 8179"/>
                <a:gd name="adj2" fmla="val 22802"/>
              </a:avLst>
            </a:prstGeom>
            <a:solidFill>
              <a:srgbClr val="CCFFFF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EED796-28A5-1DE5-0908-39D902760B19}"/>
                </a:ext>
              </a:extLst>
            </p:cNvPr>
            <p:cNvSpPr txBox="1"/>
            <p:nvPr/>
          </p:nvSpPr>
          <p:spPr>
            <a:xfrm>
              <a:off x="6696582" y="4657263"/>
              <a:ext cx="5577805" cy="142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Các em sẽ thực hiện phần việc được phân công khi nào?</a:t>
              </a:r>
              <a:endParaRPr lang="vi-VN" sz="5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989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EE5E73-8E06-C36B-69AA-B9A657BA4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7" y="1814512"/>
            <a:ext cx="9761342" cy="42148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826198-4E1A-45D9-57D0-2B8EB54E4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31" y="241514"/>
            <a:ext cx="2566638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3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62E55C79-76BA-F490-FFD3-36E712BAD7FB}"/>
              </a:ext>
            </a:extLst>
          </p:cNvPr>
          <p:cNvSpPr/>
          <p:nvPr/>
        </p:nvSpPr>
        <p:spPr>
          <a:xfrm>
            <a:off x="3862286" y="0"/>
            <a:ext cx="4748314" cy="2826290"/>
          </a:xfrm>
          <a:prstGeom prst="cloud">
            <a:avLst/>
          </a:prstGeom>
          <a:solidFill>
            <a:srgbClr val="FDC7DC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Chia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sẻ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hoạch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Happy cute little kid boy with light ide... | Premium Vector #Freepik  #vector #light #g… | Art drawings for kids, School art activities, Back to  school art activity">
            <a:extLst>
              <a:ext uri="{FF2B5EF4-FFF2-40B4-BE49-F238E27FC236}">
                <a16:creationId xmlns:a16="http://schemas.microsoft.com/office/drawing/2014/main" id="{7E9C5CB7-DC3C-CA4B-AC31-2E4499AFF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9" b="90276" l="9904" r="89936">
                        <a14:foregroundMark x1="46326" y1="31205" x2="51278" y2="35994"/>
                        <a14:foregroundMark x1="57508" y1="30044" x2="62460" y2="35269"/>
                        <a14:foregroundMark x1="43770" y1="49202" x2="48243" y2="51814"/>
                        <a14:foregroundMark x1="55911" y1="46444" x2="60064" y2="51814"/>
                        <a14:foregroundMark x1="56709" y1="84761" x2="62620" y2="90276"/>
                        <a14:foregroundMark x1="62620" y1="90276" x2="62780" y2="90276"/>
                        <a14:foregroundMark x1="47604" y1="83890" x2="43610" y2="89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075" y="813097"/>
            <a:ext cx="5962650" cy="656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remium Vector | Happy cute little kid boy with light idea | Kids cartoon  characters, Cartoon kids, Art drawings for kids">
            <a:extLst>
              <a:ext uri="{FF2B5EF4-FFF2-40B4-BE49-F238E27FC236}">
                <a16:creationId xmlns:a16="http://schemas.microsoft.com/office/drawing/2014/main" id="{D50C28F0-CFE6-3F2D-EE37-B9D2CEDAA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9" b="91727" l="9904" r="89936">
                        <a14:foregroundMark x1="36422" y1="29608" x2="43131" y2="41509"/>
                        <a14:foregroundMark x1="50000" y1="29753" x2="55431" y2="38171"/>
                        <a14:foregroundMark x1="55431" y1="38171" x2="55431" y2="38171"/>
                        <a14:foregroundMark x1="50958" y1="89695" x2="54153" y2="91727"/>
                        <a14:foregroundMark x1="35783" y1="46880" x2="41374" y2="51524"/>
                        <a14:foregroundMark x1="48722" y1="47896" x2="51597" y2="50218"/>
                        <a14:foregroundMark x1="23962" y1="49057" x2="23962" y2="49057"/>
                        <a14:foregroundMark x1="26198" y1="49637" x2="30032" y2="53846"/>
                        <a14:foregroundMark x1="22364" y1="49347" x2="30032" y2="53120"/>
                        <a14:foregroundMark x1="30032" y1="53120" x2="30511" y2="53411"/>
                        <a14:foregroundMark x1="30351" y1="51814" x2="27157" y2="49202"/>
                        <a14:foregroundMark x1="21725" y1="50218" x2="21725" y2="50218"/>
                        <a14:foregroundMark x1="21086" y1="49637" x2="21086" y2="49637"/>
                        <a14:foregroundMark x1="21086" y1="49637" x2="21086" y2="49637"/>
                        <a14:foregroundMark x1="35942" y1="86647" x2="30511" y2="912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515" y="1084262"/>
            <a:ext cx="5521704" cy="607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BD7D4F-FBC0-1E66-5192-6115A22677EC}"/>
              </a:ext>
            </a:extLst>
          </p:cNvPr>
          <p:cNvSpPr txBox="1"/>
          <p:nvPr/>
        </p:nvSpPr>
        <p:spPr>
          <a:xfrm>
            <a:off x="3394956" y="4729929"/>
            <a:ext cx="6184474" cy="13620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nhóm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khác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C183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Lắng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nghe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góp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bổ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183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sung</a:t>
            </a:r>
          </a:p>
        </p:txBody>
      </p:sp>
    </p:spTree>
    <p:extLst>
      <p:ext uri="{BB962C8B-B14F-4D97-AF65-F5344CB8AC3E}">
        <p14:creationId xmlns:p14="http://schemas.microsoft.com/office/powerpoint/2010/main" val="231251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74" y="0"/>
            <a:ext cx="12212674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8420100" y="1436480"/>
            <a:ext cx="428625" cy="31432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4" t="7282" r="13357" b="20365"/>
          <a:stretch/>
        </p:blipFill>
        <p:spPr>
          <a:xfrm>
            <a:off x="1538514" y="58058"/>
            <a:ext cx="9739086" cy="6778172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439885" y="2627072"/>
            <a:ext cx="5936343" cy="31757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Mỗi công việc các em có thể làm, dù nhỏ nhưng cũng góp phần giúp trường, lớp chúng ta đẹp hơn nhiều.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99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9174500-18E8-4AFE-B6EA-7E26CDE58B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4" t="12222" r="11306" b="11334"/>
          <a:stretch/>
        </p:blipFill>
        <p:spPr>
          <a:xfrm>
            <a:off x="-342178" y="711200"/>
            <a:ext cx="4565079" cy="606327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3B63F98-AC36-4E0B-BE2E-8B48A4F2F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123" y="358429"/>
            <a:ext cx="4500000" cy="2500000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CB1833A7-D76A-4372-956A-1B706503DFCD}"/>
              </a:ext>
            </a:extLst>
          </p:cNvPr>
          <p:cNvGrpSpPr/>
          <p:nvPr/>
        </p:nvGrpSpPr>
        <p:grpSpPr>
          <a:xfrm>
            <a:off x="8459871" y="2121212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AFE2D247-28DF-4118-B8EF-7C06AC3B4F0D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7EC5FE99-20FC-4A2E-A985-D875D0BE0A2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846286" y="74385"/>
            <a:ext cx="6995885" cy="4677230"/>
            <a:chOff x="3846286" y="711200"/>
            <a:chExt cx="6995885" cy="4841555"/>
          </a:xfrm>
        </p:grpSpPr>
        <p:pic>
          <p:nvPicPr>
            <p:cNvPr id="16" name="图片 4">
              <a:extLst>
                <a:ext uri="{FF2B5EF4-FFF2-40B4-BE49-F238E27FC236}">
                  <a16:creationId xmlns:a16="http://schemas.microsoft.com/office/drawing/2014/main" id="{017CFDA8-22F1-4263-AAA0-719FB3131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46286" y="711200"/>
              <a:ext cx="6995885" cy="4841555"/>
            </a:xfrm>
            <a:prstGeom prst="rect">
              <a:avLst/>
            </a:prstGeom>
          </p:spPr>
        </p:pic>
        <p:sp>
          <p:nvSpPr>
            <p:cNvPr id="14" name="文本框 48">
              <a:extLst>
                <a:ext uri="{FF2B5EF4-FFF2-40B4-BE49-F238E27FC236}">
                  <a16:creationId xmlns:a16="http://schemas.microsoft.com/office/drawing/2014/main" id="{E6C36DC1-61E7-4867-9EDA-974E7368FB8B}"/>
                </a:ext>
              </a:extLst>
            </p:cNvPr>
            <p:cNvSpPr txBox="1"/>
            <p:nvPr/>
          </p:nvSpPr>
          <p:spPr>
            <a:xfrm>
              <a:off x="4876778" y="2859263"/>
              <a:ext cx="4934899" cy="1302582"/>
            </a:xfrm>
            <a:prstGeom prst="roundRect">
              <a:avLst>
                <a:gd name="adj" fmla="val 8573"/>
              </a:avLst>
            </a:prstGeom>
            <a:noFill/>
            <a:ln w="28575">
              <a:noFill/>
              <a:prstDash val="dash"/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just">
                <a:defRPr sz="2800">
                  <a:ln w="19050">
                    <a:noFill/>
                  </a:ln>
                  <a:solidFill>
                    <a:srgbClr val="87746B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 w="19050">
                    <a:noFill/>
                  </a:ln>
                  <a:solidFill>
                    <a:srgbClr val="63AE3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VẬN DỤNG</a:t>
              </a:r>
              <a:endParaRPr kumimoji="0" lang="zh-CN" altLang="en-US" sz="7200" b="1" i="0" u="none" strike="noStrike" kern="1200" cap="none" spc="0" normalizeH="0" baseline="0" noProof="0" dirty="0">
                <a:ln w="19050">
                  <a:noFill/>
                </a:ln>
                <a:solidFill>
                  <a:srgbClr val="63AE3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4" b="51091"/>
          <a:stretch/>
        </p:blipFill>
        <p:spPr>
          <a:xfrm>
            <a:off x="7845720" y="3367608"/>
            <a:ext cx="4761709" cy="366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5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C4D63267-0065-4DF6-B5B4-D4A3E36F9DF0}"/>
              </a:ext>
            </a:extLst>
          </p:cNvPr>
          <p:cNvSpPr/>
          <p:nvPr/>
        </p:nvSpPr>
        <p:spPr>
          <a:xfrm>
            <a:off x="268826" y="246185"/>
            <a:ext cx="11654346" cy="6365629"/>
          </a:xfrm>
          <a:prstGeom prst="roundRect">
            <a:avLst>
              <a:gd name="adj" fmla="val 13348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94337" y="1602154"/>
            <a:ext cx="9003323" cy="3477846"/>
            <a:chOff x="1594337" y="1602154"/>
            <a:chExt cx="9003323" cy="3477846"/>
          </a:xfrm>
        </p:grpSpPr>
        <p:sp>
          <p:nvSpPr>
            <p:cNvPr id="9" name="Rounded Rectangle 8"/>
            <p:cNvSpPr/>
            <p:nvPr/>
          </p:nvSpPr>
          <p:spPr>
            <a:xfrm>
              <a:off x="1594337" y="1602154"/>
              <a:ext cx="9003323" cy="3477846"/>
            </a:xfrm>
            <a:prstGeom prst="round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825851" y="1733931"/>
              <a:ext cx="8540294" cy="317572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N</a:t>
              </a: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hờ người thân hỗ trợ chuẩn bị dụng cụ cần thiết để thực hiện kế hoạch giữ gìn trường học xanh, sạch, đẹp.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098F771-4B74-6EC0-3B5D-8A4C4C61B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757" y="3357634"/>
            <a:ext cx="2258865" cy="33393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E6D966-392A-D7D5-77E6-453C65703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0343" y="3417244"/>
            <a:ext cx="2537413" cy="33176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196CB22-0DED-AC0D-5BDF-23BC74318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4993" y="393907"/>
            <a:ext cx="5681964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7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FB1A27E-C22A-4DB9-9A42-154373038EC1}"/>
              </a:ext>
            </a:extLst>
          </p:cNvPr>
          <p:cNvGrpSpPr/>
          <p:nvPr/>
        </p:nvGrpSpPr>
        <p:grpSpPr>
          <a:xfrm>
            <a:off x="1021784" y="1491267"/>
            <a:ext cx="10458055" cy="2395716"/>
            <a:chOff x="1021784" y="1491267"/>
            <a:chExt cx="10458055" cy="239571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4E89DF1-235E-4F3F-B648-BF9859586565}"/>
                </a:ext>
              </a:extLst>
            </p:cNvPr>
            <p:cNvGrpSpPr/>
            <p:nvPr/>
          </p:nvGrpSpPr>
          <p:grpSpPr>
            <a:xfrm>
              <a:off x="1021784" y="2020326"/>
              <a:ext cx="10458055" cy="1866657"/>
              <a:chOff x="1021784" y="2033479"/>
              <a:chExt cx="10458055" cy="1866657"/>
            </a:xfrm>
          </p:grpSpPr>
          <p:sp>
            <p:nvSpPr>
              <p:cNvPr id="17" name="Google Shape;125;p2">
                <a:extLst>
                  <a:ext uri="{FF2B5EF4-FFF2-40B4-BE49-F238E27FC236}">
                    <a16:creationId xmlns:a16="http://schemas.microsoft.com/office/drawing/2014/main" id="{FEFCA318-6355-4BFF-AD49-EF76E6D4C6EC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28;p2">
                <a:extLst>
                  <a:ext uri="{FF2B5EF4-FFF2-40B4-BE49-F238E27FC236}">
                    <a16:creationId xmlns:a16="http://schemas.microsoft.com/office/drawing/2014/main" id="{2C4AD3EA-B3AD-41D6-A9CE-970345F6F8FD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2155CD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7AF006B-EAA0-4213-96A1-4B3429068A6D}"/>
                  </a:ext>
                </a:extLst>
              </p:cNvPr>
              <p:cNvSpPr txBox="1"/>
              <p:nvPr/>
            </p:nvSpPr>
            <p:spPr>
              <a:xfrm>
                <a:off x="1605151" y="2257221"/>
                <a:ext cx="943079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55CD"/>
                    </a:solidFill>
                    <a:effectLst/>
                    <a:uLnTx/>
                    <a:uFillTx/>
                    <a:latin typeface="Calibri (Body)"/>
                    <a:ea typeface="+mn-ea"/>
                    <a:cs typeface="+mn-cs"/>
                  </a:rPr>
                  <a:t>Lập kế hoạch và phân công nhiệm vụ cho từng thành viên để giữ gìn trường học xanh, sạch, đẹp.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55CD"/>
                    </a:solidFill>
                    <a:effectLst/>
                    <a:uLnTx/>
                    <a:uFillTx/>
                    <a:latin typeface="Calibri (Body)"/>
                    <a:ea typeface="+mn-ea"/>
                    <a:cs typeface="+mn-cs"/>
                  </a:rPr>
                  <a:t> </a:t>
                </a:r>
                <a:endPara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2155CD"/>
                  </a:solidFill>
                  <a:effectLst/>
                  <a:uLnTx/>
                  <a:uFillTx/>
                  <a:latin typeface="Calibri (Body)"/>
                  <a:ea typeface="+mn-ea"/>
                  <a:cs typeface="+mn-cs"/>
                </a:endParaRPr>
              </a:p>
            </p:txBody>
          </p:sp>
        </p:grpSp>
        <p:pic>
          <p:nvPicPr>
            <p:cNvPr id="6146" name="Picture 2">
              <a:extLst>
                <a:ext uri="{FF2B5EF4-FFF2-40B4-BE49-F238E27FC236}">
                  <a16:creationId xmlns:a16="http://schemas.microsoft.com/office/drawing/2014/main" id="{14D826B8-0DD4-4D74-9951-59A64A34AF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930" y="1491267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2A4D225-0B34-44AD-96D9-6FBB5B3259C7}"/>
              </a:ext>
            </a:extLst>
          </p:cNvPr>
          <p:cNvGrpSpPr/>
          <p:nvPr/>
        </p:nvGrpSpPr>
        <p:grpSpPr>
          <a:xfrm>
            <a:off x="866972" y="4161681"/>
            <a:ext cx="10458055" cy="2278789"/>
            <a:chOff x="866972" y="4161681"/>
            <a:chExt cx="10458055" cy="227878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8DC9454-C3A6-41AE-9CB5-52807F24EA51}"/>
                </a:ext>
              </a:extLst>
            </p:cNvPr>
            <p:cNvGrpSpPr/>
            <p:nvPr/>
          </p:nvGrpSpPr>
          <p:grpSpPr>
            <a:xfrm>
              <a:off x="866972" y="4573813"/>
              <a:ext cx="10458055" cy="1866657"/>
              <a:chOff x="1021784" y="2033479"/>
              <a:chExt cx="10458055" cy="1866657"/>
            </a:xfrm>
          </p:grpSpPr>
          <p:sp>
            <p:nvSpPr>
              <p:cNvPr id="27" name="Google Shape;125;p2">
                <a:extLst>
                  <a:ext uri="{FF2B5EF4-FFF2-40B4-BE49-F238E27FC236}">
                    <a16:creationId xmlns:a16="http://schemas.microsoft.com/office/drawing/2014/main" id="{4FEC8FE7-154E-4A9D-AD71-28978D8EE0E3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89A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28;p2">
                <a:extLst>
                  <a:ext uri="{FF2B5EF4-FFF2-40B4-BE49-F238E27FC236}">
                    <a16:creationId xmlns:a16="http://schemas.microsoft.com/office/drawing/2014/main" id="{3312F893-C8BE-43FE-B35A-0DED01F51201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00B050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75AA7B-74A0-4194-B401-4F9AE6DFF0A6}"/>
                  </a:ext>
                </a:extLst>
              </p:cNvPr>
              <p:cNvSpPr txBox="1"/>
              <p:nvPr/>
            </p:nvSpPr>
            <p:spPr>
              <a:xfrm>
                <a:off x="1760674" y="2634525"/>
                <a:ext cx="94307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dirty="0">
                    <a:solidFill>
                      <a:srgbClr val="0070C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Thực hiện kế hoạch giữ gìn trường học xanh, sạch, đẹp.</a:t>
                </a:r>
                <a:endParaRPr kumimoji="0" lang="vi-VN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D9A97524-30A3-4454-9ADE-85E103CFC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930" y="4161681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48" name="Picture 4">
            <a:extLst>
              <a:ext uri="{FF2B5EF4-FFF2-40B4-BE49-F238E27FC236}">
                <a16:creationId xmlns:a16="http://schemas.microsoft.com/office/drawing/2014/main" id="{B88C4991-FE7A-473A-99C5-483CEC54F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9014">
            <a:off x="508048" y="191261"/>
            <a:ext cx="1477812" cy="147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C8FBE84D-865F-40DC-9A7E-413F0AE17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268122" y="323931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43D4F9-8438-A171-220D-6A608050A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8304" y="284988"/>
            <a:ext cx="7657240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80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AEFEE2-D743-8F05-2EB6-EF8DDC248E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" b="238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6" name="Hình ảnh 25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56BB74E1-0796-907F-5864-7FDFDF251B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96" b="83980" l="25816" r="77653">
                        <a14:foregroundMark x1="53673" y1="38061" x2="47041" y2="30612"/>
                        <a14:foregroundMark x1="60204" y1="35204" x2="60000" y2="28469"/>
                        <a14:foregroundMark x1="45714" y1="31224" x2="53265" y2="37245"/>
                        <a14:foregroundMark x1="72551" y1="20918" x2="74694" y2="22245"/>
                        <a14:foregroundMark x1="59388" y1="36224" x2="55204" y2="39388"/>
                        <a14:foregroundMark x1="47653" y1="81837" x2="43673" y2="83980"/>
                        <a14:foregroundMark x1="56837" y1="82143" x2="59796" y2="83980"/>
                        <a14:foregroundMark x1="43469" y1="18061" x2="43061" y2="18061"/>
                        <a14:foregroundMark x1="50306" y1="33265" x2="52653" y2="36429"/>
                        <a14:foregroundMark x1="73571" y1="23061" x2="72347" y2="26429"/>
                        <a14:foregroundMark x1="71327" y1="26837" x2="71327" y2="26837"/>
                        <a14:foregroundMark x1="72347" y1="27449" x2="72347" y2="27449"/>
                        <a14:backgroundMark x1="69388" y1="20510" x2="67959" y2="20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68" t="6564" r="15812" b="10564"/>
          <a:stretch/>
        </p:blipFill>
        <p:spPr>
          <a:xfrm flipH="1">
            <a:off x="9017369" y="2406875"/>
            <a:ext cx="3572177" cy="4566960"/>
          </a:xfrm>
          <a:prstGeom prst="rect">
            <a:avLst/>
          </a:prstGeom>
        </p:spPr>
      </p:pic>
      <p:pic>
        <p:nvPicPr>
          <p:cNvPr id="28" name="Hình ảnh 27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D6238F9-1D53-1D9E-83DA-749AE20EBC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388" b="82347" l="31531" r="75408">
                        <a14:foregroundMark x1="55204" y1="33980" x2="53980" y2="33980"/>
                        <a14:foregroundMark x1="40510" y1="34592" x2="48673" y2="35204"/>
                        <a14:foregroundMark x1="48673" y1="35204" x2="48776" y2="35408"/>
                        <a14:foregroundMark x1="56531" y1="29898" x2="53163" y2="34388"/>
                        <a14:foregroundMark x1="52449" y1="82347" x2="54592" y2="82347"/>
                        <a14:foregroundMark x1="43878" y1="80612" x2="41224" y2="8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37" t="11693" r="19094" b="10564"/>
          <a:stretch/>
        </p:blipFill>
        <p:spPr>
          <a:xfrm>
            <a:off x="-190791" y="2454899"/>
            <a:ext cx="3232443" cy="4588374"/>
          </a:xfrm>
          <a:prstGeom prst="rect">
            <a:avLst/>
          </a:prstGeom>
        </p:spPr>
      </p:pic>
      <p:pic>
        <p:nvPicPr>
          <p:cNvPr id="30" name="Hình ảnh 2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5647F9C8-BF3C-E337-96F5-0D4060A31A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184" b="82653" l="19796" r="80714">
                        <a14:foregroundMark x1="20816" y1="45204" x2="20816" y2="45204"/>
                        <a14:foregroundMark x1="20204" y1="47551" x2="20204" y2="47551"/>
                        <a14:foregroundMark x1="20408" y1="49796" x2="20408" y2="49796"/>
                        <a14:foregroundMark x1="19796" y1="50102" x2="19796" y2="50102"/>
                        <a14:foregroundMark x1="37143" y1="40000" x2="37551" y2="37245"/>
                        <a14:foregroundMark x1="44490" y1="81224" x2="42347" y2="81429"/>
                        <a14:foregroundMark x1="72551" y1="71429" x2="70918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82" r="11709" b="9129"/>
          <a:stretch/>
        </p:blipFill>
        <p:spPr>
          <a:xfrm>
            <a:off x="5789354" y="2586007"/>
            <a:ext cx="4124118" cy="4457266"/>
          </a:xfrm>
          <a:prstGeom prst="rect">
            <a:avLst/>
          </a:prstGeom>
        </p:spPr>
      </p:pic>
      <p:pic>
        <p:nvPicPr>
          <p:cNvPr id="32" name="Hình ảnh 31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7415F3D1-5D35-1E5E-670B-9B6F33AE213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7673" b="76259" l="23880" r="81407">
                        <a14:foregroundMark x1="53856" y1="34184" x2="50065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89" t="10350" r="11402" b="16418"/>
          <a:stretch/>
        </p:blipFill>
        <p:spPr>
          <a:xfrm>
            <a:off x="2346804" y="2705455"/>
            <a:ext cx="3538131" cy="46158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530DBE-C30F-D294-9625-3531777A09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325132" y="442653"/>
            <a:ext cx="12004064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15">
            <a:extLst>
              <a:ext uri="{FF2B5EF4-FFF2-40B4-BE49-F238E27FC236}">
                <a16:creationId xmlns:a16="http://schemas.microsoft.com/office/drawing/2014/main" id="{3DB47CC7-60E4-18A1-B895-A05B4BAA76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EC6A7A0B-FADF-ACF6-3470-AF6F6F326A7C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5362AD-22A2-7516-2E33-C9BC06BB9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9770" y="24529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FC47C5-A023-A062-9890-8A8F75DC8A75}"/>
              </a:ext>
            </a:extLst>
          </p:cNvPr>
          <p:cNvSpPr/>
          <p:nvPr/>
        </p:nvSpPr>
        <p:spPr>
          <a:xfrm>
            <a:off x="3377240" y="67000"/>
            <a:ext cx="5133373" cy="1972786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lớp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B1F2EE-F8FD-75F5-5DC5-711C7703A776}"/>
              </a:ext>
            </a:extLst>
          </p:cNvPr>
          <p:cNvSpPr txBox="1"/>
          <p:nvPr/>
        </p:nvSpPr>
        <p:spPr>
          <a:xfrm>
            <a:off x="273876" y="1851284"/>
            <a:ext cx="3643699" cy="153233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F6BC6C-93C9-D982-15BD-9D511EE50B93}"/>
              </a:ext>
            </a:extLst>
          </p:cNvPr>
          <p:cNvSpPr txBox="1"/>
          <p:nvPr/>
        </p:nvSpPr>
        <p:spPr>
          <a:xfrm>
            <a:off x="7830389" y="2039786"/>
            <a:ext cx="3958199" cy="153233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 trưởng báo cáo kết quả học tập của lớp trong 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1" name="Hình ảnh 2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85D0EABF-2F2C-4343-9982-41B988171A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80" b="74184" l="23791" r="80784">
                        <a14:foregroundMark x1="53725" y1="36327" x2="51242" y2="32857"/>
                        <a14:foregroundMark x1="52157" y1="73367" x2="50458" y2="74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6" t="12631" r="21640" b="19326"/>
          <a:stretch/>
        </p:blipFill>
        <p:spPr>
          <a:xfrm>
            <a:off x="2578825" y="2533150"/>
            <a:ext cx="3225212" cy="4505381"/>
          </a:xfrm>
          <a:prstGeom prst="rect">
            <a:avLst/>
          </a:prstGeom>
        </p:spPr>
      </p:pic>
      <p:pic>
        <p:nvPicPr>
          <p:cNvPr id="22" name="Hình ảnh 21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9F8E7196-D75B-9680-77BF-FD45A8574F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85408" l="34898" r="69490">
                        <a14:foregroundMark x1="49694" y1="20102" x2="49694" y2="20102"/>
                        <a14:foregroundMark x1="44898" y1="30816" x2="49286" y2="33673"/>
                        <a14:foregroundMark x1="58673" y1="32857" x2="51633" y2="34388"/>
                        <a14:foregroundMark x1="51020" y1="37245" x2="51020" y2="39796"/>
                        <a14:foregroundMark x1="47041" y1="81837" x2="43061" y2="83571"/>
                        <a14:foregroundMark x1="60612" y1="81429" x2="64035" y2="83770"/>
                        <a14:foregroundMark x1="45918" y1="29694" x2="46327" y2="25918"/>
                        <a14:foregroundMark x1="60000" y1="28265" x2="57041" y2="30612"/>
                        <a14:backgroundMark x1="67551" y1="85408" x2="64184" y2="85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39" t="12537" r="26115" b="10647"/>
          <a:stretch/>
        </p:blipFill>
        <p:spPr>
          <a:xfrm>
            <a:off x="6263468" y="2681533"/>
            <a:ext cx="2424651" cy="4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2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5">
            <a:extLst>
              <a:ext uri="{FF2B5EF4-FFF2-40B4-BE49-F238E27FC236}">
                <a16:creationId xmlns:a16="http://schemas.microsoft.com/office/drawing/2014/main" id="{6CA1C907-3C3E-EFDD-CBB6-06A7C23174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BC33F8BD-3F1A-9443-93D1-A0E322A5E476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84613-7171-7AA2-9CD0-B33E30AA6354}"/>
              </a:ext>
            </a:extLst>
          </p:cNvPr>
          <p:cNvSpPr txBox="1"/>
          <p:nvPr/>
        </p:nvSpPr>
        <p:spPr>
          <a:xfrm>
            <a:off x="643976" y="2248220"/>
            <a:ext cx="2334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Ưu điểm: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562129-247E-5E3D-9477-54D6986248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054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15">
            <a:extLst>
              <a:ext uri="{FF2B5EF4-FFF2-40B4-BE49-F238E27FC236}">
                <a16:creationId xmlns:a16="http://schemas.microsoft.com/office/drawing/2014/main" id="{B375D944-3212-73DE-AC06-141F8CDF8C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97ACA998-ED6B-D2E6-E6A5-64BA8F01816C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8EE888-7E1F-3C3C-D0C2-8E104B526E76}"/>
              </a:ext>
            </a:extLst>
          </p:cNvPr>
          <p:cNvSpPr txBox="1"/>
          <p:nvPr/>
        </p:nvSpPr>
        <p:spPr>
          <a:xfrm>
            <a:off x="643976" y="2248220"/>
            <a:ext cx="2334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Hạn chế: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248B66-24DD-E4E5-66CE-356A38CB3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959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0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A82AB-3A81-58AB-7B22-B0C70769955B}"/>
              </a:ext>
            </a:extLst>
          </p:cNvPr>
          <p:cNvSpPr/>
          <p:nvPr/>
        </p:nvSpPr>
        <p:spPr>
          <a:xfrm>
            <a:off x="3377710" y="251011"/>
            <a:ext cx="4948518" cy="1434914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tuyên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dương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85464C-058D-171C-FC2B-482E6B44BA01}"/>
              </a:ext>
            </a:extLst>
          </p:cNvPr>
          <p:cNvSpPr txBox="1"/>
          <p:nvPr/>
        </p:nvSpPr>
        <p:spPr>
          <a:xfrm>
            <a:off x="407771" y="2008951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Ngôi sao chăm chỉ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968A2D-3E18-166D-44AB-EB3733827683}"/>
              </a:ext>
            </a:extLst>
          </p:cNvPr>
          <p:cNvSpPr txBox="1"/>
          <p:nvPr/>
        </p:nvSpPr>
        <p:spPr>
          <a:xfrm>
            <a:off x="7910639" y="2105883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 ngoan ngoãn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" name="Hình ảnh 2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E4DC6B6F-D16A-4ADE-ACF0-312E190B3C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80" b="74184" l="23791" r="80784">
                        <a14:foregroundMark x1="53725" y1="36327" x2="51242" y2="32857"/>
                        <a14:foregroundMark x1="52157" y1="73367" x2="50458" y2="74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6" t="12631" r="21640" b="19326"/>
          <a:stretch/>
        </p:blipFill>
        <p:spPr>
          <a:xfrm>
            <a:off x="2578825" y="2533150"/>
            <a:ext cx="3225212" cy="4505381"/>
          </a:xfrm>
          <a:prstGeom prst="rect">
            <a:avLst/>
          </a:prstGeom>
        </p:spPr>
      </p:pic>
      <p:pic>
        <p:nvPicPr>
          <p:cNvPr id="6" name="Hình ảnh 21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DE74C73-FA3B-EC08-D14F-2113A837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85408" l="34898" r="69490">
                        <a14:foregroundMark x1="49694" y1="20102" x2="49694" y2="20102"/>
                        <a14:foregroundMark x1="44898" y1="30816" x2="49286" y2="33673"/>
                        <a14:foregroundMark x1="58673" y1="32857" x2="51633" y2="34388"/>
                        <a14:foregroundMark x1="51020" y1="37245" x2="51020" y2="39796"/>
                        <a14:foregroundMark x1="47041" y1="81837" x2="43061" y2="83571"/>
                        <a14:foregroundMark x1="60612" y1="81429" x2="64035" y2="83770"/>
                        <a14:foregroundMark x1="45918" y1="29694" x2="46327" y2="25918"/>
                        <a14:foregroundMark x1="60000" y1="28265" x2="57041" y2="30612"/>
                        <a14:backgroundMark x1="67551" y1="85408" x2="64184" y2="85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39" t="12537" r="26115" b="10647"/>
          <a:stretch/>
        </p:blipFill>
        <p:spPr>
          <a:xfrm>
            <a:off x="6263468" y="2681533"/>
            <a:ext cx="2424651" cy="4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1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AEFEE2-D743-8F05-2EB6-EF8DDC248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" b="238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BF2331F6-BFD7-7F84-63EF-850002B03814}"/>
              </a:ext>
            </a:extLst>
          </p:cNvPr>
          <p:cNvSpPr txBox="1"/>
          <p:nvPr/>
        </p:nvSpPr>
        <p:spPr>
          <a:xfrm>
            <a:off x="190647" y="25848"/>
            <a:ext cx="12001333" cy="11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1905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Phương hướng hoạt động Tuần …</a:t>
            </a:r>
            <a:endParaRPr kumimoji="0" lang="en-US" sz="6000" b="1" i="0" u="none" strike="noStrike" kern="1200" cap="none" spc="0" normalizeH="0" baseline="0" noProof="0" dirty="0">
              <a:ln w="1905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D9D57F1F-C214-7EC9-7911-C032E4EA8E26}"/>
              </a:ext>
            </a:extLst>
          </p:cNvPr>
          <p:cNvSpPr txBox="1"/>
          <p:nvPr/>
        </p:nvSpPr>
        <p:spPr>
          <a:xfrm>
            <a:off x="190667" y="57199"/>
            <a:ext cx="12001333" cy="11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ư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ơ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3F2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ư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ớ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ACF0FE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5F1D3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ạ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ộ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3F2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ầ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…</a:t>
            </a:r>
            <a:endParaRPr kumimoji="0" lang="en-US" sz="6000" b="1" i="0" u="none" strike="noStrike" kern="1200" cap="none" spc="0" normalizeH="0" baseline="0" noProof="0" dirty="0">
              <a:ln w="28575">
                <a:solidFill>
                  <a:srgbClr val="002060"/>
                </a:solidFill>
                <a:prstDash val="solid"/>
              </a:ln>
              <a:solidFill>
                <a:srgbClr val="F09CF2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AA27F6-1499-E8BA-8CC9-36BE51BB883C}"/>
              </a:ext>
            </a:extLst>
          </p:cNvPr>
          <p:cNvSpPr/>
          <p:nvPr/>
        </p:nvSpPr>
        <p:spPr>
          <a:xfrm>
            <a:off x="3068732" y="1605692"/>
            <a:ext cx="8615081" cy="4132728"/>
          </a:xfrm>
          <a:prstGeom prst="roundRect">
            <a:avLst/>
          </a:prstGeom>
          <a:solidFill>
            <a:srgbClr val="CCECFF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Hình ảnh 6" descr="Ảnh có chứa mẫu họa&#10;&#10;Mô tả được tạo tự động">
            <a:extLst>
              <a:ext uri="{FF2B5EF4-FFF2-40B4-BE49-F238E27FC236}">
                <a16:creationId xmlns:a16="http://schemas.microsoft.com/office/drawing/2014/main" id="{DEA06674-89B9-6D56-FAD9-4C8C69D45B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57" b="91531" l="9878" r="89878">
                        <a14:foregroundMark x1="57224" y1="9184" x2="52163" y2="7959"/>
                        <a14:foregroundMark x1="46204" y1="88367" x2="48000" y2="91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30" t="4179" r="21610" b="4477"/>
          <a:stretch/>
        </p:blipFill>
        <p:spPr>
          <a:xfrm flipH="1">
            <a:off x="-184239" y="3109801"/>
            <a:ext cx="2955539" cy="36079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B97E7C-AE4E-FB80-058F-34263EE367CC}"/>
              </a:ext>
            </a:extLst>
          </p:cNvPr>
          <p:cNvSpPr txBox="1"/>
          <p:nvPr/>
        </p:nvSpPr>
        <p:spPr>
          <a:xfrm>
            <a:off x="4822371" y="1981200"/>
            <a:ext cx="2579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696530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7.40741E-7 L -2.5E-6 -0.07222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/>
      <p:bldP spid="12" grpId="1"/>
      <p:bldP spid="2" grpId="0" animBg="1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and Painted Children S Cartoon Creative Birthday Background | Happy  birthday greetings friends, Happy birthday wishes cards, Birthday background">
            <a:extLst>
              <a:ext uri="{FF2B5EF4-FFF2-40B4-BE49-F238E27FC236}">
                <a16:creationId xmlns:a16="http://schemas.microsoft.com/office/drawing/2014/main" id="{3AB8730D-EDD1-E561-5FC7-A6BB18C79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1" b="94688" l="10000" r="95231">
                        <a14:foregroundMark x1="10154" y1="48499" x2="10154" y2="48499"/>
                        <a14:foregroundMark x1="10308" y1="70670" x2="10308" y2="70670"/>
                        <a14:foregroundMark x1="13077" y1="91224" x2="13077" y2="91224"/>
                        <a14:foregroundMark x1="23231" y1="90300" x2="23231" y2="90300"/>
                        <a14:foregroundMark x1="36462" y1="93764" x2="36462" y2="93764"/>
                        <a14:foregroundMark x1="58462" y1="45958" x2="58462" y2="45958"/>
                        <a14:foregroundMark x1="55231" y1="59815" x2="55231" y2="59815"/>
                        <a14:foregroundMark x1="92000" y1="37644" x2="92000" y2="37644"/>
                        <a14:foregroundMark x1="95231" y1="34180" x2="95231" y2="34180"/>
                        <a14:foregroundMark x1="81077" y1="59122" x2="81077" y2="59122"/>
                        <a14:foregroundMark x1="79846" y1="59122" x2="80615" y2="60970"/>
                        <a14:foregroundMark x1="68923" y1="92610" x2="68923" y2="92610"/>
                        <a14:foregroundMark x1="50154" y1="69977" x2="50154" y2="69977"/>
                        <a14:foregroundMark x1="54615" y1="73672" x2="54615" y2="73672"/>
                        <a14:foregroundMark x1="46154" y1="93533" x2="46154" y2="93533"/>
                        <a14:foregroundMark x1="46462" y1="94688" x2="57231" y2="92379"/>
                        <a14:foregroundMark x1="57231" y1="92379" x2="58462" y2="91224"/>
                        <a14:foregroundMark x1="64769" y1="90531" x2="68000" y2="92379"/>
                        <a14:foregroundMark x1="59907" y1="69284" x2="59885" y2="70934"/>
                        <a14:backgroundMark x1="61692" y1="64203" x2="61692" y2="64203"/>
                        <a14:backgroundMark x1="56000" y1="72286" x2="58462" y2="75520"/>
                        <a14:backgroundMark x1="61231" y1="63048" x2="60923" y2="64203"/>
                        <a14:backgroundMark x1="60923" y1="66282" x2="60308" y2="67436"/>
                        <a14:backgroundMark x1="58308" y1="64896" x2="58308" y2="64896"/>
                        <a14:backgroundMark x1="58308" y1="64896" x2="58308" y2="64896"/>
                        <a14:backgroundMark x1="59385" y1="60277" x2="59385" y2="60277"/>
                        <a14:backgroundMark x1="59846" y1="63510" x2="59846" y2="63510"/>
                        <a14:backgroundMark x1="60769" y1="64665" x2="60769" y2="64665"/>
                        <a14:backgroundMark x1="60769" y1="64665" x2="60000" y2="68591"/>
                        <a14:backgroundMark x1="59692" y1="64896" x2="59692" y2="69284"/>
                        <a14:backgroundMark x1="62000" y1="60739" x2="63692" y2="61432"/>
                        <a14:backgroundMark x1="60923" y1="63279" x2="59231" y2="62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550391"/>
            <a:ext cx="8124825" cy="541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DA80AC-287F-7DD1-0E6F-99C00F6B5224}"/>
              </a:ext>
            </a:extLst>
          </p:cNvPr>
          <p:cNvSpPr txBox="1"/>
          <p:nvPr/>
        </p:nvSpPr>
        <p:spPr>
          <a:xfrm>
            <a:off x="812274" y="203261"/>
            <a:ext cx="1027722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nhật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Tháng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…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C69474-A76E-4B6F-7CBB-F06E7D04C349}"/>
              </a:ext>
            </a:extLst>
          </p:cNvPr>
          <p:cNvCxnSpPr/>
          <p:nvPr/>
        </p:nvCxnSpPr>
        <p:spPr>
          <a:xfrm>
            <a:off x="7038975" y="5000625"/>
            <a:ext cx="171450" cy="38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3249AF-AADA-1DC8-897F-10335D457863}"/>
              </a:ext>
            </a:extLst>
          </p:cNvPr>
          <p:cNvCxnSpPr>
            <a:cxnSpLocks/>
          </p:cNvCxnSpPr>
          <p:nvPr/>
        </p:nvCxnSpPr>
        <p:spPr>
          <a:xfrm>
            <a:off x="7191375" y="4600575"/>
            <a:ext cx="19050" cy="857250"/>
          </a:xfrm>
          <a:prstGeom prst="line">
            <a:avLst/>
          </a:prstGeom>
          <a:ln>
            <a:solidFill>
              <a:srgbClr val="F9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1F67CE-8DAF-D374-1DD0-4DFEF5C2D7F1}"/>
              </a:ext>
            </a:extLst>
          </p:cNvPr>
          <p:cNvCxnSpPr>
            <a:cxnSpLocks/>
          </p:cNvCxnSpPr>
          <p:nvPr/>
        </p:nvCxnSpPr>
        <p:spPr>
          <a:xfrm flipH="1">
            <a:off x="7200900" y="4810125"/>
            <a:ext cx="76200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232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-7.40741E-7 L -1.041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507BCAD-27C1-57FA-59EE-32476CA558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AF45DDCB-DEEA-744B-3866-50828F7BE3C3}"/>
              </a:ext>
            </a:extLst>
          </p:cNvPr>
          <p:cNvSpPr/>
          <p:nvPr/>
        </p:nvSpPr>
        <p:spPr>
          <a:xfrm>
            <a:off x="817089" y="524839"/>
            <a:ext cx="8176438" cy="6018835"/>
          </a:xfrm>
          <a:custGeom>
            <a:avLst/>
            <a:gdLst>
              <a:gd name="connsiteX0" fmla="*/ 0 w 8176438"/>
              <a:gd name="connsiteY0" fmla="*/ 1003159 h 6018835"/>
              <a:gd name="connsiteX1" fmla="*/ 1003159 w 8176438"/>
              <a:gd name="connsiteY1" fmla="*/ 0 h 6018835"/>
              <a:gd name="connsiteX2" fmla="*/ 7173279 w 8176438"/>
              <a:gd name="connsiteY2" fmla="*/ 0 h 6018835"/>
              <a:gd name="connsiteX3" fmla="*/ 8176438 w 8176438"/>
              <a:gd name="connsiteY3" fmla="*/ 1003159 h 6018835"/>
              <a:gd name="connsiteX4" fmla="*/ 8176438 w 8176438"/>
              <a:gd name="connsiteY4" fmla="*/ 5015676 h 6018835"/>
              <a:gd name="connsiteX5" fmla="*/ 7173279 w 8176438"/>
              <a:gd name="connsiteY5" fmla="*/ 6018835 h 6018835"/>
              <a:gd name="connsiteX6" fmla="*/ 1003159 w 8176438"/>
              <a:gd name="connsiteY6" fmla="*/ 6018835 h 6018835"/>
              <a:gd name="connsiteX7" fmla="*/ 0 w 8176438"/>
              <a:gd name="connsiteY7" fmla="*/ 5015676 h 6018835"/>
              <a:gd name="connsiteX8" fmla="*/ 0 w 8176438"/>
              <a:gd name="connsiteY8" fmla="*/ 1003159 h 601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76438" h="6018835" fill="none" extrusionOk="0">
                <a:moveTo>
                  <a:pt x="0" y="1003159"/>
                </a:moveTo>
                <a:cubicBezTo>
                  <a:pt x="-54790" y="452537"/>
                  <a:pt x="430104" y="108038"/>
                  <a:pt x="1003159" y="0"/>
                </a:cubicBezTo>
                <a:cubicBezTo>
                  <a:pt x="2071890" y="77600"/>
                  <a:pt x="4896375" y="-27269"/>
                  <a:pt x="7173279" y="0"/>
                </a:cubicBezTo>
                <a:cubicBezTo>
                  <a:pt x="7734895" y="-10009"/>
                  <a:pt x="8267374" y="475901"/>
                  <a:pt x="8176438" y="1003159"/>
                </a:cubicBezTo>
                <a:cubicBezTo>
                  <a:pt x="8285438" y="2738288"/>
                  <a:pt x="8098229" y="3773028"/>
                  <a:pt x="8176438" y="5015676"/>
                </a:cubicBezTo>
                <a:cubicBezTo>
                  <a:pt x="8142903" y="5556586"/>
                  <a:pt x="7628321" y="6062491"/>
                  <a:pt x="7173279" y="6018835"/>
                </a:cubicBezTo>
                <a:cubicBezTo>
                  <a:pt x="5589765" y="6068012"/>
                  <a:pt x="3474126" y="5896133"/>
                  <a:pt x="1003159" y="6018835"/>
                </a:cubicBezTo>
                <a:cubicBezTo>
                  <a:pt x="442235" y="6071791"/>
                  <a:pt x="-68027" y="5628277"/>
                  <a:pt x="0" y="5015676"/>
                </a:cubicBezTo>
                <a:cubicBezTo>
                  <a:pt x="47022" y="4476548"/>
                  <a:pt x="104569" y="1843506"/>
                  <a:pt x="0" y="1003159"/>
                </a:cubicBezTo>
                <a:close/>
              </a:path>
              <a:path w="8176438" h="6018835" stroke="0" extrusionOk="0">
                <a:moveTo>
                  <a:pt x="0" y="1003159"/>
                </a:moveTo>
                <a:cubicBezTo>
                  <a:pt x="39818" y="444579"/>
                  <a:pt x="473446" y="-1623"/>
                  <a:pt x="1003159" y="0"/>
                </a:cubicBezTo>
                <a:cubicBezTo>
                  <a:pt x="2438542" y="-129276"/>
                  <a:pt x="6189222" y="-77778"/>
                  <a:pt x="7173279" y="0"/>
                </a:cubicBezTo>
                <a:cubicBezTo>
                  <a:pt x="7708369" y="-60378"/>
                  <a:pt x="8172238" y="473346"/>
                  <a:pt x="8176438" y="1003159"/>
                </a:cubicBezTo>
                <a:cubicBezTo>
                  <a:pt x="8258037" y="1414857"/>
                  <a:pt x="8330738" y="4435568"/>
                  <a:pt x="8176438" y="5015676"/>
                </a:cubicBezTo>
                <a:cubicBezTo>
                  <a:pt x="8206159" y="5632384"/>
                  <a:pt x="7711910" y="6024068"/>
                  <a:pt x="7173279" y="6018835"/>
                </a:cubicBezTo>
                <a:cubicBezTo>
                  <a:pt x="6311702" y="6063055"/>
                  <a:pt x="3262200" y="5989453"/>
                  <a:pt x="1003159" y="6018835"/>
                </a:cubicBezTo>
                <a:cubicBezTo>
                  <a:pt x="439168" y="5980559"/>
                  <a:pt x="-72629" y="5552919"/>
                  <a:pt x="0" y="5015676"/>
                </a:cubicBezTo>
                <a:cubicBezTo>
                  <a:pt x="-159954" y="3306283"/>
                  <a:pt x="22140" y="2264407"/>
                  <a:pt x="0" y="1003159"/>
                </a:cubicBezTo>
                <a:close/>
              </a:path>
            </a:pathLst>
          </a:custGeom>
          <a:solidFill>
            <a:schemeClr val="lt1"/>
          </a:solidFill>
          <a:ln w="76200">
            <a:solidFill>
              <a:schemeClr val="accent2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Hình ảnh 11" descr="Ảnh có chứa mẫu họa&#10;&#10;Mô tả được tạo tự động">
            <a:extLst>
              <a:ext uri="{FF2B5EF4-FFF2-40B4-BE49-F238E27FC236}">
                <a16:creationId xmlns:a16="http://schemas.microsoft.com/office/drawing/2014/main" id="{20A07B72-174B-A980-2377-A6B36B7284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694" b="74388" l="13388" r="81143">
                        <a14:foregroundMark x1="47429" y1="21224" x2="35429" y2="30408"/>
                        <a14:foregroundMark x1="41224" y1="23163" x2="42531" y2="22551"/>
                        <a14:foregroundMark x1="38857" y1="24388" x2="41878" y2="30816"/>
                        <a14:foregroundMark x1="74204" y1="44184" x2="75429" y2="44184"/>
                        <a14:foregroundMark x1="20082" y1="47041" x2="20898" y2="46224"/>
                        <a14:foregroundMark x1="20898" y1="54592" x2="20408" y2="54592"/>
                        <a14:foregroundMark x1="13388" y1="59592" x2="13388" y2="59592"/>
                        <a14:foregroundMark x1="44571" y1="14796" x2="47184" y2="15612"/>
                        <a14:foregroundMark x1="45388" y1="72959" x2="47755" y2="73571"/>
                        <a14:foregroundMark x1="52735" y1="74184" x2="54367" y2="74388"/>
                        <a14:foregroundMark x1="43429" y1="23061" x2="45061" y2="26837"/>
                        <a14:backgroundMark x1="70041" y1="26122" x2="75837" y2="23163"/>
                        <a14:backgroundMark x1="77469" y1="22653" x2="73061" y2="2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2" t="7480" r="10611" b="20000"/>
          <a:stretch/>
        </p:blipFill>
        <p:spPr>
          <a:xfrm flipH="1">
            <a:off x="7878515" y="3429000"/>
            <a:ext cx="5043459" cy="35610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CE6CE7-1EF8-4AA7-5D70-9BA0AEDBBC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9682" y="1890754"/>
            <a:ext cx="7139035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19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35378 -0.0023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5" y="-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15">
            <a:extLst>
              <a:ext uri="{FF2B5EF4-FFF2-40B4-BE49-F238E27FC236}">
                <a16:creationId xmlns:a16="http://schemas.microsoft.com/office/drawing/2014/main" id="{B375D944-3212-73DE-AC06-141F8CDF8C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97ACA998-ED6B-D2E6-E6A5-64BA8F01816C}"/>
              </a:ext>
            </a:extLst>
          </p:cNvPr>
          <p:cNvSpPr/>
          <p:nvPr/>
        </p:nvSpPr>
        <p:spPr>
          <a:xfrm>
            <a:off x="133350" y="1943100"/>
            <a:ext cx="7796301" cy="2190750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44546A"/>
                </a:solidFill>
                <a:latin typeface="Calibri" panose="020F0502020204030204"/>
              </a:rPr>
              <a:t>Hoạt động 3: Thực hiện kế hoạch giữ gìn trường học xanh, sạch, đẹp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41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3B63F98-AC36-4E0B-BE2E-8B48A4F2F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123" y="358429"/>
            <a:ext cx="4500000" cy="2500000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CB1833A7-D76A-4372-956A-1B706503DFCD}"/>
              </a:ext>
            </a:extLst>
          </p:cNvPr>
          <p:cNvGrpSpPr/>
          <p:nvPr/>
        </p:nvGrpSpPr>
        <p:grpSpPr>
          <a:xfrm>
            <a:off x="8459871" y="2121212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AFE2D247-28DF-4118-B8EF-7C06AC3B4F0D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7EC5FE99-20FC-4A2E-A985-D875D0BE0A2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846286" y="74385"/>
            <a:ext cx="6995885" cy="4677230"/>
            <a:chOff x="3846286" y="711200"/>
            <a:chExt cx="6995885" cy="4841555"/>
          </a:xfrm>
        </p:grpSpPr>
        <p:pic>
          <p:nvPicPr>
            <p:cNvPr id="16" name="图片 4">
              <a:extLst>
                <a:ext uri="{FF2B5EF4-FFF2-40B4-BE49-F238E27FC236}">
                  <a16:creationId xmlns:a16="http://schemas.microsoft.com/office/drawing/2014/main" id="{017CFDA8-22F1-4263-AAA0-719FB3131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6286" y="711200"/>
              <a:ext cx="6995885" cy="4841555"/>
            </a:xfrm>
            <a:prstGeom prst="rect">
              <a:avLst/>
            </a:prstGeom>
          </p:spPr>
        </p:pic>
        <p:sp>
          <p:nvSpPr>
            <p:cNvPr id="14" name="文本框 48">
              <a:extLst>
                <a:ext uri="{FF2B5EF4-FFF2-40B4-BE49-F238E27FC236}">
                  <a16:creationId xmlns:a16="http://schemas.microsoft.com/office/drawing/2014/main" id="{E6C36DC1-61E7-4867-9EDA-974E7368FB8B}"/>
                </a:ext>
              </a:extLst>
            </p:cNvPr>
            <p:cNvSpPr txBox="1"/>
            <p:nvPr/>
          </p:nvSpPr>
          <p:spPr>
            <a:xfrm>
              <a:off x="4876778" y="2859263"/>
              <a:ext cx="4934899" cy="1302582"/>
            </a:xfrm>
            <a:prstGeom prst="roundRect">
              <a:avLst>
                <a:gd name="adj" fmla="val 8573"/>
              </a:avLst>
            </a:prstGeom>
            <a:noFill/>
            <a:ln w="28575">
              <a:noFill/>
              <a:prstDash val="dash"/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just">
                <a:defRPr sz="2800">
                  <a:ln w="19050">
                    <a:noFill/>
                  </a:ln>
                  <a:solidFill>
                    <a:srgbClr val="87746B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 w="19050">
                    <a:noFill/>
                  </a:ln>
                  <a:solidFill>
                    <a:srgbClr val="63AE3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KHỞI ĐỘNG</a:t>
              </a:r>
              <a:endParaRPr kumimoji="0" lang="zh-CN" altLang="en-US" sz="7200" b="1" i="0" u="none" strike="noStrike" kern="1200" cap="none" spc="0" normalizeH="0" baseline="0" noProof="0" dirty="0">
                <a:ln w="19050">
                  <a:noFill/>
                </a:ln>
                <a:solidFill>
                  <a:srgbClr val="63AE3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4" b="51091"/>
          <a:stretch/>
        </p:blipFill>
        <p:spPr>
          <a:xfrm>
            <a:off x="987720" y="3195163"/>
            <a:ext cx="4761709" cy="366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2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4">
            <a:extLst>
              <a:ext uri="{FF2B5EF4-FFF2-40B4-BE49-F238E27FC236}">
                <a16:creationId xmlns:a16="http://schemas.microsoft.com/office/drawing/2014/main" id="{3D5B0EEB-ED8B-15F8-2055-9661AAF9B2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7964B4-A109-66F1-D100-D4A4BD96DD92}"/>
              </a:ext>
            </a:extLst>
          </p:cNvPr>
          <p:cNvSpPr/>
          <p:nvPr/>
        </p:nvSpPr>
        <p:spPr>
          <a:xfrm>
            <a:off x="368247" y="161925"/>
            <a:ext cx="11455505" cy="64484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10">
            <a:extLst>
              <a:ext uri="{FF2B5EF4-FFF2-40B4-BE49-F238E27FC236}">
                <a16:creationId xmlns:a16="http://schemas.microsoft.com/office/drawing/2014/main" id="{8610CDBF-738F-52DF-3232-21AC6B637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85" y="2859370"/>
            <a:ext cx="3741528" cy="3998630"/>
          </a:xfrm>
          <a:prstGeom prst="rect">
            <a:avLst/>
          </a:prstGeom>
        </p:spPr>
      </p:pic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40F6C33D-7230-4915-ADE3-9F49B57E2D8A}"/>
              </a:ext>
            </a:extLst>
          </p:cNvPr>
          <p:cNvSpPr/>
          <p:nvPr/>
        </p:nvSpPr>
        <p:spPr>
          <a:xfrm>
            <a:off x="2901972" y="1724026"/>
            <a:ext cx="8121535" cy="9334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540E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dk1"/>
                </a:solidFill>
              </a:rPr>
              <a:t>Em được phân công làm công việc gì?</a:t>
            </a:r>
          </a:p>
        </p:txBody>
      </p: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6BC1B0FC-19F1-F580-A4D0-14A4138632B9}"/>
              </a:ext>
            </a:extLst>
          </p:cNvPr>
          <p:cNvSpPr/>
          <p:nvPr/>
        </p:nvSpPr>
        <p:spPr>
          <a:xfrm>
            <a:off x="3378222" y="2895601"/>
            <a:ext cx="8121535" cy="11715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540E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dk1"/>
                </a:solidFill>
              </a:rPr>
              <a:t>Em đã chuẩn bị đủ dụng cụ cho công việc đó chưa?</a:t>
            </a:r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575FBE84-4A4F-0AC5-8325-C505617FC134}"/>
              </a:ext>
            </a:extLst>
          </p:cNvPr>
          <p:cNvSpPr/>
          <p:nvPr/>
        </p:nvSpPr>
        <p:spPr>
          <a:xfrm>
            <a:off x="4273572" y="4467226"/>
            <a:ext cx="7489803" cy="11715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540E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dk1"/>
                </a:solidFill>
              </a:rPr>
              <a:t>Em có gặp khó khăn và cần hỗ trợ không?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74DD69-8270-2568-1224-A1EACE0B272A}"/>
              </a:ext>
            </a:extLst>
          </p:cNvPr>
          <p:cNvSpPr txBox="1"/>
          <p:nvPr/>
        </p:nvSpPr>
        <p:spPr>
          <a:xfrm>
            <a:off x="1285875" y="333375"/>
            <a:ext cx="9639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Kiểm tra lại những nội dung cần chuẩn bị cho việc thực hiện kế hoạch.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5650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4">
            <a:extLst>
              <a:ext uri="{FF2B5EF4-FFF2-40B4-BE49-F238E27FC236}">
                <a16:creationId xmlns:a16="http://schemas.microsoft.com/office/drawing/2014/main" id="{3D5B0EEB-ED8B-15F8-2055-9661AAF9B2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7964B4-A109-66F1-D100-D4A4BD96DD92}"/>
              </a:ext>
            </a:extLst>
          </p:cNvPr>
          <p:cNvSpPr/>
          <p:nvPr/>
        </p:nvSpPr>
        <p:spPr>
          <a:xfrm>
            <a:off x="368247" y="161925"/>
            <a:ext cx="11455505" cy="64484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10">
            <a:extLst>
              <a:ext uri="{FF2B5EF4-FFF2-40B4-BE49-F238E27FC236}">
                <a16:creationId xmlns:a16="http://schemas.microsoft.com/office/drawing/2014/main" id="{8610CDBF-738F-52DF-3232-21AC6B637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85" y="2859370"/>
            <a:ext cx="3741528" cy="3998630"/>
          </a:xfrm>
          <a:prstGeom prst="rect">
            <a:avLst/>
          </a:prstGeom>
        </p:spPr>
      </p:pic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40F6C33D-7230-4915-ADE3-9F49B57E2D8A}"/>
              </a:ext>
            </a:extLst>
          </p:cNvPr>
          <p:cNvSpPr/>
          <p:nvPr/>
        </p:nvSpPr>
        <p:spPr>
          <a:xfrm>
            <a:off x="3990975" y="1724025"/>
            <a:ext cx="7032532" cy="200024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540E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VD: 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ách quét sân, cách đeo khẩu trang, vẩy nước, thực hiện quét và gom lá từ hai bên vào.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74DD69-8270-2568-1224-A1EACE0B272A}"/>
              </a:ext>
            </a:extLst>
          </p:cNvPr>
          <p:cNvSpPr txBox="1"/>
          <p:nvPr/>
        </p:nvSpPr>
        <p:spPr>
          <a:xfrm>
            <a:off x="1285875" y="333375"/>
            <a:ext cx="9639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tổ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thống nhất lại cách làm để thực hiện làm được ngay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9051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4">
            <a:extLst>
              <a:ext uri="{FF2B5EF4-FFF2-40B4-BE49-F238E27FC236}">
                <a16:creationId xmlns:a16="http://schemas.microsoft.com/office/drawing/2014/main" id="{822ABA53-E0F0-AA22-E2CC-94EDBF4807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609063-FE99-EF31-AC4B-7299060E33F0}"/>
              </a:ext>
            </a:extLst>
          </p:cNvPr>
          <p:cNvSpPr/>
          <p:nvPr/>
        </p:nvSpPr>
        <p:spPr>
          <a:xfrm>
            <a:off x="368247" y="477116"/>
            <a:ext cx="11455505" cy="590376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69C72B-51D2-5330-4240-36051AF24FC1}"/>
              </a:ext>
            </a:extLst>
          </p:cNvPr>
          <p:cNvSpPr txBox="1"/>
          <p:nvPr/>
        </p:nvSpPr>
        <p:spPr>
          <a:xfrm>
            <a:off x="438151" y="818660"/>
            <a:ext cx="1121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A511F5-1F30-C211-3D6D-0E732B9FD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2" y="2205037"/>
            <a:ext cx="5002889" cy="28717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8E5C82-6F03-09CB-8633-CEED8A11E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2209799"/>
            <a:ext cx="4990686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164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4">
            <a:extLst>
              <a:ext uri="{FF2B5EF4-FFF2-40B4-BE49-F238E27FC236}">
                <a16:creationId xmlns:a16="http://schemas.microsoft.com/office/drawing/2014/main" id="{822ABA53-E0F0-AA22-E2CC-94EDBF4807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609063-FE99-EF31-AC4B-7299060E33F0}"/>
              </a:ext>
            </a:extLst>
          </p:cNvPr>
          <p:cNvSpPr/>
          <p:nvPr/>
        </p:nvSpPr>
        <p:spPr>
          <a:xfrm>
            <a:off x="368247" y="477116"/>
            <a:ext cx="11455505" cy="590376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69C72B-51D2-5330-4240-36051AF24FC1}"/>
              </a:ext>
            </a:extLst>
          </p:cNvPr>
          <p:cNvSpPr txBox="1"/>
          <p:nvPr/>
        </p:nvSpPr>
        <p:spPr>
          <a:xfrm>
            <a:off x="438151" y="818660"/>
            <a:ext cx="1121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bắt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nhiệm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vụ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7" name="Hình ảnh 18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3AF6B2C9-9119-A515-5473-09DE9BE049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388" b="82347" l="31531" r="75408">
                        <a14:foregroundMark x1="55204" y1="33980" x2="53980" y2="33980"/>
                        <a14:foregroundMark x1="40510" y1="34592" x2="48673" y2="35204"/>
                        <a14:foregroundMark x1="48673" y1="35204" x2="48776" y2="35408"/>
                        <a14:foregroundMark x1="56531" y1="29898" x2="53163" y2="34388"/>
                        <a14:foregroundMark x1="52449" y1="82347" x2="54592" y2="82347"/>
                        <a14:foregroundMark x1="43878" y1="80612" x2="41224" y2="8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37" t="11693" r="19094" b="10564"/>
          <a:stretch/>
        </p:blipFill>
        <p:spPr>
          <a:xfrm>
            <a:off x="312796" y="2219681"/>
            <a:ext cx="2986784" cy="42396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B968E1-FE5F-6B68-0851-04E2D4144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7975" y="2033587"/>
            <a:ext cx="8641764" cy="184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439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4">
            <a:extLst>
              <a:ext uri="{FF2B5EF4-FFF2-40B4-BE49-F238E27FC236}">
                <a16:creationId xmlns:a16="http://schemas.microsoft.com/office/drawing/2014/main" id="{822ABA53-E0F0-AA22-E2CC-94EDBF4807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2" name="组合 12">
            <a:extLst>
              <a:ext uri="{FF2B5EF4-FFF2-40B4-BE49-F238E27FC236}">
                <a16:creationId xmlns:a16="http://schemas.microsoft.com/office/drawing/2014/main" id="{6E095749-A6B8-A3F4-37C9-9DDFF22B34D4}"/>
              </a:ext>
            </a:extLst>
          </p:cNvPr>
          <p:cNvGrpSpPr/>
          <p:nvPr/>
        </p:nvGrpSpPr>
        <p:grpSpPr>
          <a:xfrm>
            <a:off x="1484062" y="751674"/>
            <a:ext cx="9236336" cy="4843308"/>
            <a:chOff x="-7927329" y="-4954585"/>
            <a:chExt cx="9902260" cy="5268685"/>
          </a:xfrm>
        </p:grpSpPr>
        <p:sp>
          <p:nvSpPr>
            <p:cNvPr id="7" name="任意多边形 14">
              <a:extLst>
                <a:ext uri="{FF2B5EF4-FFF2-40B4-BE49-F238E27FC236}">
                  <a16:creationId xmlns:a16="http://schemas.microsoft.com/office/drawing/2014/main" id="{46216FEA-0EE3-29CB-7E2A-582A12A245FD}"/>
                </a:ext>
              </a:extLst>
            </p:cNvPr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任意多边形 15">
              <a:extLst>
                <a:ext uri="{FF2B5EF4-FFF2-40B4-BE49-F238E27FC236}">
                  <a16:creationId xmlns:a16="http://schemas.microsoft.com/office/drawing/2014/main" id="{5E2E0217-CEFB-BF64-5803-8E3A0634235B}"/>
                </a:ext>
              </a:extLst>
            </p:cNvPr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任意多边形 16">
              <a:extLst>
                <a:ext uri="{FF2B5EF4-FFF2-40B4-BE49-F238E27FC236}">
                  <a16:creationId xmlns:a16="http://schemas.microsoft.com/office/drawing/2014/main" id="{1A5195C5-7D45-B1A1-4206-806A89CD3A8D}"/>
                </a:ext>
              </a:extLst>
            </p:cNvPr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22">
            <a:extLst>
              <a:ext uri="{FF2B5EF4-FFF2-40B4-BE49-F238E27FC236}">
                <a16:creationId xmlns:a16="http://schemas.microsoft.com/office/drawing/2014/main" id="{1F34502B-AD7C-29D7-3BDF-8CC552D1D6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970A4D-BF62-7D3D-1CB0-ADF9D3132629}"/>
              </a:ext>
            </a:extLst>
          </p:cNvPr>
          <p:cNvSpPr/>
          <p:nvPr/>
        </p:nvSpPr>
        <p:spPr>
          <a:xfrm>
            <a:off x="2085975" y="1893793"/>
            <a:ext cx="80962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hia sẻ cảm xúc của mình sau khi tham gia hoạt động giữ gìn trường lớp xanh, sạch, đẹp.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6473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91637D4-D568-1406-2C2C-7B096D2129C3}"/>
              </a:ext>
            </a:extLst>
          </p:cNvPr>
          <p:cNvSpPr/>
          <p:nvPr/>
        </p:nvSpPr>
        <p:spPr>
          <a:xfrm>
            <a:off x="1162050" y="1606858"/>
            <a:ext cx="8390323" cy="1469717"/>
          </a:xfrm>
          <a:prstGeom prst="roundRect">
            <a:avLst/>
          </a:prstGeom>
          <a:solidFill>
            <a:srgbClr val="CCFFCC"/>
          </a:solidFill>
          <a:ln w="130175">
            <a:solidFill>
              <a:srgbClr val="00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5BED47-48B5-DE2F-42D0-863AC77E5B45}"/>
              </a:ext>
            </a:extLst>
          </p:cNvPr>
          <p:cNvSpPr txBox="1"/>
          <p:nvPr/>
        </p:nvSpPr>
        <p:spPr>
          <a:xfrm>
            <a:off x="1333500" y="1666397"/>
            <a:ext cx="8148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 b="1" dirty="0">
                <a:ln w="22225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 các em, chúng ta có thể duy trì hoạt động này thường xuyên không? </a:t>
            </a:r>
            <a:endParaRPr kumimoji="0" lang="vi-VN" sz="36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 descr="Premium Vector | Happy cute little kid boy and girl sweeping floor">
            <a:extLst>
              <a:ext uri="{FF2B5EF4-FFF2-40B4-BE49-F238E27FC236}">
                <a16:creationId xmlns:a16="http://schemas.microsoft.com/office/drawing/2014/main" id="{E323702A-E54D-B4FF-1C22-EBC764A89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7" b="99821" l="9585" r="89617">
                        <a14:foregroundMark x1="17093" y1="11828" x2="23962" y2="39247"/>
                        <a14:foregroundMark x1="23962" y1="39247" x2="24121" y2="39606"/>
                        <a14:foregroundMark x1="27636" y1="36738" x2="26677" y2="53405"/>
                        <a14:foregroundMark x1="16773" y1="22401" x2="32268" y2="25627"/>
                        <a14:foregroundMark x1="35463" y1="20968" x2="30192" y2="21326"/>
                        <a14:foregroundMark x1="33067" y1="20968" x2="35144" y2="28853"/>
                        <a14:foregroundMark x1="66613" y1="23656" x2="81789" y2="27240"/>
                        <a14:foregroundMark x1="69010" y1="25627" x2="66134" y2="27957"/>
                        <a14:foregroundMark x1="69329" y1="86738" x2="69329" y2="86738"/>
                        <a14:foregroundMark x1="64377" y1="96237" x2="64377" y2="96237"/>
                        <a14:foregroundMark x1="55591" y1="89068" x2="55591" y2="89068"/>
                        <a14:foregroundMark x1="50958" y1="86738" x2="55911" y2="92652"/>
                        <a14:foregroundMark x1="47764" y1="88172" x2="48562" y2="92294"/>
                        <a14:foregroundMark x1="43930" y1="86201" x2="49201" y2="98208"/>
                        <a14:foregroundMark x1="47764" y1="88172" x2="57348" y2="94265"/>
                        <a14:foregroundMark x1="55911" y1="87814" x2="61981" y2="98925"/>
                        <a14:foregroundMark x1="42492" y1="88172" x2="48562" y2="98925"/>
                        <a14:foregroundMark x1="42173" y1="98566" x2="57668" y2="99821"/>
                        <a14:foregroundMark x1="51757" y1="97670" x2="58786" y2="98208"/>
                        <a14:foregroundMark x1="53514" y1="74014" x2="53514" y2="74014"/>
                        <a14:foregroundMark x1="40415" y1="75627" x2="40415" y2="75627"/>
                        <a14:foregroundMark x1="40735" y1="72760" x2="44728" y2="79570"/>
                        <a14:foregroundMark x1="40735" y1="63620" x2="45367" y2="81183"/>
                        <a14:foregroundMark x1="22045" y1="43548" x2="24331" y2="60473"/>
                        <a14:foregroundMark x1="17093" y1="77957" x2="17093" y2="77957"/>
                        <a14:backgroundMark x1="25559" y1="64516" x2="25559" y2="64516"/>
                        <a14:backgroundMark x1="25879" y1="64875" x2="26677" y2="68100"/>
                        <a14:backgroundMark x1="25240" y1="62903" x2="25559" y2="67204"/>
                        <a14:backgroundMark x1="24601" y1="62186" x2="24601" y2="62186"/>
                        <a14:backgroundMark x1="24920" y1="60573" x2="24601" y2="62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111" y="3190480"/>
            <a:ext cx="3892889" cy="347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DA64C2C-88A0-AEED-D850-9BBE426222B4}"/>
              </a:ext>
            </a:extLst>
          </p:cNvPr>
          <p:cNvSpPr/>
          <p:nvPr/>
        </p:nvSpPr>
        <p:spPr>
          <a:xfrm>
            <a:off x="209550" y="3873808"/>
            <a:ext cx="8390323" cy="1469717"/>
          </a:xfrm>
          <a:prstGeom prst="roundRect">
            <a:avLst/>
          </a:prstGeom>
          <a:solidFill>
            <a:srgbClr val="CCFFCC"/>
          </a:solidFill>
          <a:ln w="130175">
            <a:solidFill>
              <a:srgbClr val="00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09814C-073C-2261-3C0F-A52ABC493A9A}"/>
              </a:ext>
            </a:extLst>
          </p:cNvPr>
          <p:cNvSpPr txBox="1"/>
          <p:nvPr/>
        </p:nvSpPr>
        <p:spPr>
          <a:xfrm>
            <a:off x="381000" y="3933347"/>
            <a:ext cx="8148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 b="1" dirty="0">
                <a:ln w="22225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Nên thực hiện hoạt động ngày bao nhiêu lần trong một năm học?</a:t>
            </a:r>
            <a:endParaRPr kumimoji="0" lang="vi-VN" sz="36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21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4">
            <a:extLst>
              <a:ext uri="{FF2B5EF4-FFF2-40B4-BE49-F238E27FC236}">
                <a16:creationId xmlns:a16="http://schemas.microsoft.com/office/drawing/2014/main" id="{36EEF541-5F44-2955-B4D4-E72789AF76AC}"/>
              </a:ext>
            </a:extLst>
          </p:cNvPr>
          <p:cNvSpPr txBox="1"/>
          <p:nvPr/>
        </p:nvSpPr>
        <p:spPr>
          <a:xfrm>
            <a:off x="1819686" y="1800716"/>
            <a:ext cx="93500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ề nhà cùng với người thân: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Suy nghĩ và thảo luận với người thân vê những việc cần làm để giữ gìn trường lớp xanh, sạch, đẹp.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thực hiện những công việc mà mình có thể làm được để giữ gìn trường lớp xanh, sạch, đẹp.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3310ED-60E9-C68C-D199-1CEB17710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627572" y="1718065"/>
            <a:ext cx="919996" cy="9199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2F111E-48B6-CAD5-E6B8-641B104F0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553" y="735660"/>
            <a:ext cx="396274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298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CC7F24C-9365-4352-A5C9-AE39248E41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449" y="589695"/>
            <a:ext cx="7901101" cy="4834547"/>
          </a:xfrm>
          <a:prstGeom prst="rect">
            <a:avLst/>
          </a:prstGeom>
        </p:spPr>
      </p:pic>
      <p:pic>
        <p:nvPicPr>
          <p:cNvPr id="4" name="图片 7">
            <a:extLst>
              <a:ext uri="{FF2B5EF4-FFF2-40B4-BE49-F238E27FC236}">
                <a16:creationId xmlns:a16="http://schemas.microsoft.com/office/drawing/2014/main" id="{2FC4238D-D1DE-4450-895E-B15DFB653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8780" r="100000">
                        <a14:backgroundMark x1="16098" y1="93976" x2="40000" y2="99598"/>
                        <a14:backgroundMark x1="74146" y1="96386" x2="92195" y2="9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68" y="4095619"/>
            <a:ext cx="2307774" cy="2803100"/>
          </a:xfrm>
          <a:prstGeom prst="rect">
            <a:avLst/>
          </a:prstGeom>
        </p:spPr>
      </p:pic>
      <p:pic>
        <p:nvPicPr>
          <p:cNvPr id="5" name="图片 20">
            <a:extLst>
              <a:ext uri="{FF2B5EF4-FFF2-40B4-BE49-F238E27FC236}">
                <a16:creationId xmlns:a16="http://schemas.microsoft.com/office/drawing/2014/main" id="{74A781E1-6246-46E9-902F-3D3F9ABD0B7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 flipH="1">
            <a:off x="9290800" y="2662097"/>
            <a:ext cx="2901200" cy="42773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62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63764" y="1678904"/>
            <a:ext cx="9471123" cy="3598533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Hương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–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Zalo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0972115126!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Facebook: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C8D89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C5116-B461-8DA9-CB85-B3CDDF13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39" y="341306"/>
            <a:ext cx="39139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7440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BED8AB9-F483-D1BD-A2CB-6C993650A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266" y="1037411"/>
            <a:ext cx="10504318" cy="1182727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B8497590-096A-5DB5-EF99-81ED999BF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9537" y="2578583"/>
            <a:ext cx="2242380" cy="3585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382EFB8-980F-CAD6-FD49-8FAFE2FF1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9224" y="2590349"/>
            <a:ext cx="2420736" cy="35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4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 descr="Ảnh có chứa mẫu họa&#10;&#10;Mô tả được tạo tự động">
            <a:extLst>
              <a:ext uri="{FF2B5EF4-FFF2-40B4-BE49-F238E27FC236}">
                <a16:creationId xmlns:a16="http://schemas.microsoft.com/office/drawing/2014/main" id="{03C9F8B0-D35F-FBAD-34EC-EFCCA7F3CC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0187" r="12631" b="8439"/>
          <a:stretch/>
        </p:blipFill>
        <p:spPr>
          <a:xfrm rot="21348141">
            <a:off x="8054209" y="2911759"/>
            <a:ext cx="4152851" cy="4122965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5D9FDF1C-3683-3D24-076B-93913F0055B2}"/>
              </a:ext>
            </a:extLst>
          </p:cNvPr>
          <p:cNvSpPr/>
          <p:nvPr/>
        </p:nvSpPr>
        <p:spPr>
          <a:xfrm>
            <a:off x="650727" y="742950"/>
            <a:ext cx="7264548" cy="3695700"/>
          </a:xfrm>
          <a:prstGeom prst="roundRect">
            <a:avLst/>
          </a:prstGeom>
          <a:solidFill>
            <a:srgbClr val="CCFFFF"/>
          </a:solidFill>
          <a:ln w="190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886585217">
                  <a:custGeom>
                    <a:avLst/>
                    <a:gdLst>
                      <a:gd name="connsiteX0" fmla="*/ 0 w 3225130"/>
                      <a:gd name="connsiteY0" fmla="*/ 416384 h 2498252"/>
                      <a:gd name="connsiteX1" fmla="*/ 416384 w 3225130"/>
                      <a:gd name="connsiteY1" fmla="*/ 0 h 2498252"/>
                      <a:gd name="connsiteX2" fmla="*/ 1014475 w 3225130"/>
                      <a:gd name="connsiteY2" fmla="*/ 0 h 2498252"/>
                      <a:gd name="connsiteX3" fmla="*/ 1540794 w 3225130"/>
                      <a:gd name="connsiteY3" fmla="*/ 0 h 2498252"/>
                      <a:gd name="connsiteX4" fmla="*/ 2162808 w 3225130"/>
                      <a:gd name="connsiteY4" fmla="*/ 0 h 2498252"/>
                      <a:gd name="connsiteX5" fmla="*/ 2808746 w 3225130"/>
                      <a:gd name="connsiteY5" fmla="*/ 0 h 2498252"/>
                      <a:gd name="connsiteX6" fmla="*/ 3225130 w 3225130"/>
                      <a:gd name="connsiteY6" fmla="*/ 416384 h 2498252"/>
                      <a:gd name="connsiteX7" fmla="*/ 3225130 w 3225130"/>
                      <a:gd name="connsiteY7" fmla="*/ 1004855 h 2498252"/>
                      <a:gd name="connsiteX8" fmla="*/ 3225130 w 3225130"/>
                      <a:gd name="connsiteY8" fmla="*/ 1526707 h 2498252"/>
                      <a:gd name="connsiteX9" fmla="*/ 3225130 w 3225130"/>
                      <a:gd name="connsiteY9" fmla="*/ 2081868 h 2498252"/>
                      <a:gd name="connsiteX10" fmla="*/ 2808746 w 3225130"/>
                      <a:gd name="connsiteY10" fmla="*/ 2498252 h 2498252"/>
                      <a:gd name="connsiteX11" fmla="*/ 2234579 w 3225130"/>
                      <a:gd name="connsiteY11" fmla="*/ 2498252 h 2498252"/>
                      <a:gd name="connsiteX12" fmla="*/ 1660412 w 3225130"/>
                      <a:gd name="connsiteY12" fmla="*/ 2498252 h 2498252"/>
                      <a:gd name="connsiteX13" fmla="*/ 1014475 w 3225130"/>
                      <a:gd name="connsiteY13" fmla="*/ 2498252 h 2498252"/>
                      <a:gd name="connsiteX14" fmla="*/ 416384 w 3225130"/>
                      <a:gd name="connsiteY14" fmla="*/ 2498252 h 2498252"/>
                      <a:gd name="connsiteX15" fmla="*/ 0 w 3225130"/>
                      <a:gd name="connsiteY15" fmla="*/ 2081868 h 2498252"/>
                      <a:gd name="connsiteX16" fmla="*/ 0 w 3225130"/>
                      <a:gd name="connsiteY16" fmla="*/ 1493397 h 2498252"/>
                      <a:gd name="connsiteX17" fmla="*/ 0 w 3225130"/>
                      <a:gd name="connsiteY17" fmla="*/ 938236 h 2498252"/>
                      <a:gd name="connsiteX18" fmla="*/ 0 w 3225130"/>
                      <a:gd name="connsiteY18" fmla="*/ 416384 h 24982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225130" h="2498252" fill="none" extrusionOk="0">
                        <a:moveTo>
                          <a:pt x="0" y="416384"/>
                        </a:moveTo>
                        <a:cubicBezTo>
                          <a:pt x="28837" y="192833"/>
                          <a:pt x="254180" y="6716"/>
                          <a:pt x="416384" y="0"/>
                        </a:cubicBezTo>
                        <a:cubicBezTo>
                          <a:pt x="662493" y="-47266"/>
                          <a:pt x="880075" y="61114"/>
                          <a:pt x="1014475" y="0"/>
                        </a:cubicBezTo>
                        <a:cubicBezTo>
                          <a:pt x="1148875" y="-61114"/>
                          <a:pt x="1429603" y="9551"/>
                          <a:pt x="1540794" y="0"/>
                        </a:cubicBezTo>
                        <a:cubicBezTo>
                          <a:pt x="1651985" y="-9551"/>
                          <a:pt x="2015192" y="25268"/>
                          <a:pt x="2162808" y="0"/>
                        </a:cubicBezTo>
                        <a:cubicBezTo>
                          <a:pt x="2310424" y="-25268"/>
                          <a:pt x="2494201" y="16537"/>
                          <a:pt x="2808746" y="0"/>
                        </a:cubicBezTo>
                        <a:cubicBezTo>
                          <a:pt x="3030129" y="39604"/>
                          <a:pt x="3242672" y="134092"/>
                          <a:pt x="3225130" y="416384"/>
                        </a:cubicBezTo>
                        <a:cubicBezTo>
                          <a:pt x="3261748" y="701522"/>
                          <a:pt x="3160590" y="756302"/>
                          <a:pt x="3225130" y="1004855"/>
                        </a:cubicBezTo>
                        <a:cubicBezTo>
                          <a:pt x="3289670" y="1253408"/>
                          <a:pt x="3219882" y="1372189"/>
                          <a:pt x="3225130" y="1526707"/>
                        </a:cubicBezTo>
                        <a:cubicBezTo>
                          <a:pt x="3230378" y="1681225"/>
                          <a:pt x="3201470" y="1845030"/>
                          <a:pt x="3225130" y="2081868"/>
                        </a:cubicBezTo>
                        <a:cubicBezTo>
                          <a:pt x="3211008" y="2289095"/>
                          <a:pt x="3054562" y="2497602"/>
                          <a:pt x="2808746" y="2498252"/>
                        </a:cubicBezTo>
                        <a:cubicBezTo>
                          <a:pt x="2686091" y="2539849"/>
                          <a:pt x="2438903" y="2487928"/>
                          <a:pt x="2234579" y="2498252"/>
                        </a:cubicBezTo>
                        <a:cubicBezTo>
                          <a:pt x="2030255" y="2508576"/>
                          <a:pt x="1899592" y="2497014"/>
                          <a:pt x="1660412" y="2498252"/>
                        </a:cubicBezTo>
                        <a:cubicBezTo>
                          <a:pt x="1421232" y="2499490"/>
                          <a:pt x="1244229" y="2461775"/>
                          <a:pt x="1014475" y="2498252"/>
                        </a:cubicBezTo>
                        <a:cubicBezTo>
                          <a:pt x="784721" y="2534729"/>
                          <a:pt x="703679" y="2468160"/>
                          <a:pt x="416384" y="2498252"/>
                        </a:cubicBezTo>
                        <a:cubicBezTo>
                          <a:pt x="167549" y="2516582"/>
                          <a:pt x="-43924" y="2305466"/>
                          <a:pt x="0" y="2081868"/>
                        </a:cubicBezTo>
                        <a:cubicBezTo>
                          <a:pt x="-15547" y="1806920"/>
                          <a:pt x="68631" y="1761992"/>
                          <a:pt x="0" y="1493397"/>
                        </a:cubicBezTo>
                        <a:cubicBezTo>
                          <a:pt x="-68631" y="1224802"/>
                          <a:pt x="62898" y="1075608"/>
                          <a:pt x="0" y="938236"/>
                        </a:cubicBezTo>
                        <a:cubicBezTo>
                          <a:pt x="-62898" y="800864"/>
                          <a:pt x="47651" y="563265"/>
                          <a:pt x="0" y="416384"/>
                        </a:cubicBezTo>
                        <a:close/>
                      </a:path>
                      <a:path w="3225130" h="2498252" stroke="0" extrusionOk="0">
                        <a:moveTo>
                          <a:pt x="0" y="416384"/>
                        </a:moveTo>
                        <a:cubicBezTo>
                          <a:pt x="-242" y="203133"/>
                          <a:pt x="232769" y="-1507"/>
                          <a:pt x="416384" y="0"/>
                        </a:cubicBezTo>
                        <a:cubicBezTo>
                          <a:pt x="707839" y="-38471"/>
                          <a:pt x="740788" y="64085"/>
                          <a:pt x="1038398" y="0"/>
                        </a:cubicBezTo>
                        <a:cubicBezTo>
                          <a:pt x="1336008" y="-64085"/>
                          <a:pt x="1442454" y="16963"/>
                          <a:pt x="1588641" y="0"/>
                        </a:cubicBezTo>
                        <a:cubicBezTo>
                          <a:pt x="1734828" y="-16963"/>
                          <a:pt x="1896841" y="22661"/>
                          <a:pt x="2162808" y="0"/>
                        </a:cubicBezTo>
                        <a:cubicBezTo>
                          <a:pt x="2428775" y="-22661"/>
                          <a:pt x="2652858" y="42239"/>
                          <a:pt x="2808746" y="0"/>
                        </a:cubicBezTo>
                        <a:cubicBezTo>
                          <a:pt x="3010000" y="-6177"/>
                          <a:pt x="3282733" y="172510"/>
                          <a:pt x="3225130" y="416384"/>
                        </a:cubicBezTo>
                        <a:cubicBezTo>
                          <a:pt x="3286528" y="586755"/>
                          <a:pt x="3185441" y="856625"/>
                          <a:pt x="3225130" y="1004855"/>
                        </a:cubicBezTo>
                        <a:cubicBezTo>
                          <a:pt x="3264819" y="1153085"/>
                          <a:pt x="3220881" y="1395377"/>
                          <a:pt x="3225130" y="1510052"/>
                        </a:cubicBezTo>
                        <a:cubicBezTo>
                          <a:pt x="3229379" y="1624727"/>
                          <a:pt x="3179110" y="1804465"/>
                          <a:pt x="3225130" y="2081868"/>
                        </a:cubicBezTo>
                        <a:cubicBezTo>
                          <a:pt x="3234323" y="2291862"/>
                          <a:pt x="3034305" y="2502652"/>
                          <a:pt x="2808746" y="2498252"/>
                        </a:cubicBezTo>
                        <a:cubicBezTo>
                          <a:pt x="2508942" y="2567585"/>
                          <a:pt x="2331170" y="2443943"/>
                          <a:pt x="2186732" y="2498252"/>
                        </a:cubicBezTo>
                        <a:cubicBezTo>
                          <a:pt x="2042294" y="2552561"/>
                          <a:pt x="1906785" y="2459802"/>
                          <a:pt x="1660412" y="2498252"/>
                        </a:cubicBezTo>
                        <a:cubicBezTo>
                          <a:pt x="1414039" y="2536702"/>
                          <a:pt x="1208450" y="2447557"/>
                          <a:pt x="1086245" y="2498252"/>
                        </a:cubicBezTo>
                        <a:cubicBezTo>
                          <a:pt x="964040" y="2548947"/>
                          <a:pt x="750335" y="2436244"/>
                          <a:pt x="416384" y="2498252"/>
                        </a:cubicBezTo>
                        <a:cubicBezTo>
                          <a:pt x="163670" y="2441247"/>
                          <a:pt x="43383" y="2351153"/>
                          <a:pt x="0" y="2081868"/>
                        </a:cubicBezTo>
                        <a:cubicBezTo>
                          <a:pt x="-12553" y="1890265"/>
                          <a:pt x="56177" y="1753756"/>
                          <a:pt x="0" y="1560016"/>
                        </a:cubicBezTo>
                        <a:cubicBezTo>
                          <a:pt x="-56177" y="1366276"/>
                          <a:pt x="8615" y="1145435"/>
                          <a:pt x="0" y="1004855"/>
                        </a:cubicBezTo>
                        <a:cubicBezTo>
                          <a:pt x="-8615" y="864275"/>
                          <a:pt x="51555" y="666422"/>
                          <a:pt x="0" y="41638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" name="Hộp Văn bản 21">
            <a:extLst>
              <a:ext uri="{FF2B5EF4-FFF2-40B4-BE49-F238E27FC236}">
                <a16:creationId xmlns:a16="http://schemas.microsoft.com/office/drawing/2014/main" id="{6A4C021E-68F1-14D4-83C8-EDD80075ABCC}"/>
              </a:ext>
            </a:extLst>
          </p:cNvPr>
          <p:cNvSpPr txBox="1"/>
          <p:nvPr/>
        </p:nvSpPr>
        <p:spPr>
          <a:xfrm>
            <a:off x="912611" y="1090648"/>
            <a:ext cx="70026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ỗi nhóm suy nghĩ và tự nhận mình là một sự vật, không gian của trường.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VD: Chúng tớ sẽ là những thân cây cổ thụ trên sân trường/ ghế đá/ chậu hoa/ cái trống/ cánh cổng trường/bảng tin của trường/bức tường/ mặt sân trường/ thư viện/ bàn ghế trong lớp học/ giá để giày dép/..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4C6953-148B-39ED-9060-20B3768AC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1356" y="1159696"/>
            <a:ext cx="5114987" cy="1566808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low confidence">
            <a:extLst>
              <a:ext uri="{FF2B5EF4-FFF2-40B4-BE49-F238E27FC236}">
                <a16:creationId xmlns:a16="http://schemas.microsoft.com/office/drawing/2014/main" id="{4E0FE153-BC7E-F66B-8DBA-B858F3812D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0949"/>
            <a:ext cx="3640461" cy="36404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B8A63C-4B8B-393D-1A41-F692F09330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601" y="4530048"/>
            <a:ext cx="1658374" cy="2102156"/>
          </a:xfrm>
          <a:prstGeom prst="rect">
            <a:avLst/>
          </a:prstGeom>
        </p:spPr>
      </p:pic>
      <p:pic>
        <p:nvPicPr>
          <p:cNvPr id="13" name="Picture 12" descr="A drawing of a bench&#10;&#10;Description automatically generated">
            <a:extLst>
              <a:ext uri="{FF2B5EF4-FFF2-40B4-BE49-F238E27FC236}">
                <a16:creationId xmlns:a16="http://schemas.microsoft.com/office/drawing/2014/main" id="{D3B17BDB-CFB9-EAC5-03A2-D65566455A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99" y="4038599"/>
            <a:ext cx="330517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5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 descr="Ảnh có chứa mẫu họa&#10;&#10;Mô tả được tạo tự động">
            <a:extLst>
              <a:ext uri="{FF2B5EF4-FFF2-40B4-BE49-F238E27FC236}">
                <a16:creationId xmlns:a16="http://schemas.microsoft.com/office/drawing/2014/main" id="{03C9F8B0-D35F-FBAD-34EC-EFCCA7F3CC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0187" r="12631" b="8439"/>
          <a:stretch/>
        </p:blipFill>
        <p:spPr>
          <a:xfrm rot="21348141">
            <a:off x="8054209" y="2911759"/>
            <a:ext cx="4152851" cy="4122965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5D9FDF1C-3683-3D24-076B-93913F0055B2}"/>
              </a:ext>
            </a:extLst>
          </p:cNvPr>
          <p:cNvSpPr/>
          <p:nvPr/>
        </p:nvSpPr>
        <p:spPr>
          <a:xfrm>
            <a:off x="507852" y="352425"/>
            <a:ext cx="7264548" cy="1933575"/>
          </a:xfrm>
          <a:prstGeom prst="roundRect">
            <a:avLst/>
          </a:prstGeom>
          <a:solidFill>
            <a:srgbClr val="CCFFFF"/>
          </a:solidFill>
          <a:ln w="190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886585217">
                  <a:custGeom>
                    <a:avLst/>
                    <a:gdLst>
                      <a:gd name="connsiteX0" fmla="*/ 0 w 3225130"/>
                      <a:gd name="connsiteY0" fmla="*/ 416384 h 2498252"/>
                      <a:gd name="connsiteX1" fmla="*/ 416384 w 3225130"/>
                      <a:gd name="connsiteY1" fmla="*/ 0 h 2498252"/>
                      <a:gd name="connsiteX2" fmla="*/ 1014475 w 3225130"/>
                      <a:gd name="connsiteY2" fmla="*/ 0 h 2498252"/>
                      <a:gd name="connsiteX3" fmla="*/ 1540794 w 3225130"/>
                      <a:gd name="connsiteY3" fmla="*/ 0 h 2498252"/>
                      <a:gd name="connsiteX4" fmla="*/ 2162808 w 3225130"/>
                      <a:gd name="connsiteY4" fmla="*/ 0 h 2498252"/>
                      <a:gd name="connsiteX5" fmla="*/ 2808746 w 3225130"/>
                      <a:gd name="connsiteY5" fmla="*/ 0 h 2498252"/>
                      <a:gd name="connsiteX6" fmla="*/ 3225130 w 3225130"/>
                      <a:gd name="connsiteY6" fmla="*/ 416384 h 2498252"/>
                      <a:gd name="connsiteX7" fmla="*/ 3225130 w 3225130"/>
                      <a:gd name="connsiteY7" fmla="*/ 1004855 h 2498252"/>
                      <a:gd name="connsiteX8" fmla="*/ 3225130 w 3225130"/>
                      <a:gd name="connsiteY8" fmla="*/ 1526707 h 2498252"/>
                      <a:gd name="connsiteX9" fmla="*/ 3225130 w 3225130"/>
                      <a:gd name="connsiteY9" fmla="*/ 2081868 h 2498252"/>
                      <a:gd name="connsiteX10" fmla="*/ 2808746 w 3225130"/>
                      <a:gd name="connsiteY10" fmla="*/ 2498252 h 2498252"/>
                      <a:gd name="connsiteX11" fmla="*/ 2234579 w 3225130"/>
                      <a:gd name="connsiteY11" fmla="*/ 2498252 h 2498252"/>
                      <a:gd name="connsiteX12" fmla="*/ 1660412 w 3225130"/>
                      <a:gd name="connsiteY12" fmla="*/ 2498252 h 2498252"/>
                      <a:gd name="connsiteX13" fmla="*/ 1014475 w 3225130"/>
                      <a:gd name="connsiteY13" fmla="*/ 2498252 h 2498252"/>
                      <a:gd name="connsiteX14" fmla="*/ 416384 w 3225130"/>
                      <a:gd name="connsiteY14" fmla="*/ 2498252 h 2498252"/>
                      <a:gd name="connsiteX15" fmla="*/ 0 w 3225130"/>
                      <a:gd name="connsiteY15" fmla="*/ 2081868 h 2498252"/>
                      <a:gd name="connsiteX16" fmla="*/ 0 w 3225130"/>
                      <a:gd name="connsiteY16" fmla="*/ 1493397 h 2498252"/>
                      <a:gd name="connsiteX17" fmla="*/ 0 w 3225130"/>
                      <a:gd name="connsiteY17" fmla="*/ 938236 h 2498252"/>
                      <a:gd name="connsiteX18" fmla="*/ 0 w 3225130"/>
                      <a:gd name="connsiteY18" fmla="*/ 416384 h 24982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225130" h="2498252" fill="none" extrusionOk="0">
                        <a:moveTo>
                          <a:pt x="0" y="416384"/>
                        </a:moveTo>
                        <a:cubicBezTo>
                          <a:pt x="28837" y="192833"/>
                          <a:pt x="254180" y="6716"/>
                          <a:pt x="416384" y="0"/>
                        </a:cubicBezTo>
                        <a:cubicBezTo>
                          <a:pt x="662493" y="-47266"/>
                          <a:pt x="880075" y="61114"/>
                          <a:pt x="1014475" y="0"/>
                        </a:cubicBezTo>
                        <a:cubicBezTo>
                          <a:pt x="1148875" y="-61114"/>
                          <a:pt x="1429603" y="9551"/>
                          <a:pt x="1540794" y="0"/>
                        </a:cubicBezTo>
                        <a:cubicBezTo>
                          <a:pt x="1651985" y="-9551"/>
                          <a:pt x="2015192" y="25268"/>
                          <a:pt x="2162808" y="0"/>
                        </a:cubicBezTo>
                        <a:cubicBezTo>
                          <a:pt x="2310424" y="-25268"/>
                          <a:pt x="2494201" y="16537"/>
                          <a:pt x="2808746" y="0"/>
                        </a:cubicBezTo>
                        <a:cubicBezTo>
                          <a:pt x="3030129" y="39604"/>
                          <a:pt x="3242672" y="134092"/>
                          <a:pt x="3225130" y="416384"/>
                        </a:cubicBezTo>
                        <a:cubicBezTo>
                          <a:pt x="3261748" y="701522"/>
                          <a:pt x="3160590" y="756302"/>
                          <a:pt x="3225130" y="1004855"/>
                        </a:cubicBezTo>
                        <a:cubicBezTo>
                          <a:pt x="3289670" y="1253408"/>
                          <a:pt x="3219882" y="1372189"/>
                          <a:pt x="3225130" y="1526707"/>
                        </a:cubicBezTo>
                        <a:cubicBezTo>
                          <a:pt x="3230378" y="1681225"/>
                          <a:pt x="3201470" y="1845030"/>
                          <a:pt x="3225130" y="2081868"/>
                        </a:cubicBezTo>
                        <a:cubicBezTo>
                          <a:pt x="3211008" y="2289095"/>
                          <a:pt x="3054562" y="2497602"/>
                          <a:pt x="2808746" y="2498252"/>
                        </a:cubicBezTo>
                        <a:cubicBezTo>
                          <a:pt x="2686091" y="2539849"/>
                          <a:pt x="2438903" y="2487928"/>
                          <a:pt x="2234579" y="2498252"/>
                        </a:cubicBezTo>
                        <a:cubicBezTo>
                          <a:pt x="2030255" y="2508576"/>
                          <a:pt x="1899592" y="2497014"/>
                          <a:pt x="1660412" y="2498252"/>
                        </a:cubicBezTo>
                        <a:cubicBezTo>
                          <a:pt x="1421232" y="2499490"/>
                          <a:pt x="1244229" y="2461775"/>
                          <a:pt x="1014475" y="2498252"/>
                        </a:cubicBezTo>
                        <a:cubicBezTo>
                          <a:pt x="784721" y="2534729"/>
                          <a:pt x="703679" y="2468160"/>
                          <a:pt x="416384" y="2498252"/>
                        </a:cubicBezTo>
                        <a:cubicBezTo>
                          <a:pt x="167549" y="2516582"/>
                          <a:pt x="-43924" y="2305466"/>
                          <a:pt x="0" y="2081868"/>
                        </a:cubicBezTo>
                        <a:cubicBezTo>
                          <a:pt x="-15547" y="1806920"/>
                          <a:pt x="68631" y="1761992"/>
                          <a:pt x="0" y="1493397"/>
                        </a:cubicBezTo>
                        <a:cubicBezTo>
                          <a:pt x="-68631" y="1224802"/>
                          <a:pt x="62898" y="1075608"/>
                          <a:pt x="0" y="938236"/>
                        </a:cubicBezTo>
                        <a:cubicBezTo>
                          <a:pt x="-62898" y="800864"/>
                          <a:pt x="47651" y="563265"/>
                          <a:pt x="0" y="416384"/>
                        </a:cubicBezTo>
                        <a:close/>
                      </a:path>
                      <a:path w="3225130" h="2498252" stroke="0" extrusionOk="0">
                        <a:moveTo>
                          <a:pt x="0" y="416384"/>
                        </a:moveTo>
                        <a:cubicBezTo>
                          <a:pt x="-242" y="203133"/>
                          <a:pt x="232769" y="-1507"/>
                          <a:pt x="416384" y="0"/>
                        </a:cubicBezTo>
                        <a:cubicBezTo>
                          <a:pt x="707839" y="-38471"/>
                          <a:pt x="740788" y="64085"/>
                          <a:pt x="1038398" y="0"/>
                        </a:cubicBezTo>
                        <a:cubicBezTo>
                          <a:pt x="1336008" y="-64085"/>
                          <a:pt x="1442454" y="16963"/>
                          <a:pt x="1588641" y="0"/>
                        </a:cubicBezTo>
                        <a:cubicBezTo>
                          <a:pt x="1734828" y="-16963"/>
                          <a:pt x="1896841" y="22661"/>
                          <a:pt x="2162808" y="0"/>
                        </a:cubicBezTo>
                        <a:cubicBezTo>
                          <a:pt x="2428775" y="-22661"/>
                          <a:pt x="2652858" y="42239"/>
                          <a:pt x="2808746" y="0"/>
                        </a:cubicBezTo>
                        <a:cubicBezTo>
                          <a:pt x="3010000" y="-6177"/>
                          <a:pt x="3282733" y="172510"/>
                          <a:pt x="3225130" y="416384"/>
                        </a:cubicBezTo>
                        <a:cubicBezTo>
                          <a:pt x="3286528" y="586755"/>
                          <a:pt x="3185441" y="856625"/>
                          <a:pt x="3225130" y="1004855"/>
                        </a:cubicBezTo>
                        <a:cubicBezTo>
                          <a:pt x="3264819" y="1153085"/>
                          <a:pt x="3220881" y="1395377"/>
                          <a:pt x="3225130" y="1510052"/>
                        </a:cubicBezTo>
                        <a:cubicBezTo>
                          <a:pt x="3229379" y="1624727"/>
                          <a:pt x="3179110" y="1804465"/>
                          <a:pt x="3225130" y="2081868"/>
                        </a:cubicBezTo>
                        <a:cubicBezTo>
                          <a:pt x="3234323" y="2291862"/>
                          <a:pt x="3034305" y="2502652"/>
                          <a:pt x="2808746" y="2498252"/>
                        </a:cubicBezTo>
                        <a:cubicBezTo>
                          <a:pt x="2508942" y="2567585"/>
                          <a:pt x="2331170" y="2443943"/>
                          <a:pt x="2186732" y="2498252"/>
                        </a:cubicBezTo>
                        <a:cubicBezTo>
                          <a:pt x="2042294" y="2552561"/>
                          <a:pt x="1906785" y="2459802"/>
                          <a:pt x="1660412" y="2498252"/>
                        </a:cubicBezTo>
                        <a:cubicBezTo>
                          <a:pt x="1414039" y="2536702"/>
                          <a:pt x="1208450" y="2447557"/>
                          <a:pt x="1086245" y="2498252"/>
                        </a:cubicBezTo>
                        <a:cubicBezTo>
                          <a:pt x="964040" y="2548947"/>
                          <a:pt x="750335" y="2436244"/>
                          <a:pt x="416384" y="2498252"/>
                        </a:cubicBezTo>
                        <a:cubicBezTo>
                          <a:pt x="163670" y="2441247"/>
                          <a:pt x="43383" y="2351153"/>
                          <a:pt x="0" y="2081868"/>
                        </a:cubicBezTo>
                        <a:cubicBezTo>
                          <a:pt x="-12553" y="1890265"/>
                          <a:pt x="56177" y="1753756"/>
                          <a:pt x="0" y="1560016"/>
                        </a:cubicBezTo>
                        <a:cubicBezTo>
                          <a:pt x="-56177" y="1366276"/>
                          <a:pt x="8615" y="1145435"/>
                          <a:pt x="0" y="1004855"/>
                        </a:cubicBezTo>
                        <a:cubicBezTo>
                          <a:pt x="-8615" y="864275"/>
                          <a:pt x="51555" y="666422"/>
                          <a:pt x="0" y="41638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ộp Văn bản 21">
            <a:extLst>
              <a:ext uri="{FF2B5EF4-FFF2-40B4-BE49-F238E27FC236}">
                <a16:creationId xmlns:a16="http://schemas.microsoft.com/office/drawing/2014/main" id="{6A4C021E-68F1-14D4-83C8-EDD80075ABCC}"/>
              </a:ext>
            </a:extLst>
          </p:cNvPr>
          <p:cNvSpPr txBox="1"/>
          <p:nvPr/>
        </p:nvSpPr>
        <p:spPr>
          <a:xfrm>
            <a:off x="760211" y="395323"/>
            <a:ext cx="70026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ần lượt hoá thân vào các sự vật, không gian ấy để nêu lên mong muốn của mình, bắt đầu bằng câu: “Chúng tôi là..., chúng tôi muốn.....</a:t>
            </a:r>
          </a:p>
          <a:p>
            <a:pPr lvl="0" algn="just"/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 dụ: 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oá thân thành chiếc ghế đá và nói: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4C6953-148B-39ED-9060-20B3768AC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356" y="1159696"/>
            <a:ext cx="5114987" cy="1566808"/>
          </a:xfrm>
          <a:prstGeom prst="rect">
            <a:avLst/>
          </a:prstGeom>
        </p:spPr>
      </p:pic>
      <p:pic>
        <p:nvPicPr>
          <p:cNvPr id="13" name="Picture 12" descr="A drawing of a bench&#10;&#10;Description automatically generated">
            <a:extLst>
              <a:ext uri="{FF2B5EF4-FFF2-40B4-BE49-F238E27FC236}">
                <a16:creationId xmlns:a16="http://schemas.microsoft.com/office/drawing/2014/main" id="{D3B17BDB-CFB9-EAC5-03A2-D65566455A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9" y="4057649"/>
            <a:ext cx="3305175" cy="3305175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7D7AEF1-A320-9BD3-0BC1-098A858DBA13}"/>
              </a:ext>
            </a:extLst>
          </p:cNvPr>
          <p:cNvSpPr/>
          <p:nvPr/>
        </p:nvSpPr>
        <p:spPr>
          <a:xfrm>
            <a:off x="1266825" y="2409825"/>
            <a:ext cx="6715125" cy="1990725"/>
          </a:xfrm>
          <a:prstGeom prst="wedgeEllipseCallout">
            <a:avLst>
              <a:gd name="adj1" fmla="val -42936"/>
              <a:gd name="adj2" fmla="val 72445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Chúng tôi là những chiếc ghế đá trên sân trường. Chúng tôi muốn mình luôn được sạch sẽ và không bị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 dính kẹo cao su lên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50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3B63F98-AC36-4E0B-BE2E-8B48A4F2F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123" y="358429"/>
            <a:ext cx="4500000" cy="2500000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CB1833A7-D76A-4372-956A-1B706503DFCD}"/>
              </a:ext>
            </a:extLst>
          </p:cNvPr>
          <p:cNvGrpSpPr/>
          <p:nvPr/>
        </p:nvGrpSpPr>
        <p:grpSpPr>
          <a:xfrm>
            <a:off x="8459871" y="2121212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AFE2D247-28DF-4118-B8EF-7C06AC3B4F0D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7EC5FE99-20FC-4A2E-A985-D875D0BE0A2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846286" y="74385"/>
            <a:ext cx="6995885" cy="4677230"/>
            <a:chOff x="3846286" y="711200"/>
            <a:chExt cx="6995885" cy="4841555"/>
          </a:xfrm>
        </p:grpSpPr>
        <p:pic>
          <p:nvPicPr>
            <p:cNvPr id="16" name="图片 4">
              <a:extLst>
                <a:ext uri="{FF2B5EF4-FFF2-40B4-BE49-F238E27FC236}">
                  <a16:creationId xmlns:a16="http://schemas.microsoft.com/office/drawing/2014/main" id="{017CFDA8-22F1-4263-AAA0-719FB3131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6286" y="711200"/>
              <a:ext cx="6995885" cy="4841555"/>
            </a:xfrm>
            <a:prstGeom prst="rect">
              <a:avLst/>
            </a:prstGeom>
          </p:spPr>
        </p:pic>
        <p:sp>
          <p:nvSpPr>
            <p:cNvPr id="14" name="文本框 48">
              <a:extLst>
                <a:ext uri="{FF2B5EF4-FFF2-40B4-BE49-F238E27FC236}">
                  <a16:creationId xmlns:a16="http://schemas.microsoft.com/office/drawing/2014/main" id="{E6C36DC1-61E7-4867-9EDA-974E7368FB8B}"/>
                </a:ext>
              </a:extLst>
            </p:cNvPr>
            <p:cNvSpPr txBox="1"/>
            <p:nvPr/>
          </p:nvSpPr>
          <p:spPr>
            <a:xfrm>
              <a:off x="4876778" y="2859263"/>
              <a:ext cx="4934899" cy="1302582"/>
            </a:xfrm>
            <a:prstGeom prst="roundRect">
              <a:avLst>
                <a:gd name="adj" fmla="val 8573"/>
              </a:avLst>
            </a:prstGeom>
            <a:noFill/>
            <a:ln w="28575">
              <a:noFill/>
              <a:prstDash val="dash"/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just">
                <a:defRPr sz="2800">
                  <a:ln w="19050">
                    <a:noFill/>
                  </a:ln>
                  <a:solidFill>
                    <a:srgbClr val="87746B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 w="19050">
                    <a:noFill/>
                  </a:ln>
                  <a:solidFill>
                    <a:srgbClr val="63AE3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KHÁM PHÁ</a:t>
              </a:r>
              <a:endParaRPr kumimoji="0" lang="zh-CN" altLang="en-US" sz="7200" b="1" i="0" u="none" strike="noStrike" kern="1200" cap="none" spc="0" normalizeH="0" baseline="0" noProof="0" dirty="0">
                <a:ln w="19050">
                  <a:noFill/>
                </a:ln>
                <a:solidFill>
                  <a:srgbClr val="63AE3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4" b="51091"/>
          <a:stretch/>
        </p:blipFill>
        <p:spPr>
          <a:xfrm>
            <a:off x="1111545" y="3195163"/>
            <a:ext cx="4761709" cy="366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0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91637D4-D568-1406-2C2C-7B096D2129C3}"/>
              </a:ext>
            </a:extLst>
          </p:cNvPr>
          <p:cNvSpPr/>
          <p:nvPr/>
        </p:nvSpPr>
        <p:spPr>
          <a:xfrm>
            <a:off x="1162050" y="1606858"/>
            <a:ext cx="8390323" cy="3317567"/>
          </a:xfrm>
          <a:prstGeom prst="roundRect">
            <a:avLst/>
          </a:prstGeom>
          <a:solidFill>
            <a:srgbClr val="CCFFCC"/>
          </a:solidFill>
          <a:ln w="130175">
            <a:solidFill>
              <a:srgbClr val="00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5BED47-48B5-DE2F-42D0-863AC77E5B45}"/>
              </a:ext>
            </a:extLst>
          </p:cNvPr>
          <p:cNvSpPr txBox="1"/>
          <p:nvPr/>
        </p:nvSpPr>
        <p:spPr>
          <a:xfrm>
            <a:off x="1647825" y="2171222"/>
            <a:ext cx="76911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ln w="22225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 động 1: Những việc cần thực hiện để giữ gìn trường học xanh, sạch, đẹp.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7099CA-0003-EBDB-5EBA-1FAB88802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925" y="4299943"/>
            <a:ext cx="4935771" cy="242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245837" y="156482"/>
            <a:ext cx="11800114" cy="6596744"/>
          </a:xfrm>
          <a:prstGeom prst="roundRect">
            <a:avLst>
              <a:gd name="adj" fmla="val 331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91480" y="303394"/>
            <a:ext cx="10983177" cy="119181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</a:rPr>
              <a:t>C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</a:rPr>
              <a:t>ùng thảo luận theo tổ những việc cần thực hiện để giữ gìn trường học xanh, sạch, đẹp theo gợi ý: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8" name="Picture 4" descr="Premium Vector | Kids discuss homewor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8" b="-323"/>
          <a:stretch/>
        </p:blipFill>
        <p:spPr bwMode="auto">
          <a:xfrm>
            <a:off x="-116252" y="4919509"/>
            <a:ext cx="4096086" cy="195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B2E68F-0C86-BC26-FD55-45DA6F961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2057400"/>
            <a:ext cx="2667000" cy="16462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4E4516-E5C0-1069-F4CA-8F6E3F9C3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2824" y="2019299"/>
            <a:ext cx="2413635" cy="17240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019B8-64F6-CF44-68C6-2F38FB550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9387" y="2052637"/>
            <a:ext cx="2423222" cy="16430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2ED0F3-6ABC-D260-DFAA-C854562F3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1224" y="2047874"/>
            <a:ext cx="204025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6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theme1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0F0F0"/>
        </a:solidFill>
        <a:ln w="76200">
          <a:solidFill>
            <a:srgbClr val="F5B8F6"/>
          </a:solidFill>
          <a:prstDash val="dash"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3522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1106</Words>
  <Application>Microsoft Office PowerPoint</Application>
  <PresentationFormat>Widescreen</PresentationFormat>
  <Paragraphs>90</Paragraphs>
  <Slides>38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38</vt:i4>
      </vt:variant>
    </vt:vector>
  </HeadingPairs>
  <TitlesOfParts>
    <vt:vector size="53" baseType="lpstr">
      <vt:lpstr>Calibri (Body)</vt:lpstr>
      <vt:lpstr>等线</vt:lpstr>
      <vt:lpstr>Arial</vt:lpstr>
      <vt:lpstr>Calibri</vt:lpstr>
      <vt:lpstr>Calibri Light</vt:lpstr>
      <vt:lpstr>Cambria</vt:lpstr>
      <vt:lpstr>Tahoma</vt:lpstr>
      <vt:lpstr>Times New Roman</vt:lpstr>
      <vt:lpstr>2_Office Theme</vt:lpstr>
      <vt:lpstr>1_Office 主题</vt:lpstr>
      <vt:lpstr>Office Theme</vt:lpstr>
      <vt:lpstr>3_Office Theme</vt:lpstr>
      <vt:lpstr>Chủ đề Office</vt:lpstr>
      <vt:lpstr>3_Office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38</cp:revision>
  <dcterms:created xsi:type="dcterms:W3CDTF">2023-09-04T09:06:13Z</dcterms:created>
  <dcterms:modified xsi:type="dcterms:W3CDTF">2023-10-10T09:18:38Z</dcterms:modified>
</cp:coreProperties>
</file>