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313" r:id="rId5"/>
    <p:sldId id="256" r:id="rId6"/>
    <p:sldId id="259" r:id="rId7"/>
    <p:sldId id="262" r:id="rId8"/>
    <p:sldId id="297" r:id="rId9"/>
    <p:sldId id="321" r:id="rId10"/>
    <p:sldId id="322" r:id="rId11"/>
    <p:sldId id="323" r:id="rId12"/>
    <p:sldId id="301" r:id="rId13"/>
    <p:sldId id="270" r:id="rId14"/>
    <p:sldId id="324" r:id="rId15"/>
    <p:sldId id="271" r:id="rId16"/>
    <p:sldId id="325" r:id="rId17"/>
    <p:sldId id="264" r:id="rId18"/>
    <p:sldId id="320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9629F-6332-D92B-BBCA-541C50632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CD1273-79CC-85F6-EAD7-B61DCEA73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26F10-0666-D00B-E95F-E860C9012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1B63A-1B80-4DA7-29FF-3EDA2D22E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5A721-5179-339E-70AD-9350F3E35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313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A2928-D33C-497A-4BDD-5F8067982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CDC6F-4D18-6967-E197-0D2872F60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A76F2-BC14-356A-6C5F-DAD67FAB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788F2-1881-3EEE-67D6-436002F3E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8DC33-4416-9B41-57DC-25FCE00B0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1376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51940C-59EB-CD4B-185E-ECF9A53774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F1490E-CD2E-7375-0950-327F1AFFC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60214-1174-A36D-431C-66010D78DC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D53E0-444C-CD93-C652-C6BED846F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7430A-3812-2E67-761B-8BA69C561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311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629DB-0D4C-4FCC-B7E5-2B27E9929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E856E-499F-402A-AF17-0E2BBCFFA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0543B-F3DA-4256-891D-9E066498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AD153-0790-42FD-A2D1-6E1CCB9B9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079A0-0A04-4674-A9B0-FE630132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67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13B4C-45A2-4212-9710-4CF2639E6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32116-5264-40C2-A662-81EBABDD1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06550-C4DE-473C-93DA-D32CFE8C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1831-5FA8-4DC6-AC53-36541854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E68F3-F322-4BBE-8916-165B1256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57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59DA3-A08B-4878-91ED-4A92332A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B0BE6-266D-4EB9-8910-99170C637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EA689-DB39-4AC3-AD6D-4155CC1F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59132-DE11-4766-9FC2-FCC6040DD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A6EB8-F572-47CF-A563-FB1EAFD6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544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EB0E2-146E-4CEB-8B2F-35C2E6C5F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019A9-EC37-42E6-8961-008DB1083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46043-04B2-46C3-9FC0-D97F1B178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53F26-55DD-461E-915B-937AEB41E0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08F93-7AB7-4D8D-8A77-21C790B9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A5971-21D6-4D9B-9010-68A3C96B5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56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766E-B729-478F-9184-DE38A77D4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D74BD-5A1C-4A42-8AFB-5F29EC29C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1FFD9-B002-4296-8A02-DB606240E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E8FC10-5880-46F2-8991-5014EEC0A9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CAE28C-C6C9-4652-887F-781576FD8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0AC6B1-13BC-4D86-A740-3C1E3DEA1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96ACF-C087-487A-9763-BDB655D43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D08F51-AF9D-4AC6-8A37-01D8C817C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61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54D14-8DB5-4186-9AB8-DD5A697F2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144FFA-1233-404C-A80D-706DAA54B6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66BCF1-9340-44A7-8891-AEA02169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07F11D-E93C-4279-9943-5D0C562E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48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6A8572-82D8-46C8-81DD-53B6D6065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88F93-B158-4B9E-82EE-6A58AAE81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687D8-796F-4BE9-9F62-C8CFF63A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72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A2071-B000-4E99-9E02-8C24EAA2C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2F3C7-F44C-46B5-8BEC-CEC851586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8B2F20-280F-4B32-94F1-C422433FC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20263-8266-40D5-A003-74BCC51426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92B62-148A-4734-AC01-B1928882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3AEE3-22EB-4C8C-9F3E-77B17184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2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05E2B-0B2E-DEF8-CF65-3C5419C1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EC169-0E0D-E6BA-83E2-9DA653F6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2A274-EDAB-082C-E242-3016C5DE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C7642-9853-5ECD-8CC2-3E0D38095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8E9F-F2E9-851F-9F03-43E127AB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5669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692A-101B-46ED-B4F8-CFB9381F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AED867-31EE-4180-B74B-E8E9E32C2C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494923-8923-487E-9D46-B281B8C73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53991-0F9B-4EAE-8362-932993210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C39D7F-3846-426A-A155-ADCD91A30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A49805-74CB-4F68-83E5-E4D592D01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791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550FF-CB8B-484D-AAA4-652A8ABC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B2C072-1DE8-4E58-B033-D606141B4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3EF8F-EE6B-4B7E-B6BD-52DB9F206E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E9ECE-EDB7-474B-A339-6082F3DF7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24E30-CB83-4631-BAB7-594DAE93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93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D50FDB-17A8-40F2-9A2A-B5B6B515E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CF59F-EE93-44A7-8EFE-18A9A5FD0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11B7C-9353-4C3B-A7D7-116598EE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08F07E-0CC3-402F-B805-7BFF494381DB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97DBD-92C0-4744-AA56-327FA37BF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C70FF-C326-4F4A-8804-B80AD4A3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00A5F-4C30-4207-9AE9-99FFAD45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344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82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03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710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255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62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178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2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53EB5-EB15-B00A-4875-BCF9EEC69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54582-0DD3-A650-37FB-BAC36A04B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A3DB4-F0F8-ADD1-8AF0-B77F33DE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E71C3-3A25-C325-5267-6E06E837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8D487-222C-573A-3B41-E47ABF5F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28305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18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037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675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6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E1C9D-9616-F303-A0E1-9ABFD7B6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A2F59-F2DD-884D-A213-CFB18E4E23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C3073-796A-DD5F-BE6C-DD525257B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8427B-243D-0363-DC30-CF7B6D738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305E4-C1B4-7EF4-A801-005084753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B17F5-50BF-5F5E-C28D-65126723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402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7D60-A7F1-CEE8-ED0D-9B738E5C7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B29DB-9298-3F01-4017-160809E96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30E6A-3BEA-37CC-0FF8-E282BE8C8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D361E-A2EF-5585-60C1-B5A8392D0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DF3B3C-E442-61BB-298A-7D89F2E53C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FDA367-59ED-1CEB-AD69-1833D71864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E85B2A-3DA9-BBB5-7F9E-FE4C5B7F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18AF4A-90A2-C423-CA4D-E9642F44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051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D36C-D47F-5BB5-15FC-215C6634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7655B0-CAB6-0DEC-84C0-3DE5A87A74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0102B0-4607-1DA3-C9A8-6583F8C4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12E39-25E7-218B-0849-E1FE2355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5942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6B8982-3891-8DBC-8C14-CE9210AE03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19FF2-F61B-2418-1D60-A649C9A2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EB288-FF66-C14E-9184-9520B751F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589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921B9-AB0F-8E98-A2AF-3F8A8203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A87FC-45C9-EFE5-B282-61A3482B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AAD82-35FB-7D36-185E-64BC1474F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A0F34-653B-6F57-FE7F-67BB11751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CDC84-A76A-2D19-D18F-C1E9B0141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577B1-DF90-9AB5-751E-51A9F550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513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27D40-74D6-14FE-A726-F27BC2EE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2CE1D7-6EB8-391A-4193-1CC9086D0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07BC7-834B-B63A-F608-1C7C49839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4EAB9-0C6D-621B-EE81-82614B964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A9A2C-197D-42EE-20BA-ACAFBF435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C9F78-08D3-97E1-E4A9-073DC7DCE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078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BBF66C5-371D-20AB-36D5-82B9676969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571" y="76789"/>
            <a:ext cx="1388293" cy="138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3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67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92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30B3F04-3E55-F3BE-98CF-41065672F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EA785A-28F0-3CE9-30E9-B4E7C2B15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557" y="657152"/>
            <a:ext cx="8102286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16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1185AC-0A4A-0DA7-054D-2A26E71A7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998C3E-4D38-EAA7-A80F-54FD58CBFB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752" y="-371475"/>
            <a:ext cx="7419639" cy="46010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82041F-9288-375F-228E-ED811E655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416" y="1379905"/>
            <a:ext cx="5413717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14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451015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A4C675-5315-310D-DF7B-334FCF2F29EF}"/>
              </a:ext>
            </a:extLst>
          </p:cNvPr>
          <p:cNvGrpSpPr/>
          <p:nvPr/>
        </p:nvGrpSpPr>
        <p:grpSpPr>
          <a:xfrm>
            <a:off x="586136" y="322316"/>
            <a:ext cx="721360" cy="699908"/>
            <a:chOff x="955040" y="508000"/>
            <a:chExt cx="721360" cy="69990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A9FFB03-B140-203A-19C2-44EFC38E96FC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1ED741-350F-5491-A6B4-1AAF17F29281}"/>
                </a:ext>
              </a:extLst>
            </p:cNvPr>
            <p:cNvSpPr txBox="1"/>
            <p:nvPr/>
          </p:nvSpPr>
          <p:spPr>
            <a:xfrm>
              <a:off x="1132840" y="623133"/>
              <a:ext cx="4876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B8C804-7539-A8E0-6191-CFA8F27397E6}"/>
              </a:ext>
            </a:extLst>
          </p:cNvPr>
          <p:cNvSpPr txBox="1"/>
          <p:nvPr/>
        </p:nvSpPr>
        <p:spPr>
          <a:xfrm>
            <a:off x="1278920" y="459844"/>
            <a:ext cx="10436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cửa hàng bán đồ chơi trẻ em đã bán được số lượng thú nhồi bông như sau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D7F3B-BD22-21FE-23E5-AF1CBE193DCF}"/>
              </a:ext>
            </a:extLst>
          </p:cNvPr>
          <p:cNvSpPr txBox="1"/>
          <p:nvPr/>
        </p:nvSpPr>
        <p:spPr>
          <a:xfrm>
            <a:off x="838200" y="1085850"/>
            <a:ext cx="105251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 bông: 10 con; thỏ bông: 11 con; mèo bông: 5 con; gấu bông: 15 con.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 lập dãy số liệu thống kê về số lượng đã bán của lần lượt mỗi loại thú nhồi bông theo thứ tự ở trên.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386BDEF-A90E-F5CF-DB02-EBEE9E4A65CF}"/>
              </a:ext>
            </a:extLst>
          </p:cNvPr>
          <p:cNvSpPr/>
          <p:nvPr/>
        </p:nvSpPr>
        <p:spPr>
          <a:xfrm>
            <a:off x="742951" y="3476625"/>
            <a:ext cx="10544174" cy="9334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sz="4800" dirty="0">
                <a:solidFill>
                  <a:srgbClr val="FF0000"/>
                </a:solidFill>
              </a:rPr>
              <a:t>10 con, 11 con, 5 con, 15 con.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1672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451015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A4C675-5315-310D-DF7B-334FCF2F29EF}"/>
              </a:ext>
            </a:extLst>
          </p:cNvPr>
          <p:cNvGrpSpPr/>
          <p:nvPr/>
        </p:nvGrpSpPr>
        <p:grpSpPr>
          <a:xfrm>
            <a:off x="586136" y="322316"/>
            <a:ext cx="721360" cy="699908"/>
            <a:chOff x="955040" y="508000"/>
            <a:chExt cx="721360" cy="69990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A9FFB03-B140-203A-19C2-44EFC38E96FC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1ED741-350F-5491-A6B4-1AAF17F29281}"/>
                </a:ext>
              </a:extLst>
            </p:cNvPr>
            <p:cNvSpPr txBox="1"/>
            <p:nvPr/>
          </p:nvSpPr>
          <p:spPr>
            <a:xfrm>
              <a:off x="1132840" y="623133"/>
              <a:ext cx="4876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B8C804-7539-A8E0-6191-CFA8F27397E6}"/>
              </a:ext>
            </a:extLst>
          </p:cNvPr>
          <p:cNvSpPr txBox="1"/>
          <p:nvPr/>
        </p:nvSpPr>
        <p:spPr>
          <a:xfrm>
            <a:off x="1278920" y="459844"/>
            <a:ext cx="104368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sách mà một cửa hàng đã bán được trong 4 tháng như sau: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D7F3B-BD22-21FE-23E5-AF1CBE193DCF}"/>
              </a:ext>
            </a:extLst>
          </p:cNvPr>
          <p:cNvSpPr txBox="1"/>
          <p:nvPr/>
        </p:nvSpPr>
        <p:spPr>
          <a:xfrm>
            <a:off x="838200" y="1085850"/>
            <a:ext cx="10525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 Ba: 250 cuốn; tháng Tư: 180 cuốn; tháng Năm: 400 cuốn; tháng Sáu: 350 cuốn.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0BD6F1-3809-13D1-2FF9-DBA447CC89CC}"/>
              </a:ext>
            </a:extLst>
          </p:cNvPr>
          <p:cNvSpPr txBox="1"/>
          <p:nvPr/>
        </p:nvSpPr>
        <p:spPr>
          <a:xfrm>
            <a:off x="866775" y="2257425"/>
            <a:ext cx="10525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Hãy lập dãy số liệu thống kê về số sách mà cửa hàng bán được lần lượt theo thứ tự các tháng ở trên.</a:t>
            </a:r>
          </a:p>
          <a:p>
            <a:pPr lvl="0" algn="just">
              <a:defRPr/>
            </a:pPr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Cửa hàng bán được nhiều sách nhất vào tháng nào? Cửa hàng bán được ít sách nhất vào tháng nào?</a:t>
            </a:r>
          </a:p>
          <a:p>
            <a:pPr lvl="0" algn="just">
              <a:defRPr/>
            </a:pPr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Trung bình mỗi tháng cửa hàng bán được bao nhiêu quyển sách.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52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92CF8C-312A-79ED-D50A-810ABCDE7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17284" y="266700"/>
            <a:ext cx="11576482" cy="641032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90C5B-3C40-A2B0-9548-E98EDF7C6454}"/>
              </a:ext>
            </a:extLst>
          </p:cNvPr>
          <p:cNvSpPr txBox="1"/>
          <p:nvPr/>
        </p:nvSpPr>
        <p:spPr>
          <a:xfrm>
            <a:off x="819150" y="400050"/>
            <a:ext cx="10525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Hãy lập dãy số liệu thống kê về số sách mà cửa hàng bán được lần lượt theo thứ tự các tháng ở trên.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DB955F-ACDE-85BC-828F-1C08D92451B1}"/>
              </a:ext>
            </a:extLst>
          </p:cNvPr>
          <p:cNvSpPr txBox="1"/>
          <p:nvPr/>
        </p:nvSpPr>
        <p:spPr>
          <a:xfrm>
            <a:off x="923925" y="1457325"/>
            <a:ext cx="10525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Dãy số liệu thống kê về số sách mà cửa hàng bán được lần lượt theo thứ tự các tháng là:</a:t>
            </a:r>
          </a:p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2550; 180; 400; 350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CF3CA-C57E-9D84-F3F7-1D2B9E6462C0}"/>
              </a:ext>
            </a:extLst>
          </p:cNvPr>
          <p:cNvSpPr txBox="1"/>
          <p:nvPr/>
        </p:nvSpPr>
        <p:spPr>
          <a:xfrm>
            <a:off x="866775" y="3067050"/>
            <a:ext cx="1091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Cửa hàng bán được nhiều sách nhất vào tháng nào? Cửa hàng bán được ít sách nhất vào tháng nào?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94858-C4F7-BA76-8AC5-D1D50C210141}"/>
              </a:ext>
            </a:extLst>
          </p:cNvPr>
          <p:cNvSpPr txBox="1"/>
          <p:nvPr/>
        </p:nvSpPr>
        <p:spPr>
          <a:xfrm>
            <a:off x="962025" y="4200525"/>
            <a:ext cx="10525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 hàng bán được nhiều sách nhất vào tháng Năm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 hàng bán được ít sách nhất vào tháng Tư</a:t>
            </a:r>
          </a:p>
        </p:txBody>
      </p:sp>
    </p:spTree>
    <p:extLst>
      <p:ext uri="{BB962C8B-B14F-4D97-AF65-F5344CB8AC3E}">
        <p14:creationId xmlns:p14="http://schemas.microsoft.com/office/powerpoint/2010/main" val="2932232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92CF8C-312A-79ED-D50A-810ABCDE7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17284" y="266700"/>
            <a:ext cx="11576482" cy="641032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90C5B-3C40-A2B0-9548-E98EDF7C6454}"/>
              </a:ext>
            </a:extLst>
          </p:cNvPr>
          <p:cNvSpPr txBox="1"/>
          <p:nvPr/>
        </p:nvSpPr>
        <p:spPr>
          <a:xfrm>
            <a:off x="800100" y="1057275"/>
            <a:ext cx="10525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Trung bình mỗi tháng cửa hàng bán được bao nhiêu quyển sách?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DB955F-ACDE-85BC-828F-1C08D92451B1}"/>
              </a:ext>
            </a:extLst>
          </p:cNvPr>
          <p:cNvSpPr txBox="1"/>
          <p:nvPr/>
        </p:nvSpPr>
        <p:spPr>
          <a:xfrm>
            <a:off x="952500" y="2514600"/>
            <a:ext cx="10525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 bình mỗi tháng cửa hàng bán được số quyển sách là:</a:t>
            </a:r>
          </a:p>
          <a:p>
            <a:pPr lvl="0" algn="ctr">
              <a:defRPr/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(250 + 180 + 400 + 350) : 4 = 295 (quyển)</a:t>
            </a:r>
          </a:p>
        </p:txBody>
      </p:sp>
    </p:spTree>
    <p:extLst>
      <p:ext uri="{BB962C8B-B14F-4D97-AF65-F5344CB8AC3E}">
        <p14:creationId xmlns:p14="http://schemas.microsoft.com/office/powerpoint/2010/main" val="701868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20FBC3-8038-323D-8995-E7671CE65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575C6A-DAA9-C831-177B-EB4059AFC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083" y="518840"/>
            <a:ext cx="7315834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20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419100" y="285750"/>
            <a:ext cx="11409106" cy="6286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7DEF28-E5CB-52E6-BFCE-BE5D63B959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14425" y="1164950"/>
            <a:ext cx="5693050" cy="569305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ECF131C2-42FB-6C50-8047-218012734CF4}"/>
              </a:ext>
            </a:extLst>
          </p:cNvPr>
          <p:cNvSpPr/>
          <p:nvPr/>
        </p:nvSpPr>
        <p:spPr>
          <a:xfrm>
            <a:off x="3339141" y="876300"/>
            <a:ext cx="8165287" cy="1700667"/>
          </a:xfrm>
          <a:prstGeom prst="wedgeRoundRectCallout">
            <a:avLst>
              <a:gd name="adj1" fmla="val -64717"/>
              <a:gd name="adj2" fmla="val 44622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hãy tìm một số tình huống trong thực tế liên quan đến dãy số liệu thống kê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69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78AFDA-EFB3-0F72-2488-BBA8F5AE3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6" b="108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7B6635-C0DA-1642-4620-88975CB6E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356"/>
            <a:ext cx="4584589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67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CD1ECA91-1CCE-41F7-9154-ECE9478BE4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90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A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9554" y="-136047"/>
            <a:ext cx="2552049" cy="1706683"/>
          </a:xfrm>
          <a:custGeom>
            <a:avLst/>
            <a:gdLst/>
            <a:ahLst/>
            <a:cxnLst/>
            <a:rect l="l" t="t" r="r" b="b"/>
            <a:pathLst>
              <a:path w="3828074" h="2560025">
                <a:moveTo>
                  <a:pt x="0" y="0"/>
                </a:moveTo>
                <a:lnTo>
                  <a:pt x="3828074" y="0"/>
                </a:lnTo>
                <a:lnTo>
                  <a:pt x="3828074" y="2560024"/>
                </a:lnTo>
                <a:lnTo>
                  <a:pt x="0" y="2560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9645752" y="341526"/>
            <a:ext cx="2532572" cy="2532572"/>
          </a:xfrm>
          <a:custGeom>
            <a:avLst/>
            <a:gdLst/>
            <a:ahLst/>
            <a:cxnLst/>
            <a:rect l="l" t="t" r="r" b="b"/>
            <a:pathLst>
              <a:path w="3798858" h="3798858">
                <a:moveTo>
                  <a:pt x="0" y="0"/>
                </a:moveTo>
                <a:lnTo>
                  <a:pt x="3798858" y="0"/>
                </a:lnTo>
                <a:lnTo>
                  <a:pt x="3798858" y="3798857"/>
                </a:lnTo>
                <a:lnTo>
                  <a:pt x="0" y="37988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339369" y="31494"/>
            <a:ext cx="2626787" cy="1576072"/>
          </a:xfrm>
          <a:custGeom>
            <a:avLst/>
            <a:gdLst/>
            <a:ahLst/>
            <a:cxnLst/>
            <a:rect l="l" t="t" r="r" b="b"/>
            <a:pathLst>
              <a:path w="3940181" h="2364108">
                <a:moveTo>
                  <a:pt x="0" y="0"/>
                </a:moveTo>
                <a:lnTo>
                  <a:pt x="3940180" y="0"/>
                </a:lnTo>
                <a:lnTo>
                  <a:pt x="3940180" y="2364108"/>
                </a:lnTo>
                <a:lnTo>
                  <a:pt x="0" y="23641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589385" y="943218"/>
            <a:ext cx="7673539" cy="5735970"/>
          </a:xfrm>
          <a:custGeom>
            <a:avLst/>
            <a:gdLst/>
            <a:ahLst/>
            <a:cxnLst/>
            <a:rect l="l" t="t" r="r" b="b"/>
            <a:pathLst>
              <a:path w="11510308" h="8603955">
                <a:moveTo>
                  <a:pt x="11510307" y="0"/>
                </a:moveTo>
                <a:lnTo>
                  <a:pt x="0" y="0"/>
                </a:lnTo>
                <a:lnTo>
                  <a:pt x="0" y="8603955"/>
                </a:lnTo>
                <a:lnTo>
                  <a:pt x="11510307" y="8603955"/>
                </a:lnTo>
                <a:lnTo>
                  <a:pt x="1151030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13676" y="240663"/>
            <a:ext cx="2626787" cy="1576072"/>
          </a:xfrm>
          <a:custGeom>
            <a:avLst/>
            <a:gdLst/>
            <a:ahLst/>
            <a:cxnLst/>
            <a:rect l="l" t="t" r="r" b="b"/>
            <a:pathLst>
              <a:path w="3940181" h="2364108">
                <a:moveTo>
                  <a:pt x="0" y="0"/>
                </a:moveTo>
                <a:lnTo>
                  <a:pt x="3940181" y="0"/>
                </a:lnTo>
                <a:lnTo>
                  <a:pt x="3940181" y="2364109"/>
                </a:lnTo>
                <a:lnTo>
                  <a:pt x="0" y="23641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 rot="1464213">
            <a:off x="2700182" y="1360805"/>
            <a:ext cx="938275" cy="624379"/>
          </a:xfrm>
          <a:custGeom>
            <a:avLst/>
            <a:gdLst/>
            <a:ahLst/>
            <a:cxnLst/>
            <a:rect l="l" t="t" r="r" b="b"/>
            <a:pathLst>
              <a:path w="1407412" h="936568">
                <a:moveTo>
                  <a:pt x="0" y="0"/>
                </a:moveTo>
                <a:lnTo>
                  <a:pt x="1407412" y="0"/>
                </a:lnTo>
                <a:lnTo>
                  <a:pt x="1407412" y="936569"/>
                </a:lnTo>
                <a:lnTo>
                  <a:pt x="0" y="9365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748172" y="4970192"/>
            <a:ext cx="1539505" cy="2057857"/>
          </a:xfrm>
          <a:custGeom>
            <a:avLst/>
            <a:gdLst/>
            <a:ahLst/>
            <a:cxnLst/>
            <a:rect l="l" t="t" r="r" b="b"/>
            <a:pathLst>
              <a:path w="2309258" h="3086786">
                <a:moveTo>
                  <a:pt x="0" y="0"/>
                </a:moveTo>
                <a:lnTo>
                  <a:pt x="2309258" y="0"/>
                </a:lnTo>
                <a:lnTo>
                  <a:pt x="2309258" y="3086786"/>
                </a:lnTo>
                <a:lnTo>
                  <a:pt x="0" y="30867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1023098" y="4469102"/>
            <a:ext cx="989653" cy="1002181"/>
          </a:xfrm>
          <a:custGeom>
            <a:avLst/>
            <a:gdLst/>
            <a:ahLst/>
            <a:cxnLst/>
            <a:rect l="l" t="t" r="r" b="b"/>
            <a:pathLst>
              <a:path w="1484480" h="1503271">
                <a:moveTo>
                  <a:pt x="0" y="0"/>
                </a:moveTo>
                <a:lnTo>
                  <a:pt x="1484480" y="0"/>
                </a:lnTo>
                <a:lnTo>
                  <a:pt x="1484480" y="1503272"/>
                </a:lnTo>
                <a:lnTo>
                  <a:pt x="0" y="150327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056878" y="-511816"/>
            <a:ext cx="2552049" cy="1706683"/>
          </a:xfrm>
          <a:custGeom>
            <a:avLst/>
            <a:gdLst/>
            <a:ahLst/>
            <a:cxnLst/>
            <a:rect l="l" t="t" r="r" b="b"/>
            <a:pathLst>
              <a:path w="3828074" h="2560025">
                <a:moveTo>
                  <a:pt x="0" y="0"/>
                </a:moveTo>
                <a:lnTo>
                  <a:pt x="3828074" y="0"/>
                </a:lnTo>
                <a:lnTo>
                  <a:pt x="3828074" y="2560025"/>
                </a:lnTo>
                <a:lnTo>
                  <a:pt x="0" y="25600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1883" y="1028701"/>
            <a:ext cx="4241019" cy="9520655"/>
          </a:xfrm>
          <a:custGeom>
            <a:avLst/>
            <a:gdLst/>
            <a:ahLst/>
            <a:cxnLst/>
            <a:rect l="l" t="t" r="r" b="b"/>
            <a:pathLst>
              <a:path w="6361529" h="14280983">
                <a:moveTo>
                  <a:pt x="0" y="0"/>
                </a:moveTo>
                <a:lnTo>
                  <a:pt x="6361529" y="0"/>
                </a:lnTo>
                <a:lnTo>
                  <a:pt x="6361529" y="14280982"/>
                </a:lnTo>
                <a:lnTo>
                  <a:pt x="0" y="142809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-1588698" y="5471283"/>
            <a:ext cx="6308331" cy="3429439"/>
          </a:xfrm>
          <a:custGeom>
            <a:avLst/>
            <a:gdLst/>
            <a:ahLst/>
            <a:cxnLst/>
            <a:rect l="l" t="t" r="r" b="b"/>
            <a:pathLst>
              <a:path w="9462497" h="5144158">
                <a:moveTo>
                  <a:pt x="0" y="0"/>
                </a:moveTo>
                <a:lnTo>
                  <a:pt x="9462497" y="0"/>
                </a:lnTo>
                <a:lnTo>
                  <a:pt x="9462497" y="5144157"/>
                </a:lnTo>
                <a:lnTo>
                  <a:pt x="0" y="514415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719634" y="2320468"/>
            <a:ext cx="3039091" cy="1597226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 defTabSz="609630">
              <a:lnSpc>
                <a:spcPts val="1773"/>
              </a:lnSpc>
              <a:spcBef>
                <a:spcPct val="0"/>
              </a:spcBef>
              <a:defRPr/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E6EDBF36-F25E-423F-0FA5-90AD179CF8DF}"/>
              </a:ext>
            </a:extLst>
          </p:cNvPr>
          <p:cNvGrpSpPr/>
          <p:nvPr/>
        </p:nvGrpSpPr>
        <p:grpSpPr>
          <a:xfrm>
            <a:off x="5041687" y="2059055"/>
            <a:ext cx="1337660" cy="624359"/>
            <a:chOff x="7538080" y="3197777"/>
            <a:chExt cx="2006490" cy="936539"/>
          </a:xfrm>
        </p:grpSpPr>
        <p:sp>
          <p:nvSpPr>
            <p:cNvPr id="12" name="Freeform 12"/>
            <p:cNvSpPr/>
            <p:nvPr/>
          </p:nvSpPr>
          <p:spPr>
            <a:xfrm>
              <a:off x="7538080" y="3266181"/>
              <a:ext cx="2006490" cy="868135"/>
            </a:xfrm>
            <a:custGeom>
              <a:avLst/>
              <a:gdLst/>
              <a:ahLst/>
              <a:cxnLst/>
              <a:rect l="l" t="t" r="r" b="b"/>
              <a:pathLst>
                <a:path w="1113419" h="249031">
                  <a:moveTo>
                    <a:pt x="910219" y="0"/>
                  </a:moveTo>
                  <a:cubicBezTo>
                    <a:pt x="1022443" y="0"/>
                    <a:pt x="1113419" y="55748"/>
                    <a:pt x="1113419" y="124516"/>
                  </a:cubicBezTo>
                  <a:cubicBezTo>
                    <a:pt x="1113419" y="193284"/>
                    <a:pt x="1022443" y="249031"/>
                    <a:pt x="910219" y="249031"/>
                  </a:cubicBezTo>
                  <a:lnTo>
                    <a:pt x="203200" y="249031"/>
                  </a:lnTo>
                  <a:cubicBezTo>
                    <a:pt x="90976" y="249031"/>
                    <a:pt x="0" y="193284"/>
                    <a:pt x="0" y="124516"/>
                  </a:cubicBezTo>
                  <a:cubicBezTo>
                    <a:pt x="0" y="5574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defTabSz="609630">
                <a:defRPr/>
              </a:pPr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Hình chữ nhật 15">
              <a:extLst>
                <a:ext uri="{FF2B5EF4-FFF2-40B4-BE49-F238E27FC236}">
                  <a16:creationId xmlns:a16="http://schemas.microsoft.com/office/drawing/2014/main" id="{94D6B24D-DC02-BFE4-0ABB-073ACE81FA81}"/>
                </a:ext>
              </a:extLst>
            </p:cNvPr>
            <p:cNvSpPr/>
            <p:nvPr/>
          </p:nvSpPr>
          <p:spPr>
            <a:xfrm>
              <a:off x="7637463" y="3197777"/>
              <a:ext cx="1685271" cy="923330"/>
            </a:xfrm>
            <a:prstGeom prst="rect">
              <a:avLst/>
            </a:prstGeom>
            <a:noFill/>
          </p:spPr>
          <p:txBody>
            <a:bodyPr wrap="none" lIns="60960" tIns="30480" rIns="60960" bIns="30480">
              <a:spAutoFit/>
            </a:bodyPr>
            <a:lstStyle/>
            <a:p>
              <a:pPr algn="ctr" defTabSz="609630"/>
              <a:r>
                <a:rPr lang="vi-VN" sz="360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</a:rPr>
                <a:t>Toán</a:t>
              </a:r>
            </a:p>
          </p:txBody>
        </p:sp>
      </p:grpSp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8E2F6840-46A6-5F03-8696-21A26F2060AE}"/>
              </a:ext>
            </a:extLst>
          </p:cNvPr>
          <p:cNvSpPr/>
          <p:nvPr/>
        </p:nvSpPr>
        <p:spPr>
          <a:xfrm>
            <a:off x="4852587" y="3190133"/>
            <a:ext cx="5367738" cy="1538883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BÀI 87: </a:t>
            </a:r>
            <a:r>
              <a:rPr lang="vi-VN" sz="4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DÃY SỐ LIỆU</a:t>
            </a:r>
            <a:r>
              <a:rPr lang="en-US" sz="4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 THỐNG KÊ</a:t>
            </a:r>
            <a:endParaRPr lang="vi-VN" sz="4800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0556E-6 -3.7037E-7 L 0.00303 0.1149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574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1481E-6 L -0.00304 0.030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0EB903-B6A0-6477-B9FC-86CD5A057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906AADA-481E-9CB1-5168-0086FA6542CD}"/>
              </a:ext>
            </a:extLst>
          </p:cNvPr>
          <p:cNvSpPr/>
          <p:nvPr/>
        </p:nvSpPr>
        <p:spPr>
          <a:xfrm>
            <a:off x="307759" y="573832"/>
            <a:ext cx="11576482" cy="5920273"/>
          </a:xfrm>
          <a:prstGeom prst="roundRect">
            <a:avLst>
              <a:gd name="adj" fmla="val 6681"/>
            </a:avLst>
          </a:prstGeom>
          <a:solidFill>
            <a:schemeClr val="bg1">
              <a:alpha val="96000"/>
            </a:schemeClr>
          </a:solidFill>
          <a:ln w="381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2E6022-051D-F296-7EFD-1A85998EDA5E}"/>
              </a:ext>
            </a:extLst>
          </p:cNvPr>
          <p:cNvSpPr txBox="1"/>
          <p:nvPr/>
        </p:nvSpPr>
        <p:spPr>
          <a:xfrm>
            <a:off x="1089203" y="2224007"/>
            <a:ext cx="103503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Nhận biết về dãy số liệu thống kê, thứ tự các số liệu trong dãy.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 cách đọc, mô tả dãy số liệu thống kê ở mức độ đơn giản.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Thực hành lập dãy số liệu thống kê.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Bước đầu biết sắp xếp, phân tích, xử lí số liệu trong dãy số liệu thống kê ở mức độ đơn giản.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2D2838-AA09-B798-E2D1-236F4AD7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045" y="928828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2068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1185AC-0A4A-0DA7-054D-2A26E71A7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03BDDD-24AE-80B5-4AE7-8F6EF5856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523" y="811080"/>
            <a:ext cx="7632854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2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209549" y="95250"/>
            <a:ext cx="11763375" cy="65341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5A809-55DF-C784-59D6-9D9C26B90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764887"/>
            <a:ext cx="10877550" cy="4003295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165AE80A-8A01-3D58-C69C-A89AC107FEE1}"/>
              </a:ext>
            </a:extLst>
          </p:cNvPr>
          <p:cNvSpPr/>
          <p:nvPr/>
        </p:nvSpPr>
        <p:spPr>
          <a:xfrm>
            <a:off x="1931934" y="5048250"/>
            <a:ext cx="8440792" cy="1295400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Nói với bạn về những điều quan sát được từ bức tranh.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49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200025" y="85725"/>
            <a:ext cx="11628181" cy="66103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E7E039-48E0-4B6F-87E2-2A28A847AF7F}"/>
              </a:ext>
            </a:extLst>
          </p:cNvPr>
          <p:cNvSpPr txBox="1"/>
          <p:nvPr/>
        </p:nvSpPr>
        <p:spPr>
          <a:xfrm>
            <a:off x="409575" y="410887"/>
            <a:ext cx="110585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Ví dụ 1: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Đội bóng rổ của Khôi tham gia giải bóng rổ thành phố với số điểm trong mỗi trận đấu của mùa giải được liệt kê như sau: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EB32D-CC29-089C-4130-06AA1C9543CC}"/>
              </a:ext>
            </a:extLst>
          </p:cNvPr>
          <p:cNvSpPr txBox="1"/>
          <p:nvPr/>
        </p:nvSpPr>
        <p:spPr>
          <a:xfrm>
            <a:off x="628650" y="1533525"/>
            <a:ext cx="10725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12; 16; 19; 7; 20.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75764C-9DCE-CD73-A0B2-A4C0CF0988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2901" y="2374625"/>
            <a:ext cx="4483375" cy="4483375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B98F260D-1EA1-4A80-1DFD-9F28A7B73435}"/>
              </a:ext>
            </a:extLst>
          </p:cNvPr>
          <p:cNvSpPr/>
          <p:nvPr/>
        </p:nvSpPr>
        <p:spPr>
          <a:xfrm>
            <a:off x="3081966" y="2628900"/>
            <a:ext cx="7281234" cy="1214892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Dãy số liệu thống kê </a:t>
            </a:r>
            <a:r>
              <a:rPr lang="en-US" sz="4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 </a:t>
            </a:r>
            <a:r>
              <a:rPr lang="en-US" sz="4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vi-VN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biết thông tin gì?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960F84C-802D-9CAA-8D45-43C221A7E596}"/>
              </a:ext>
            </a:extLst>
          </p:cNvPr>
          <p:cNvSpPr/>
          <p:nvPr/>
        </p:nvSpPr>
        <p:spPr>
          <a:xfrm>
            <a:off x="2951109" y="4382387"/>
            <a:ext cx="8278866" cy="1894588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Dãy số liệu cho ta biết: số thứ nhất là 12, số thứ hai là 16, số thứ ba là 19, ….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1F18EEA5-D965-AD6C-4ACA-78B9FE368228}"/>
              </a:ext>
            </a:extLst>
          </p:cNvPr>
          <p:cNvSpPr/>
          <p:nvPr/>
        </p:nvSpPr>
        <p:spPr>
          <a:xfrm>
            <a:off x="3081966" y="2457450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nhất đội của bạn Khôi ghi được 12 điểm. Vậy trận thứ hai đội của bạn ghi được bao nhiêu điểm?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8AE05223-45F0-A09D-C1B4-81FF804F6F76}"/>
              </a:ext>
            </a:extLst>
          </p:cNvPr>
          <p:cNvSpPr/>
          <p:nvPr/>
        </p:nvSpPr>
        <p:spPr>
          <a:xfrm>
            <a:off x="2941584" y="4382387"/>
            <a:ext cx="8278866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hai đội của bạn Khôi ghi được 16 điểm.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98207C3E-9341-141A-F944-CBF8ACE5D7AC}"/>
              </a:ext>
            </a:extLst>
          </p:cNvPr>
          <p:cNvSpPr/>
          <p:nvPr/>
        </p:nvSpPr>
        <p:spPr>
          <a:xfrm>
            <a:off x="3120066" y="2457450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nhất đội của bạn Khôi ghi được 12 điểm. Vậy trận thứ hai đội của bạn ghi được bao nhiêu điểm?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DFC52954-3731-E456-F462-961EC6FA2F96}"/>
              </a:ext>
            </a:extLst>
          </p:cNvPr>
          <p:cNvSpPr/>
          <p:nvPr/>
        </p:nvSpPr>
        <p:spPr>
          <a:xfrm>
            <a:off x="3093984" y="4534787"/>
            <a:ext cx="8278866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hai đội của bạn Khôi ghi được 16 điểm.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37F4E2B5-BE3C-F2EA-BD9C-35665DE1BF75}"/>
              </a:ext>
            </a:extLst>
          </p:cNvPr>
          <p:cNvSpPr/>
          <p:nvPr/>
        </p:nvSpPr>
        <p:spPr>
          <a:xfrm>
            <a:off x="3129591" y="2447925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ba, bốn, năm đội bạn lần lượt ghi được bao nhiêu điểm?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C2E765B8-5B55-E34F-B4A9-DF826CFA6DE5}"/>
              </a:ext>
            </a:extLst>
          </p:cNvPr>
          <p:cNvSpPr/>
          <p:nvPr/>
        </p:nvSpPr>
        <p:spPr>
          <a:xfrm>
            <a:off x="3103509" y="4525262"/>
            <a:ext cx="8278866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ba: 19 điểm; trận thứ tư: 7 điểm; trận thứ năm: 20 điểm.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43A6B1A-DA4A-D5E2-B5BC-30697B57C2D2}"/>
              </a:ext>
            </a:extLst>
          </p:cNvPr>
          <p:cNvSpPr/>
          <p:nvPr/>
        </p:nvSpPr>
        <p:spPr>
          <a:xfrm>
            <a:off x="3101016" y="2438400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 sát dãy số liệu thống kê, trận nào đội bạn Khôi ghi được nhiều điểm nhất? Trận nào ghi được ít điểm nhất?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92039265-F60C-9D53-1253-894D785EBFED}"/>
              </a:ext>
            </a:extLst>
          </p:cNvPr>
          <p:cNvSpPr/>
          <p:nvPr/>
        </p:nvSpPr>
        <p:spPr>
          <a:xfrm>
            <a:off x="2867025" y="4515737"/>
            <a:ext cx="8801100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Trận thứ năm ghi được nhiều điểm nhất, trận thứ tư ghi được ít điểm nhất.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826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200025" y="85725"/>
            <a:ext cx="11628181" cy="66103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E7E039-48E0-4B6F-87E2-2A28A847AF7F}"/>
              </a:ext>
            </a:extLst>
          </p:cNvPr>
          <p:cNvSpPr txBox="1"/>
          <p:nvPr/>
        </p:nvSpPr>
        <p:spPr>
          <a:xfrm>
            <a:off x="409575" y="410887"/>
            <a:ext cx="110585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Ví dụ 1: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Đội bóng rổ của Khôi tham gia giải bóng rổ thành phố với số điểm trong mỗi trận đấu của mùa giải được liệt kê như sau: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EB32D-CC29-089C-4130-06AA1C9543CC}"/>
              </a:ext>
            </a:extLst>
          </p:cNvPr>
          <p:cNvSpPr txBox="1"/>
          <p:nvPr/>
        </p:nvSpPr>
        <p:spPr>
          <a:xfrm>
            <a:off x="628650" y="1533525"/>
            <a:ext cx="10725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12; 16; 19; 7; 20.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1361E5-CB9B-43DD-2251-18593B43964F}"/>
              </a:ext>
            </a:extLst>
          </p:cNvPr>
          <p:cNvSpPr txBox="1"/>
          <p:nvPr/>
        </p:nvSpPr>
        <p:spPr>
          <a:xfrm>
            <a:off x="666750" y="2905125"/>
            <a:ext cx="10725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 số liệu thống kê như trên cho ta </a:t>
            </a: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dãy số liệu thống kê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5262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200025" y="85725"/>
            <a:ext cx="11628181" cy="66103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51127B-E7E8-F918-A60B-A0BEB309BEB6}"/>
              </a:ext>
            </a:extLst>
          </p:cNvPr>
          <p:cNvSpPr txBox="1"/>
          <p:nvPr/>
        </p:nvSpPr>
        <p:spPr>
          <a:xfrm>
            <a:off x="485775" y="314325"/>
            <a:ext cx="1135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Ví dụ 2: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 đo chiều cao của 10 bạn học sinh được liệt kê như sau: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8E8ACE-69AE-151E-6432-0DC607AD062C}"/>
              </a:ext>
            </a:extLst>
          </p:cNvPr>
          <p:cNvSpPr txBox="1"/>
          <p:nvPr/>
        </p:nvSpPr>
        <p:spPr>
          <a:xfrm>
            <a:off x="838200" y="1009650"/>
            <a:ext cx="10725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132 cm; 129 cm; 130 cm; 125 cm; 130 cm; 122 cm; 138 cm; 137 cm; 135 cm; 145 cm.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9BA368-7A8D-0DED-9B0A-8DB2CA997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2901" y="2374625"/>
            <a:ext cx="4483375" cy="4483375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2F9CA1AC-1DCC-6D5E-ABE0-352B8A2779F0}"/>
              </a:ext>
            </a:extLst>
          </p:cNvPr>
          <p:cNvSpPr/>
          <p:nvPr/>
        </p:nvSpPr>
        <p:spPr>
          <a:xfrm>
            <a:off x="3101016" y="2438400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Dãy số ở ví dụ 2 cho biết những thông tin gì?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0C383F7C-3E39-B3D0-1FDA-0EC27F5A00E7}"/>
              </a:ext>
            </a:extLst>
          </p:cNvPr>
          <p:cNvSpPr/>
          <p:nvPr/>
        </p:nvSpPr>
        <p:spPr>
          <a:xfrm>
            <a:off x="2867025" y="4515737"/>
            <a:ext cx="8801100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Số đo thứ nhất là 132 cm, số đo thứ hai 129 cm,….. tương ứng bạn thứ nhất cao 132 cm, bạn thứ hai cao 129 cm,….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4B9A42CD-FC5C-739A-E091-EA81D4FD46A2}"/>
              </a:ext>
            </a:extLst>
          </p:cNvPr>
          <p:cNvSpPr/>
          <p:nvPr/>
        </p:nvSpPr>
        <p:spPr>
          <a:xfrm>
            <a:off x="3072441" y="2419350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Dãy số ở ví dụ 2 có điểm gì đặc biệt hơn so với dãy số ở ví dụ 1.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29ACB459-1D0D-5CC2-6AAF-7E8E4E969E8B}"/>
              </a:ext>
            </a:extLst>
          </p:cNvPr>
          <p:cNvSpPr/>
          <p:nvPr/>
        </p:nvSpPr>
        <p:spPr>
          <a:xfrm>
            <a:off x="2838450" y="4496687"/>
            <a:ext cx="8801100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5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Dãy số ở ví dụ 2 khác ví dụ 1 là dãy số đo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6BCA697B-7EDF-6BB6-3D2B-18E204E2D4D1}"/>
              </a:ext>
            </a:extLst>
          </p:cNvPr>
          <p:cNvSpPr/>
          <p:nvPr/>
        </p:nvSpPr>
        <p:spPr>
          <a:xfrm>
            <a:off x="3062916" y="2428875"/>
            <a:ext cx="7281234" cy="1695450"/>
          </a:xfrm>
          <a:prstGeom prst="wedgeRoundRectCallout">
            <a:avLst>
              <a:gd name="adj1" fmla="val -63550"/>
              <a:gd name="adj2" fmla="val -1182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 số liệu thống kê như trên cũng cho ta biết điều gì?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BFA73ADE-621F-99B3-BD75-5F833B1CF761}"/>
              </a:ext>
            </a:extLst>
          </p:cNvPr>
          <p:cNvSpPr/>
          <p:nvPr/>
        </p:nvSpPr>
        <p:spPr>
          <a:xfrm>
            <a:off x="2828925" y="4506212"/>
            <a:ext cx="8801100" cy="1732663"/>
          </a:xfrm>
          <a:prstGeom prst="wedgeRoundRectCallout">
            <a:avLst>
              <a:gd name="adj1" fmla="val -49174"/>
              <a:gd name="adj2" fmla="val 25445"/>
              <a:gd name="adj3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 số liệu thống kê như trên cũng cho ta một dãy số liệu thống kê.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476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896</Words>
  <Application>Microsoft Office PowerPoint</Application>
  <PresentationFormat>Widescreen</PresentationFormat>
  <Paragraphs>51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1_Office Theme</vt:lpstr>
      <vt:lpstr>Custom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2024-03-23T02:25:20Z</dcterms:created>
  <dcterms:modified xsi:type="dcterms:W3CDTF">2024-03-24T03:10:40Z</dcterms:modified>
</cp:coreProperties>
</file>