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90" r:id="rId2"/>
    <p:sldId id="344" r:id="rId3"/>
    <p:sldId id="306" r:id="rId4"/>
    <p:sldId id="305" r:id="rId5"/>
    <p:sldId id="308" r:id="rId6"/>
    <p:sldId id="309" r:id="rId7"/>
    <p:sldId id="310" r:id="rId8"/>
    <p:sldId id="311" r:id="rId9"/>
    <p:sldId id="289" r:id="rId10"/>
    <p:sldId id="258" r:id="rId11"/>
    <p:sldId id="336" r:id="rId12"/>
    <p:sldId id="332" r:id="rId13"/>
    <p:sldId id="307" r:id="rId14"/>
    <p:sldId id="339" r:id="rId15"/>
    <p:sldId id="345" r:id="rId16"/>
    <p:sldId id="340" r:id="rId17"/>
    <p:sldId id="341" r:id="rId18"/>
    <p:sldId id="313" r:id="rId19"/>
    <p:sldId id="346" r:id="rId20"/>
    <p:sldId id="334" r:id="rId21"/>
    <p:sldId id="335" r:id="rId22"/>
    <p:sldId id="291" r:id="rId23"/>
    <p:sldId id="347" r:id="rId24"/>
    <p:sldId id="314" r:id="rId25"/>
    <p:sldId id="303" r:id="rId26"/>
    <p:sldId id="275" r:id="rId27"/>
    <p:sldId id="274" r:id="rId28"/>
    <p:sldId id="262" r:id="rId29"/>
    <p:sldId id="323" r:id="rId30"/>
    <p:sldId id="32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572B6-475D-4EEB-8143-6348A53C9028}" type="datetimeFigureOut">
              <a:rPr lang="en-US" smtClean="0"/>
              <a:t>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78A5F-7DD2-430B-B4A4-44B2459B7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45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911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527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972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770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651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655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058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932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05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932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34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GIÁO VIÊN BẤM CHUỘT VÀO CÁC MẢNH GHÉP ĐỂ ĐƯỢC DẪN ĐẾN CÂU HỎI TƯƠNG ỨNG</a:t>
            </a:r>
          </a:p>
          <a:p>
            <a:r>
              <a:rPr lang="en-US"/>
              <a:t>SAU KHI MẢNH GHÉP ĐƯỢC LẬT MỞ, GV NHẤP CHUỘT MỘT LẦN -&gt;  NHẤP VÀO BIỂU TƯỢNG MŨI TÊN NHẤP NHÁY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73EF8-45AF-4F64-A1C1-92B752BBFFE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00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SAU KHI HS TRẢ LỜI XONG, GV NHẤP CHUỘT VÀO DẤU MŨI TÊN ĐỂ QUAY VỀ SLIDE MẢNH GHÉP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73EF8-45AF-4F64-A1C1-92B752BBFFE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114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KHI HS TRẢ LỜI XONG, GV NHẤP CHUỘT VÀO DẤU MŨI TÊN ĐỂ QUAY VỀ SLIDE MẢNH GHÉP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73EF8-45AF-4F64-A1C1-92B752BBFFE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960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SAU KHI HS TRẢ LỜI XONG, GV NHẤP CHUỘT VÀO DẤU MŨI TÊN ĐỂ QUAY VỀ SLIDE MẢNH GHÉP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73EF8-45AF-4F64-A1C1-92B752BBFFE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48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SAU KHI HS TRẢ LỜI XONG, GV NHẤP CHUỘT VÀO DẤU MŨI TÊN ĐỂ QUAY VỀ SLIDE MẢNH GHÉP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73EF8-45AF-4F64-A1C1-92B752BBFFE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164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60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462BA-DA64-4AAE-BC40-1BFDCF9629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501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28A1-31C6-CD0C-7FE5-23A0E6182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4A17BB-BDAC-5CB4-7886-7CCE9B509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73E56-7534-47E8-80F2-95F4DC88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3A4C7-35B4-B988-B0A8-84BA2E0B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5CF87-7033-3B0C-D436-0CAA9A788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5412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226A-64B5-5693-62B0-1A26261FB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87B2D9-8D75-4596-0220-F4B9ABAC7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3735E-950D-4465-8168-8FA8AE6C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9316C-B2A2-BD6A-09CD-0193FDF5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7A781-FCC6-8EB7-054B-919EACC16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277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6025B-6112-3D2A-8AE2-B02747AB7C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E230D9-EEEA-C10A-1D49-CB6D031ABD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44DDB-444B-59C9-6C09-3FA6B683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CFC18-22ED-CB79-B680-1775E65E2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4A90A-4824-F47D-76E4-C4E50563A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17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FB212-B47D-37FD-15E0-7E683670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A47E4-A919-7862-5EA6-C5953AEC7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BC695-5B3B-0E2B-6208-0A5865BC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C8EF6-C910-6F8B-1A6F-2949519F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8DBA5-A1A9-C0CF-23F7-234521A9F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362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2E0A8-262E-1EFB-8F4F-456A1B64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3A663-425E-0904-6511-D15C0D21F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0006F-C0A0-5C99-8AF1-7644B232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06F71-51C8-4ED6-691B-AF7D161F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BD89E-E07B-4999-E009-EA8755C1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751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90734-AC0E-E807-8B98-3C61A005B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8B31D-DD2C-2245-0AE5-9B32C5BE3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4EA0F-7B4B-ADD0-2DF3-7824D2434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6A02AF-B2DD-4642-8F60-6780AF0A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9A240-3518-BA82-F06C-62AF2DC10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BEF8B-48F7-18BB-A863-FC5B9B749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675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8918-1B52-634C-84B5-8BB8AA0C7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09DB4-93A0-A2B8-A36F-2AD48C1D6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C1EEB-B8FE-3826-AD7A-DE124A8B8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BD945B-9C01-C363-5741-16DCC02EF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7B3816-0A9F-AC57-D058-45E40D3FA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0ACAB-AB01-3872-E8D2-C247CA071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25F88F-D63B-E86B-4C56-050B43910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C0B2F5-35AC-0B9B-4615-ADCABC92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914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B84A-5061-B56B-46C3-3290DEB71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1570E3-2F2B-F8CF-4213-2480943A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B49782-DB5D-D16A-CB51-2E2F603F6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21C09-A77B-548B-A38B-5BDFAC9E5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594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FFBF0-6874-1846-1518-D6EB01A9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A10652-DE7C-5CC2-202F-51CA60F1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917E8-08D6-F68F-EBD9-C66B3A493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804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F216-739E-506F-506E-4C2526AF7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F588D-6FF1-60E2-5FC7-B34FD23CC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CC9C3E-59EB-6021-DC68-5423F0FAB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1F7EC-C39A-3BCE-617A-3351E677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03205-C6DD-BF33-0612-289DEC97D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AC0DA-6968-32CD-C30C-47AE0201E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4836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1E02-F5C6-27CF-A4A3-565854BE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DA7B6-3C68-AA42-2AA1-6E72193BBD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55F5B-B5ED-98F7-2A43-0A085D9A6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A3AEA-191E-8A45-90E2-FAC40210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4AEDD2-8D2C-5C56-3A05-74AAB2D18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703DE-CF6A-DDE4-FE55-3C48FFC6B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582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44D056-E094-A271-61A8-30229810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5C9BF-68DA-657F-9404-2BF16D74C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912AB-2B26-C88A-2E8F-6A8F021C5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75E70-B76F-4F76-9575-EA7F545D535A}" type="datetimeFigureOut">
              <a:rPr lang="vi-VN" smtClean="0"/>
              <a:t>20/01/2024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B3627-8F32-C437-D7B3-2714D24AF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8A8B2-F64F-A251-CC74-77E55CE12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9CF5B-82D3-4FEA-B9EB-AD7451712007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16E0541-D52C-AA6A-EC37-EC013CBDD2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418" y="177000"/>
            <a:ext cx="1382907" cy="1382907"/>
          </a:xfrm>
          <a:prstGeom prst="rect">
            <a:avLst/>
          </a:prstGeom>
        </p:spPr>
      </p:pic>
      <p:pic>
        <p:nvPicPr>
          <p:cNvPr id="10" name="Picture 9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CA2DF53-549F-035F-40E9-370792628D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357" y="8250655"/>
            <a:ext cx="1599197" cy="159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2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37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3.png"/><Relationship Id="rId18" Type="http://schemas.microsoft.com/office/2007/relationships/hdphoto" Target="../media/hdphoto3.wdp"/><Relationship Id="rId3" Type="http://schemas.microsoft.com/office/2007/relationships/media" Target="../media/media5.mp3"/><Relationship Id="rId7" Type="http://schemas.openxmlformats.org/officeDocument/2006/relationships/image" Target="../media/image34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audio" Target="../media/media4.mp3"/><Relationship Id="rId16" Type="http://schemas.openxmlformats.org/officeDocument/2006/relationships/image" Target="../media/image46.svg"/><Relationship Id="rId1" Type="http://schemas.microsoft.com/office/2007/relationships/media" Target="../media/media4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4" Type="http://schemas.openxmlformats.org/officeDocument/2006/relationships/audio" Target="../media/media5.mp3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3.png"/><Relationship Id="rId18" Type="http://schemas.microsoft.com/office/2007/relationships/hdphoto" Target="../media/hdphoto3.wdp"/><Relationship Id="rId3" Type="http://schemas.microsoft.com/office/2007/relationships/media" Target="../media/media5.mp3"/><Relationship Id="rId7" Type="http://schemas.openxmlformats.org/officeDocument/2006/relationships/image" Target="../media/image34.png"/><Relationship Id="rId12" Type="http://schemas.openxmlformats.org/officeDocument/2006/relationships/image" Target="../media/image49.svg"/><Relationship Id="rId17" Type="http://schemas.openxmlformats.org/officeDocument/2006/relationships/image" Target="../media/image47.png"/><Relationship Id="rId2" Type="http://schemas.openxmlformats.org/officeDocument/2006/relationships/audio" Target="../media/media4.mp3"/><Relationship Id="rId16" Type="http://schemas.openxmlformats.org/officeDocument/2006/relationships/image" Target="../media/image51.svg"/><Relationship Id="rId1" Type="http://schemas.microsoft.com/office/2007/relationships/media" Target="../media/media4.mp3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5.png"/><Relationship Id="rId10" Type="http://schemas.openxmlformats.org/officeDocument/2006/relationships/image" Target="../media/image48.svg"/><Relationship Id="rId4" Type="http://schemas.openxmlformats.org/officeDocument/2006/relationships/audio" Target="../media/media5.mp3"/><Relationship Id="rId9" Type="http://schemas.openxmlformats.org/officeDocument/2006/relationships/image" Target="../media/image39.png"/><Relationship Id="rId14" Type="http://schemas.openxmlformats.org/officeDocument/2006/relationships/image" Target="../media/image5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7.png"/><Relationship Id="rId18" Type="http://schemas.openxmlformats.org/officeDocument/2006/relationships/image" Target="../media/image46.svg"/><Relationship Id="rId3" Type="http://schemas.microsoft.com/office/2007/relationships/media" Target="../media/media5.mp3"/><Relationship Id="rId7" Type="http://schemas.openxmlformats.org/officeDocument/2006/relationships/image" Target="../media/image34.png"/><Relationship Id="rId12" Type="http://schemas.openxmlformats.org/officeDocument/2006/relationships/image" Target="../media/image42.svg"/><Relationship Id="rId17" Type="http://schemas.openxmlformats.org/officeDocument/2006/relationships/image" Target="../media/image45.png"/><Relationship Id="rId2" Type="http://schemas.openxmlformats.org/officeDocument/2006/relationships/audio" Target="../media/media4.mp3"/><Relationship Id="rId16" Type="http://schemas.openxmlformats.org/officeDocument/2006/relationships/image" Target="../media/image44.svg"/><Relationship Id="rId1" Type="http://schemas.microsoft.com/office/2007/relationships/media" Target="../media/media4.mp3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3.png"/><Relationship Id="rId10" Type="http://schemas.openxmlformats.org/officeDocument/2006/relationships/image" Target="../media/image40.svg"/><Relationship Id="rId4" Type="http://schemas.openxmlformats.org/officeDocument/2006/relationships/audio" Target="../media/media5.mp3"/><Relationship Id="rId9" Type="http://schemas.openxmlformats.org/officeDocument/2006/relationships/image" Target="../media/image39.png"/><Relationship Id="rId1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8.xml"/><Relationship Id="rId3" Type="http://schemas.openxmlformats.org/officeDocument/2006/relationships/slideLayout" Target="../slideLayouts/slideLayout2.xml"/><Relationship Id="rId7" Type="http://schemas.openxmlformats.org/officeDocument/2006/relationships/slide" Target="slide5.xml"/><Relationship Id="rId12" Type="http://schemas.openxmlformats.org/officeDocument/2006/relationships/image" Target="../media/image12.png"/><Relationship Id="rId2" Type="http://schemas.openxmlformats.org/officeDocument/2006/relationships/audio" Target="../media/media3.m4a"/><Relationship Id="rId16" Type="http://schemas.openxmlformats.org/officeDocument/2006/relationships/image" Target="../media/image14.png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11" Type="http://schemas.openxmlformats.org/officeDocument/2006/relationships/slide" Target="slide7.xml"/><Relationship Id="rId5" Type="http://schemas.openxmlformats.org/officeDocument/2006/relationships/image" Target="../media/image9.jpg"/><Relationship Id="rId15" Type="http://schemas.openxmlformats.org/officeDocument/2006/relationships/slide" Target="slide9.xml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slide" Target="slide6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openxmlformats.org/officeDocument/2006/relationships/image" Target="../media/image17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E04C3A-54AB-F1C6-1CA3-C2D977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48" b="304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8A0F0B-3E6F-540A-EC61-F4AB4F48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931" y="2938055"/>
            <a:ext cx="3125065" cy="3827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E1E072-1F27-76BD-42C7-5387BF87A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568" y="2595047"/>
            <a:ext cx="4149538" cy="316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8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93DC403-B85B-7CB8-531A-658A5F65A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0C625CD-B79E-EDF8-93AA-A74C544C64BA}"/>
              </a:ext>
            </a:extLst>
          </p:cNvPr>
          <p:cNvSpPr/>
          <p:nvPr/>
        </p:nvSpPr>
        <p:spPr>
          <a:xfrm>
            <a:off x="307759" y="228600"/>
            <a:ext cx="11576482" cy="6400800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1927F9-F5D5-5A74-B14F-FCD78E6D7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126" y="499836"/>
            <a:ext cx="5797798" cy="8291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39D310-0608-1D63-0E4B-353440759F6C}"/>
              </a:ext>
            </a:extLst>
          </p:cNvPr>
          <p:cNvSpPr txBox="1"/>
          <p:nvPr/>
        </p:nvSpPr>
        <p:spPr>
          <a:xfrm>
            <a:off x="647700" y="1857375"/>
            <a:ext cx="10782300" cy="358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 thành biểu tượng về đơn vị đo diện tích đề - xi – mét vuông. Biết 1</a:t>
            </a:r>
            <a:r>
              <a:rPr lang="en-US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r>
              <a:rPr lang="vi-VN" sz="3200" baseline="30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100 m</a:t>
            </a:r>
            <a:r>
              <a:rPr lang="vi-VN" sz="3200" baseline="30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 đọc, viết các số đo diện tích theo đơn vị đo đề - xi – mét vuông (dm</a:t>
            </a:r>
            <a:r>
              <a:rPr lang="vi-VN" sz="3200" baseline="30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Phát triển năng lực lập luận, tư duy toán học và năng lực giao tiếp toán học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66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E04C3A-54AB-F1C6-1CA3-C2D977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48" b="304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8A0F0B-3E6F-540A-EC61-F4AB4F485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7235" y="3314700"/>
            <a:ext cx="2677611" cy="32798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434A71-2F56-8EC5-51A7-752A60AB7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0287" y="2988823"/>
            <a:ext cx="4785775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AEDFBE-E90E-91E0-5AE1-19B6C1D25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4C7525-FE5F-9B47-830C-8648C623CBF2}"/>
              </a:ext>
            </a:extLst>
          </p:cNvPr>
          <p:cNvSpPr/>
          <p:nvPr/>
        </p:nvSpPr>
        <p:spPr>
          <a:xfrm>
            <a:off x="307759" y="228600"/>
            <a:ext cx="11576482" cy="6500674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A7AC7-39C3-A98E-E4D3-19BF9E8EC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487" y="1114425"/>
            <a:ext cx="828675" cy="495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1CDB84-BCA8-65DC-6E06-9F52FC71E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68268"/>
            <a:ext cx="10725150" cy="2744175"/>
          </a:xfrm>
          <a:prstGeom prst="rect">
            <a:avLst/>
          </a:prstGeom>
        </p:spPr>
      </p:pic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C495A46F-1723-5B28-5FB3-A738A6A32849}"/>
              </a:ext>
            </a:extLst>
          </p:cNvPr>
          <p:cNvSpPr/>
          <p:nvPr/>
        </p:nvSpPr>
        <p:spPr>
          <a:xfrm>
            <a:off x="1246919" y="4568690"/>
            <a:ext cx="10125931" cy="16418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ct val="0"/>
              </a:spcBef>
              <a:buNone/>
            </a:pPr>
            <a:r>
              <a:rPr lang="en-US" altLang="vi-VN" sz="28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</a:t>
            </a:r>
            <a:r>
              <a:rPr lang="vi-VN" altLang="vi-VN" sz="28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ể đo diện tích bề mặt một cuốn sách thì ta có thể dùng đơn vị đo diện tích là xăng-ti-mét vuông, nhưng để đo diện tích mặt bàn thì phải dùng một đơn vị diện tíc</a:t>
            </a:r>
            <a:r>
              <a:rPr lang="en-US" altLang="vi-VN" sz="28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 nào?</a:t>
            </a:r>
            <a:endParaRPr kumimoji="0" lang="vi-VN" altLang="vi-VN" sz="2800" b="1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97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DAEAD-6459-8D0F-684F-38CAADCDD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4C7525-FE5F-9B47-830C-8648C623CBF2}"/>
              </a:ext>
            </a:extLst>
          </p:cNvPr>
          <p:cNvSpPr/>
          <p:nvPr/>
        </p:nvSpPr>
        <p:spPr>
          <a:xfrm>
            <a:off x="307759" y="228600"/>
            <a:ext cx="11576482" cy="6500674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F6122D96-2565-DE18-0537-52EEBBD97334}"/>
              </a:ext>
            </a:extLst>
          </p:cNvPr>
          <p:cNvSpPr/>
          <p:nvPr/>
        </p:nvSpPr>
        <p:spPr>
          <a:xfrm>
            <a:off x="485775" y="384861"/>
            <a:ext cx="11144250" cy="7184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Để đo diện tích người ta còn dùng đơn vị đề-xi-mét-vuông</a:t>
            </a:r>
            <a:endParaRPr kumimoji="0" lang="vi-VN" altLang="vi-VN" b="1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F07B24-6B6E-0496-8AF9-1692D1F3A9EF}"/>
              </a:ext>
            </a:extLst>
          </p:cNvPr>
          <p:cNvSpPr txBox="1"/>
          <p:nvPr/>
        </p:nvSpPr>
        <p:spPr>
          <a:xfrm>
            <a:off x="1066800" y="1266825"/>
            <a:ext cx="9991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vi-VN" altLang="vi-VN" sz="3200" b="1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Đề-xi-mét vuông là diện tích của một hình vuông có cạnh 1 dm</a:t>
            </a:r>
            <a:r>
              <a:rPr kumimoji="0" lang="en-US" altLang="vi-VN" sz="3200" b="1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vi-VN" altLang="vi-VN" sz="3200" b="1" i="0" u="none" strike="noStrike" kern="1200" cap="none" spc="0" normalizeH="0" baseline="0" noProof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Đề-xi-mét vuông viết tắt là dm² 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1C9B883-D9AB-CE7E-5F9E-8B38E3B21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1735" y="3142662"/>
            <a:ext cx="3000053" cy="2748069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8C783E0D-C60F-5413-E995-FCA61EFC8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062" y="4300465"/>
            <a:ext cx="13757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dm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2319ED41-B92B-F383-F75C-5C53F9EC4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99" y="4334802"/>
            <a:ext cx="1200150" cy="495300"/>
          </a:xfrm>
          <a:prstGeom prst="rect">
            <a:avLst/>
          </a:pr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dm</a:t>
            </a:r>
            <a:r>
              <a:rPr kumimoji="0" lang="en-US" altLang="en-US" sz="32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8" grpId="0" animBg="1"/>
      <p:bldP spid="9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DAEAD-6459-8D0F-684F-38CAADCDD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4C7525-FE5F-9B47-830C-8648C623CBF2}"/>
              </a:ext>
            </a:extLst>
          </p:cNvPr>
          <p:cNvSpPr/>
          <p:nvPr/>
        </p:nvSpPr>
        <p:spPr>
          <a:xfrm>
            <a:off x="85726" y="0"/>
            <a:ext cx="11972924" cy="6729274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3" name="Freeform 122">
            <a:extLst>
              <a:ext uri="{FF2B5EF4-FFF2-40B4-BE49-F238E27FC236}">
                <a16:creationId xmlns:a16="http://schemas.microsoft.com/office/drawing/2014/main" id="{B16CB5F6-1D1B-782B-3032-7BA32083C066}"/>
              </a:ext>
            </a:extLst>
          </p:cNvPr>
          <p:cNvSpPr>
            <a:spLocks/>
          </p:cNvSpPr>
          <p:nvPr/>
        </p:nvSpPr>
        <p:spPr bwMode="auto">
          <a:xfrm>
            <a:off x="-153988" y="6591982"/>
            <a:ext cx="12552363" cy="321582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4" name="Text Box 4">
            <a:extLst>
              <a:ext uri="{FF2B5EF4-FFF2-40B4-BE49-F238E27FC236}">
                <a16:creationId xmlns:a16="http://schemas.microsoft.com/office/drawing/2014/main" id="{459F494C-FCB0-2EEF-C737-A9FDFB7DF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6173" y="2519452"/>
            <a:ext cx="8931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dm</a:t>
            </a:r>
          </a:p>
        </p:txBody>
      </p:sp>
      <p:sp>
        <p:nvSpPr>
          <p:cNvPr id="55" name="Text Box 5">
            <a:extLst>
              <a:ext uri="{FF2B5EF4-FFF2-40B4-BE49-F238E27FC236}">
                <a16:creationId xmlns:a16="http://schemas.microsoft.com/office/drawing/2014/main" id="{BA9734C4-0DA6-77AE-600A-7AA46D4F9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513" y="0"/>
            <a:ext cx="11176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10 cm</a:t>
            </a:r>
          </a:p>
        </p:txBody>
      </p:sp>
      <p:sp>
        <p:nvSpPr>
          <p:cNvPr id="56" name="Rectangle 6">
            <a:extLst>
              <a:ext uri="{FF2B5EF4-FFF2-40B4-BE49-F238E27FC236}">
                <a16:creationId xmlns:a16="http://schemas.microsoft.com/office/drawing/2014/main" id="{851C0BAA-CF3E-4C58-E45C-5C7CE5255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774" y="537503"/>
            <a:ext cx="4549775" cy="4587875"/>
          </a:xfrm>
          <a:prstGeom prst="rect">
            <a:avLst/>
          </a:prstGeom>
          <a:solidFill>
            <a:srgbClr val="FF9900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pSp>
        <p:nvGrpSpPr>
          <p:cNvPr id="57" name="Group 7">
            <a:extLst>
              <a:ext uri="{FF2B5EF4-FFF2-40B4-BE49-F238E27FC236}">
                <a16:creationId xmlns:a16="http://schemas.microsoft.com/office/drawing/2014/main" id="{CA048FAD-7CBB-2C89-9869-DCAEE2D810E1}"/>
              </a:ext>
            </a:extLst>
          </p:cNvPr>
          <p:cNvGrpSpPr>
            <a:grpSpLocks/>
          </p:cNvGrpSpPr>
          <p:nvPr/>
        </p:nvGrpSpPr>
        <p:grpSpPr bwMode="auto">
          <a:xfrm>
            <a:off x="1425973" y="539839"/>
            <a:ext cx="3676650" cy="4591050"/>
            <a:chOff x="1380" y="456"/>
            <a:chExt cx="2316" cy="2892"/>
          </a:xfrm>
        </p:grpSpPr>
        <p:sp>
          <p:nvSpPr>
            <p:cNvPr id="58" name="Line 8">
              <a:extLst>
                <a:ext uri="{FF2B5EF4-FFF2-40B4-BE49-F238E27FC236}">
                  <a16:creationId xmlns:a16="http://schemas.microsoft.com/office/drawing/2014/main" id="{B90AF327-DB64-3188-492A-9A8D37FCFD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0" y="468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59" name="Line 9">
              <a:extLst>
                <a:ext uri="{FF2B5EF4-FFF2-40B4-BE49-F238E27FC236}">
                  <a16:creationId xmlns:a16="http://schemas.microsoft.com/office/drawing/2014/main" id="{8A8F0C5A-7693-DE29-71BC-A57A81E5D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2" y="468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0" name="Line 10">
              <a:extLst>
                <a:ext uri="{FF2B5EF4-FFF2-40B4-BE49-F238E27FC236}">
                  <a16:creationId xmlns:a16="http://schemas.microsoft.com/office/drawing/2014/main" id="{DC4A1CF4-5386-19D1-DB63-D21F91F2D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0" y="468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1" name="Line 11">
              <a:extLst>
                <a:ext uri="{FF2B5EF4-FFF2-40B4-BE49-F238E27FC236}">
                  <a16:creationId xmlns:a16="http://schemas.microsoft.com/office/drawing/2014/main" id="{69E7AF31-ECB1-1770-4432-28AECC867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8" y="456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2" name="Line 12">
              <a:extLst>
                <a:ext uri="{FF2B5EF4-FFF2-40B4-BE49-F238E27FC236}">
                  <a16:creationId xmlns:a16="http://schemas.microsoft.com/office/drawing/2014/main" id="{24D31A9D-9CF2-E6D1-08F2-9775249D8D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8" y="468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3" name="Line 13">
              <a:extLst>
                <a:ext uri="{FF2B5EF4-FFF2-40B4-BE49-F238E27FC236}">
                  <a16:creationId xmlns:a16="http://schemas.microsoft.com/office/drawing/2014/main" id="{A4A184E0-80BF-F1A3-9C99-AE199033C0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456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4" name="Line 14">
              <a:extLst>
                <a:ext uri="{FF2B5EF4-FFF2-40B4-BE49-F238E27FC236}">
                  <a16:creationId xmlns:a16="http://schemas.microsoft.com/office/drawing/2014/main" id="{CCD7821D-B4EE-AFC5-E1FD-8F8D079E0E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468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5" name="Line 15">
              <a:extLst>
                <a:ext uri="{FF2B5EF4-FFF2-40B4-BE49-F238E27FC236}">
                  <a16:creationId xmlns:a16="http://schemas.microsoft.com/office/drawing/2014/main" id="{CC89F7D5-79DB-D0C4-9BDA-13597ED28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44" y="456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6" name="Line 16">
              <a:extLst>
                <a:ext uri="{FF2B5EF4-FFF2-40B4-BE49-F238E27FC236}">
                  <a16:creationId xmlns:a16="http://schemas.microsoft.com/office/drawing/2014/main" id="{D56651BD-13EA-B7FD-40C2-73208E292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6" y="456"/>
              <a:ext cx="0" cy="2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Group 35">
            <a:extLst>
              <a:ext uri="{FF2B5EF4-FFF2-40B4-BE49-F238E27FC236}">
                <a16:creationId xmlns:a16="http://schemas.microsoft.com/office/drawing/2014/main" id="{94E1BA0B-E1C2-2428-5A65-555540C663F9}"/>
              </a:ext>
            </a:extLst>
          </p:cNvPr>
          <p:cNvGrpSpPr>
            <a:grpSpLocks/>
          </p:cNvGrpSpPr>
          <p:nvPr/>
        </p:nvGrpSpPr>
        <p:grpSpPr bwMode="auto">
          <a:xfrm>
            <a:off x="1003698" y="1016089"/>
            <a:ext cx="4565650" cy="3657600"/>
            <a:chOff x="1090" y="756"/>
            <a:chExt cx="2876" cy="2304"/>
          </a:xfrm>
        </p:grpSpPr>
        <p:sp>
          <p:nvSpPr>
            <p:cNvPr id="68" name="Line 18">
              <a:extLst>
                <a:ext uri="{FF2B5EF4-FFF2-40B4-BE49-F238E27FC236}">
                  <a16:creationId xmlns:a16="http://schemas.microsoft.com/office/drawing/2014/main" id="{7A04A119-B6FF-4111-A8E3-A6E13365E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3060"/>
              <a:ext cx="28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69" name="Line 19">
              <a:extLst>
                <a:ext uri="{FF2B5EF4-FFF2-40B4-BE49-F238E27FC236}">
                  <a16:creationId xmlns:a16="http://schemas.microsoft.com/office/drawing/2014/main" id="{61FB3F10-3C98-98D7-94C9-55F10943B8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2" y="2760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0" name="Line 20">
              <a:extLst>
                <a:ext uri="{FF2B5EF4-FFF2-40B4-BE49-F238E27FC236}">
                  <a16:creationId xmlns:a16="http://schemas.microsoft.com/office/drawing/2014/main" id="{29AA4B35-0F28-8817-4F16-C03CDD085D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2448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1" name="Line 21">
              <a:extLst>
                <a:ext uri="{FF2B5EF4-FFF2-40B4-BE49-F238E27FC236}">
                  <a16:creationId xmlns:a16="http://schemas.microsoft.com/office/drawing/2014/main" id="{B628E464-1BDA-F5BC-240C-971C762628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2172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2" name="Line 22">
              <a:extLst>
                <a:ext uri="{FF2B5EF4-FFF2-40B4-BE49-F238E27FC236}">
                  <a16:creationId xmlns:a16="http://schemas.microsoft.com/office/drawing/2014/main" id="{6C7AABDB-514C-EF19-A3C1-C2DE1C4DB9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1884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3" name="Line 23">
              <a:extLst>
                <a:ext uri="{FF2B5EF4-FFF2-40B4-BE49-F238E27FC236}">
                  <a16:creationId xmlns:a16="http://schemas.microsoft.com/office/drawing/2014/main" id="{053C3F7A-D08E-156D-5C45-036BB00823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1608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4" name="Line 24">
              <a:extLst>
                <a:ext uri="{FF2B5EF4-FFF2-40B4-BE49-F238E27FC236}">
                  <a16:creationId xmlns:a16="http://schemas.microsoft.com/office/drawing/2014/main" id="{42775FD2-CB7C-2CBC-1359-6A1547918C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" y="1320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5" name="Line 25">
              <a:extLst>
                <a:ext uri="{FF2B5EF4-FFF2-40B4-BE49-F238E27FC236}">
                  <a16:creationId xmlns:a16="http://schemas.microsoft.com/office/drawing/2014/main" id="{4E6405CD-E870-4781-8BBA-16620CC52E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2" y="1044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76" name="Line 26">
              <a:extLst>
                <a:ext uri="{FF2B5EF4-FFF2-40B4-BE49-F238E27FC236}">
                  <a16:creationId xmlns:a16="http://schemas.microsoft.com/office/drawing/2014/main" id="{295FFA7F-47B6-8CB2-E42C-7ECA9C0C27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2" y="756"/>
              <a:ext cx="2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Rectangle 27">
            <a:extLst>
              <a:ext uri="{FF2B5EF4-FFF2-40B4-BE49-F238E27FC236}">
                <a16:creationId xmlns:a16="http://schemas.microsoft.com/office/drawing/2014/main" id="{188FF924-833D-B475-2449-2DBAE0CB2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873" y="4676864"/>
            <a:ext cx="419100" cy="444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78" name="Text Box 28">
            <a:extLst>
              <a:ext uri="{FF2B5EF4-FFF2-40B4-BE49-F238E27FC236}">
                <a16:creationId xmlns:a16="http://schemas.microsoft.com/office/drawing/2014/main" id="{436FD487-F19E-9B47-B007-2C45BEB6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328" y="606514"/>
            <a:ext cx="63709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vuông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cạnh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dài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 dm bao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gồm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10 x 10 = 100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hình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vuông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cạnh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dài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 cm.</a:t>
            </a:r>
            <a:endParaRPr kumimoji="0" lang="en-US" sz="24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pSp>
        <p:nvGrpSpPr>
          <p:cNvPr id="79" name="Group 29">
            <a:extLst>
              <a:ext uri="{FF2B5EF4-FFF2-40B4-BE49-F238E27FC236}">
                <a16:creationId xmlns:a16="http://schemas.microsoft.com/office/drawing/2014/main" id="{8B8EB509-9A27-4E7A-117C-24135F2CB28A}"/>
              </a:ext>
            </a:extLst>
          </p:cNvPr>
          <p:cNvGrpSpPr>
            <a:grpSpLocks/>
          </p:cNvGrpSpPr>
          <p:nvPr/>
        </p:nvGrpSpPr>
        <p:grpSpPr bwMode="auto">
          <a:xfrm>
            <a:off x="54373" y="4681627"/>
            <a:ext cx="954088" cy="495300"/>
            <a:chOff x="0" y="3579"/>
            <a:chExt cx="577" cy="312"/>
          </a:xfrm>
        </p:grpSpPr>
        <p:sp>
          <p:nvSpPr>
            <p:cNvPr id="80" name="AutoShape 30">
              <a:extLst>
                <a:ext uri="{FF2B5EF4-FFF2-40B4-BE49-F238E27FC236}">
                  <a16:creationId xmlns:a16="http://schemas.microsoft.com/office/drawing/2014/main" id="{3055883F-1AF1-D92D-5249-477EDFF10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" y="3579"/>
              <a:ext cx="56" cy="288"/>
            </a:xfrm>
            <a:prstGeom prst="leftBrace">
              <a:avLst>
                <a:gd name="adj1" fmla="val 4285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1">
              <a:extLst>
                <a:ext uri="{FF2B5EF4-FFF2-40B4-BE49-F238E27FC236}">
                  <a16:creationId xmlns:a16="http://schemas.microsoft.com/office/drawing/2014/main" id="{B62503CD-2C43-D04B-EB09-C101C64C32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600"/>
              <a:ext cx="57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1 cm</a:t>
              </a:r>
            </a:p>
          </p:txBody>
        </p:sp>
      </p:grpSp>
      <p:sp>
        <p:nvSpPr>
          <p:cNvPr id="82" name="Line 32">
            <a:extLst>
              <a:ext uri="{FF2B5EF4-FFF2-40B4-BE49-F238E27FC236}">
                <a16:creationId xmlns:a16="http://schemas.microsoft.com/office/drawing/2014/main" id="{A5020D73-E6F7-FCEC-0FBC-4837B1668E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8273" y="5010239"/>
            <a:ext cx="342900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83" name="Text Box 33">
            <a:extLst>
              <a:ext uri="{FF2B5EF4-FFF2-40B4-BE49-F238E27FC236}">
                <a16:creationId xmlns:a16="http://schemas.microsoft.com/office/drawing/2014/main" id="{A38854CB-B4FC-6E57-F045-9625248DE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399" y="4730751"/>
            <a:ext cx="1123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cm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4" name="Text Box 34">
            <a:extLst>
              <a:ext uri="{FF2B5EF4-FFF2-40B4-BE49-F238E27FC236}">
                <a16:creationId xmlns:a16="http://schemas.microsoft.com/office/drawing/2014/main" id="{96EBEEBF-426D-52D7-2006-B28685340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4700" y="1736593"/>
            <a:ext cx="3695700" cy="147732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dm</a:t>
            </a: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= 100 cm</a:t>
            </a: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</a:p>
          <a:p>
            <a:pPr algn="just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m</a:t>
            </a:r>
            <a:r>
              <a:rPr lang="en-US" sz="3600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= 100 dm</a:t>
            </a:r>
            <a:r>
              <a:rPr lang="en-US" sz="3600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33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77" grpId="0" animBg="1"/>
      <p:bldP spid="78" grpId="0"/>
      <p:bldP spid="82" grpId="0" animBg="1"/>
      <p:bldP spid="83" grpId="0"/>
      <p:bldP spid="8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E04C3A-54AB-F1C6-1CA3-C2D977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48" b="304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8A0F0B-3E6F-540A-EC61-F4AB4F485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7235" y="3314700"/>
            <a:ext cx="2677611" cy="3279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AD7C47-4435-E86D-00CC-54C524440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464" y="2932827"/>
            <a:ext cx="4968671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7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85CA-F0B5-FF0D-E9CA-7C4C217ED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169E3F-4C64-9902-5AEA-B1EF88150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168" y="2173531"/>
            <a:ext cx="3386830" cy="414859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5CBEE00-C8D0-6AE9-07F0-BA273985BD31}"/>
              </a:ext>
            </a:extLst>
          </p:cNvPr>
          <p:cNvGrpSpPr/>
          <p:nvPr/>
        </p:nvGrpSpPr>
        <p:grpSpPr>
          <a:xfrm>
            <a:off x="5295081" y="1204756"/>
            <a:ext cx="6200233" cy="1937550"/>
            <a:chOff x="3838823" y="1277720"/>
            <a:chExt cx="5882983" cy="2278460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BC1CEEEA-BBC6-99CF-8C6F-2AFD78898C8A}"/>
                </a:ext>
              </a:extLst>
            </p:cNvPr>
            <p:cNvSpPr/>
            <p:nvPr/>
          </p:nvSpPr>
          <p:spPr>
            <a:xfrm>
              <a:off x="3838823" y="1277720"/>
              <a:ext cx="5882983" cy="2278460"/>
            </a:xfrm>
            <a:prstGeom prst="wedgeRoundRectCallout">
              <a:avLst>
                <a:gd name="adj1" fmla="val -56920"/>
                <a:gd name="adj2" fmla="val 24236"/>
                <a:gd name="adj3" fmla="val 16667"/>
              </a:avLst>
            </a:prstGeom>
            <a:solidFill>
              <a:srgbClr val="FFFFCC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tập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chọn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E39241-F8E8-F9D3-D4BD-890EAD4C1FD1}"/>
                </a:ext>
              </a:extLst>
            </p:cNvPr>
            <p:cNvSpPr txBox="1"/>
            <p:nvPr/>
          </p:nvSpPr>
          <p:spPr>
            <a:xfrm>
              <a:off x="4051809" y="1374479"/>
              <a:ext cx="5469700" cy="760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26DC229-65F2-41C6-EFDA-D689B49B77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1" b="92965" l="31000" r="73000">
                        <a14:foregroundMark x1="33509" y1="75884" x2="35327" y2="85635"/>
                        <a14:foregroundMark x1="71327" y1="22480" x2="70836" y2="26243"/>
                        <a14:foregroundMark x1="63909" y1="8541" x2="63909" y2="8541"/>
                        <a14:foregroundMark x1="58745" y1="86224" x2="58745" y2="86224"/>
                        <a14:foregroundMark x1="31000" y1="73037" x2="31673" y2="76636"/>
                        <a14:foregroundMark x1="40327" y1="92965" x2="39582" y2="92965"/>
                        <a14:foregroundMark x1="73000" y1="20681" x2="73000" y2="20681"/>
                        <a14:backgroundMark x1="42327" y1="49313" x2="64491" y2="52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1" t="6356" r="25862" b="57274"/>
          <a:stretch/>
        </p:blipFill>
        <p:spPr>
          <a:xfrm>
            <a:off x="5305425" y="4263511"/>
            <a:ext cx="2313437" cy="2318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DE1F17-BE5C-E9F5-09D7-9EE66106B8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1" b="92965" l="31000" r="73000">
                        <a14:foregroundMark x1="33509" y1="75884" x2="35327" y2="85635"/>
                        <a14:foregroundMark x1="71327" y1="22480" x2="70836" y2="26243"/>
                        <a14:foregroundMark x1="63909" y1="8541" x2="63909" y2="8541"/>
                        <a14:foregroundMark x1="58745" y1="86224" x2="58745" y2="86224"/>
                        <a14:foregroundMark x1="31000" y1="73037" x2="31673" y2="76636"/>
                        <a14:foregroundMark x1="40327" y1="92965" x2="39582" y2="92965"/>
                        <a14:foregroundMark x1="73000" y1="20681" x2="73000" y2="20681"/>
                        <a14:backgroundMark x1="42327" y1="49313" x2="64491" y2="52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83" t="55774" r="48066" b="3732"/>
          <a:stretch/>
        </p:blipFill>
        <p:spPr>
          <a:xfrm>
            <a:off x="7667625" y="4228159"/>
            <a:ext cx="2095442" cy="21000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D1ECA0-E010-B82A-4B78-9357CCC6EA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41" b="92965" l="31000" r="73000">
                        <a14:foregroundMark x1="33509" y1="75884" x2="35327" y2="85635"/>
                        <a14:foregroundMark x1="71327" y1="22480" x2="70836" y2="26243"/>
                        <a14:foregroundMark x1="63909" y1="8541" x2="63909" y2="8541"/>
                        <a14:foregroundMark x1="58745" y1="86224" x2="58745" y2="86224"/>
                        <a14:foregroundMark x1="31000" y1="73037" x2="31673" y2="76636"/>
                        <a14:foregroundMark x1="40327" y1="92965" x2="39582" y2="92965"/>
                        <a14:foregroundMark x1="73000" y1="20681" x2="73000" y2="20681"/>
                        <a14:backgroundMark x1="42327" y1="49313" x2="64491" y2="52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34" t="58774" r="28649" b="3731"/>
          <a:stretch/>
        </p:blipFill>
        <p:spPr>
          <a:xfrm>
            <a:off x="9756103" y="4086224"/>
            <a:ext cx="2241646" cy="24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6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DAEAD-6459-8D0F-684F-38CAADCDD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4C7525-FE5F-9B47-830C-8648C623CBF2}"/>
              </a:ext>
            </a:extLst>
          </p:cNvPr>
          <p:cNvSpPr/>
          <p:nvPr/>
        </p:nvSpPr>
        <p:spPr>
          <a:xfrm>
            <a:off x="307759" y="228600"/>
            <a:ext cx="11576482" cy="6500674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8A650-7160-00E0-5B10-A588B3A5DF1D}"/>
              </a:ext>
            </a:extLst>
          </p:cNvPr>
          <p:cNvSpPr txBox="1"/>
          <p:nvPr/>
        </p:nvSpPr>
        <p:spPr>
          <a:xfrm>
            <a:off x="933450" y="369560"/>
            <a:ext cx="10429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82 dm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754 dm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1 250 dm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A28446-164F-3CCA-F390-532C49BEDE2C}"/>
              </a:ext>
            </a:extLst>
          </p:cNvPr>
          <p:cNvGrpSpPr/>
          <p:nvPr/>
        </p:nvGrpSpPr>
        <p:grpSpPr>
          <a:xfrm>
            <a:off x="254815" y="308604"/>
            <a:ext cx="587224" cy="707886"/>
            <a:chOff x="759165" y="645780"/>
            <a:chExt cx="587224" cy="70788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5A1E44C-0795-6BC8-7B7E-ED0C5BABAD3A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E1552D-EB5C-F6BF-E0EB-690AA859DA3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A6E81A-3F48-FDAD-43D2-E8A44495415D}"/>
                  </a:ext>
                </a:extLst>
              </p:cNvPr>
              <p:cNvSpPr txBox="1"/>
              <p:nvPr/>
            </p:nvSpPr>
            <p:spPr>
              <a:xfrm>
                <a:off x="666750" y="1200150"/>
                <a:ext cx="104489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vi-VN" sz="40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82</m:t>
                    </m:r>
                    <m:r>
                      <a:rPr lang="en-US" sz="4000" b="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40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4000" i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vi-VN" sz="4000" i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4000" i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tám mươi hai đề-xi-mét vuông.</a:t>
                </a:r>
                <a:endParaRPr lang="en-US" sz="40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A6E81A-3F48-FDAD-43D2-E8A444954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0" y="1200150"/>
                <a:ext cx="10448925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636824-5C2E-B205-B952-8D6F0FA8FAB4}"/>
                  </a:ext>
                </a:extLst>
              </p:cNvPr>
              <p:cNvSpPr txBox="1"/>
              <p:nvPr/>
            </p:nvSpPr>
            <p:spPr>
              <a:xfrm>
                <a:off x="704850" y="1981200"/>
                <a:ext cx="11049000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vi-VN" sz="36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754</m:t>
                    </m:r>
                    <m:r>
                      <a:rPr lang="en-US" sz="3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6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36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vi-VN" sz="36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36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bảy trăm năm mươi tư đề-xi-mét vuông.</a:t>
                </a:r>
                <a:endParaRPr lang="en-US" sz="36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636824-5C2E-B205-B952-8D6F0FA8F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" y="1981200"/>
                <a:ext cx="11049000" cy="658898"/>
              </a:xfrm>
              <a:prstGeom prst="rect">
                <a:avLst/>
              </a:prstGeom>
              <a:blipFill>
                <a:blip r:embed="rId5"/>
                <a:stretch>
                  <a:fillRect t="-12037" b="-34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1C7AC1-8948-2C5D-8772-556FF00CA52D}"/>
                  </a:ext>
                </a:extLst>
              </p:cNvPr>
              <p:cNvSpPr txBox="1"/>
              <p:nvPr/>
            </p:nvSpPr>
            <p:spPr>
              <a:xfrm>
                <a:off x="714375" y="2867025"/>
                <a:ext cx="1104900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vi-VN" sz="32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1250</m:t>
                    </m:r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vi-VN" sz="32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32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vi-VN" sz="32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32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một nghìn hai trăm năm mươi đề-xi-mét vuông.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1C7AC1-8948-2C5D-8772-556FF00CA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75" y="2867025"/>
                <a:ext cx="11049000" cy="595932"/>
              </a:xfrm>
              <a:prstGeom prst="rect">
                <a:avLst/>
              </a:prstGeom>
              <a:blipFill>
                <a:blip r:embed="rId6"/>
                <a:stretch>
                  <a:fillRect t="-11224" b="-3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27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85CA-F0B5-FF0D-E9CA-7C4C217ED3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169E3F-4C64-9902-5AEA-B1EF88150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168" y="2173531"/>
            <a:ext cx="3386830" cy="41485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013511-62FB-C5E2-BDB4-7EF18368AB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41" b="92965" l="31000" r="73000">
                        <a14:foregroundMark x1="33509" y1="75884" x2="35327" y2="85635"/>
                        <a14:foregroundMark x1="71327" y1="22480" x2="70836" y2="26243"/>
                        <a14:foregroundMark x1="63909" y1="8541" x2="63909" y2="8541"/>
                        <a14:foregroundMark x1="58745" y1="86224" x2="58745" y2="86224"/>
                        <a14:foregroundMark x1="31000" y1="73037" x2="31673" y2="76636"/>
                        <a14:foregroundMark x1="40327" y1="92965" x2="39582" y2="92965"/>
                        <a14:foregroundMark x1="73000" y1="20681" x2="73000" y2="20681"/>
                        <a14:backgroundMark x1="42327" y1="49313" x2="64491" y2="52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83" t="55774" r="48066" b="3732"/>
          <a:stretch/>
        </p:blipFill>
        <p:spPr>
          <a:xfrm>
            <a:off x="4381500" y="4171009"/>
            <a:ext cx="2095442" cy="210000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FF0E6C8-2ED3-43B6-9D0D-5B6D0C6684BA}"/>
              </a:ext>
            </a:extLst>
          </p:cNvPr>
          <p:cNvGrpSpPr/>
          <p:nvPr/>
        </p:nvGrpSpPr>
        <p:grpSpPr>
          <a:xfrm>
            <a:off x="5295081" y="1000125"/>
            <a:ext cx="6515919" cy="2142181"/>
            <a:chOff x="3838823" y="1037084"/>
            <a:chExt cx="6182516" cy="2519096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945BF161-6564-F34B-F42D-5A7CD604F541}"/>
                </a:ext>
              </a:extLst>
            </p:cNvPr>
            <p:cNvSpPr/>
            <p:nvPr/>
          </p:nvSpPr>
          <p:spPr>
            <a:xfrm>
              <a:off x="3838823" y="1037084"/>
              <a:ext cx="6182516" cy="2519096"/>
            </a:xfrm>
            <a:prstGeom prst="wedgeRoundRectCallout">
              <a:avLst>
                <a:gd name="adj1" fmla="val -56920"/>
                <a:gd name="adj2" fmla="val 24236"/>
                <a:gd name="adj3" fmla="val 16667"/>
              </a:avLst>
            </a:prstGeom>
            <a:solidFill>
              <a:srgbClr val="FFFFCC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lựa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chọn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được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phù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hợp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BT1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phần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chọn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đồ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17D251-FF29-677F-FDF3-EB3FC001A78F}"/>
                </a:ext>
              </a:extLst>
            </p:cNvPr>
            <p:cNvSpPr txBox="1"/>
            <p:nvPr/>
          </p:nvSpPr>
          <p:spPr>
            <a:xfrm>
              <a:off x="4051809" y="1374479"/>
              <a:ext cx="5469700" cy="760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5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78FDD8A2-FB08-E8D3-BC82-20E860115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07060" y="5889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1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" dur="4414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5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" dur="4414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5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DAEAD-6459-8D0F-684F-38CAADCDD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4C7525-FE5F-9B47-830C-8648C623CBF2}"/>
              </a:ext>
            </a:extLst>
          </p:cNvPr>
          <p:cNvSpPr/>
          <p:nvPr/>
        </p:nvSpPr>
        <p:spPr>
          <a:xfrm>
            <a:off x="307759" y="228600"/>
            <a:ext cx="11576482" cy="6500674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8A650-7160-00E0-5B10-A588B3A5DF1D}"/>
              </a:ext>
            </a:extLst>
          </p:cNvPr>
          <p:cNvSpPr txBox="1"/>
          <p:nvPr/>
        </p:nvSpPr>
        <p:spPr>
          <a:xfrm>
            <a:off x="933450" y="369560"/>
            <a:ext cx="10429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Viết các số đo diện tích sau: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Mười lăm nghìn đề-xi-mét vuông.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Ba mươi bảy nghìn sáu trăm đề-xi-mét vuông.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A28446-164F-3CCA-F390-532C49BEDE2C}"/>
              </a:ext>
            </a:extLst>
          </p:cNvPr>
          <p:cNvGrpSpPr/>
          <p:nvPr/>
        </p:nvGrpSpPr>
        <p:grpSpPr>
          <a:xfrm>
            <a:off x="254815" y="308604"/>
            <a:ext cx="587224" cy="707886"/>
            <a:chOff x="759165" y="645780"/>
            <a:chExt cx="587224" cy="70788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5A1E44C-0795-6BC8-7B7E-ED0C5BABAD3A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E1552D-EB5C-F6BF-E0EB-690AA859DA3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2F082-90A9-0F82-98BD-BF2AA6407D18}"/>
                  </a:ext>
                </a:extLst>
              </p:cNvPr>
              <p:cNvSpPr txBox="1"/>
              <p:nvPr/>
            </p:nvSpPr>
            <p:spPr>
              <a:xfrm>
                <a:off x="685800" y="2247900"/>
                <a:ext cx="10448925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Mười lăm nghìn đề-xi-mét vuông: </a:t>
                </a:r>
                <a14:m>
                  <m:oMath xmlns:m="http://schemas.openxmlformats.org/officeDocument/2006/math">
                    <m:r>
                      <a:rPr lang="vi-VN" sz="36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vi-VN" sz="36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vi-VN" sz="36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sSup>
                      <m:sSup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3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vi-VN" sz="36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vi-VN" sz="36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2F082-90A9-0F82-98BD-BF2AA6407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247900"/>
                <a:ext cx="10448925" cy="658898"/>
              </a:xfrm>
              <a:prstGeom prst="rect">
                <a:avLst/>
              </a:prstGeom>
              <a:blipFill>
                <a:blip r:embed="rId4"/>
                <a:stretch>
                  <a:fillRect l="-1634" t="-12963" b="-34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458B7C-8AC6-A2A6-FA4C-6BC11AB79D4C}"/>
                  </a:ext>
                </a:extLst>
              </p:cNvPr>
              <p:cNvSpPr txBox="1"/>
              <p:nvPr/>
            </p:nvSpPr>
            <p:spPr>
              <a:xfrm>
                <a:off x="752475" y="3181350"/>
                <a:ext cx="10448925" cy="1088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Ba mươi bảy nghìn sáu trăm đề-xi-mét vuông: </a:t>
                </a:r>
                <a14:m>
                  <m:oMath xmlns:m="http://schemas.openxmlformats.org/officeDocument/2006/math">
                    <m:r>
                      <a:rPr lang="vi-VN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𝟑𝟕</m:t>
                    </m:r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vi-VN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𝟔𝟎𝟎𝐝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vi-VN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vi-VN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458B7C-8AC6-A2A6-FA4C-6BC11AB79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75" y="3181350"/>
                <a:ext cx="10448925" cy="1088375"/>
              </a:xfrm>
              <a:prstGeom prst="rect">
                <a:avLst/>
              </a:prstGeom>
              <a:blipFill>
                <a:blip r:embed="rId5"/>
                <a:stretch>
                  <a:fillRect l="-1341" t="-7303" r="-1458" b="-17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2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85CA-F0B5-FF0D-E9CA-7C4C217ED3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169E3F-4C64-9902-5AEA-B1EF88150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168" y="2173531"/>
            <a:ext cx="3386830" cy="414859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5CBEE00-C8D0-6AE9-07F0-BA273985BD31}"/>
              </a:ext>
            </a:extLst>
          </p:cNvPr>
          <p:cNvGrpSpPr/>
          <p:nvPr/>
        </p:nvGrpSpPr>
        <p:grpSpPr>
          <a:xfrm>
            <a:off x="5295081" y="276225"/>
            <a:ext cx="6200233" cy="2866081"/>
            <a:chOff x="3838823" y="185815"/>
            <a:chExt cx="5882983" cy="3370365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BC1CEEEA-BBC6-99CF-8C6F-2AFD78898C8A}"/>
                </a:ext>
              </a:extLst>
            </p:cNvPr>
            <p:cNvSpPr/>
            <p:nvPr/>
          </p:nvSpPr>
          <p:spPr>
            <a:xfrm>
              <a:off x="3838823" y="185815"/>
              <a:ext cx="5882983" cy="3370365"/>
            </a:xfrm>
            <a:prstGeom prst="wedgeRoundRectCallout">
              <a:avLst>
                <a:gd name="adj1" fmla="val -56920"/>
                <a:gd name="adj2" fmla="val 24236"/>
                <a:gd name="adj3" fmla="val 16667"/>
              </a:avLst>
            </a:prstGeom>
            <a:solidFill>
              <a:srgbClr val="FFFFCC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Hôm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nay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du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lịch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địa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điểm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bí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mật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thử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khám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phá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địa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điểm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E39241-F8E8-F9D3-D4BD-890EAD4C1FD1}"/>
                </a:ext>
              </a:extLst>
            </p:cNvPr>
            <p:cNvSpPr txBox="1"/>
            <p:nvPr/>
          </p:nvSpPr>
          <p:spPr>
            <a:xfrm>
              <a:off x="4051809" y="1374479"/>
              <a:ext cx="5469700" cy="760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F3D6BBD9-F2D1-7C69-9048-6704E57F5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1835" y="-487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3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D013E3-A5ED-8D40-77FE-A7BF8A9F45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B98320FA-8A27-B70F-8D33-AA4F87E54B0B}"/>
              </a:ext>
            </a:extLst>
          </p:cNvPr>
          <p:cNvSpPr/>
          <p:nvPr/>
        </p:nvSpPr>
        <p:spPr>
          <a:xfrm>
            <a:off x="4643832" y="1247775"/>
            <a:ext cx="6633768" cy="1477354"/>
          </a:xfrm>
          <a:prstGeom prst="wedgeRoundRectCallout">
            <a:avLst>
              <a:gd name="adj1" fmla="val -34706"/>
              <a:gd name="adj2" fmla="val 68437"/>
              <a:gd name="adj3" fmla="val 16667"/>
            </a:avLst>
          </a:prstGeom>
          <a:solidFill>
            <a:srgbClr val="FFFFCC"/>
          </a:solidFill>
          <a:ln w="28575">
            <a:solidFill>
              <a:srgbClr val="EC1C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D46F8C5-B33B-0E11-C8F1-6344E148F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3902" y="3265980"/>
            <a:ext cx="2630902" cy="33293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E7EBE92D-084A-108D-8908-EBADBE4F7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11835" y="-487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4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9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D013E3-A5ED-8D40-77FE-A7BF8A9F4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395360-44E5-9568-A101-52A04DD5C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503" y="3530560"/>
            <a:ext cx="4423877" cy="2985621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B98320FA-8A27-B70F-8D33-AA4F87E54B0B}"/>
              </a:ext>
            </a:extLst>
          </p:cNvPr>
          <p:cNvSpPr/>
          <p:nvPr/>
        </p:nvSpPr>
        <p:spPr>
          <a:xfrm>
            <a:off x="4734816" y="1390650"/>
            <a:ext cx="6733284" cy="1590511"/>
          </a:xfrm>
          <a:prstGeom prst="wedgeRoundRectCallout">
            <a:avLst>
              <a:gd name="adj1" fmla="val -34706"/>
              <a:gd name="adj2" fmla="val 68437"/>
              <a:gd name="adj3" fmla="val 16667"/>
            </a:avLst>
          </a:prstGeom>
          <a:solidFill>
            <a:srgbClr val="FFFFCC"/>
          </a:solidFill>
          <a:ln w="28575">
            <a:solidFill>
              <a:srgbClr val="EC1C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32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2318C5-0BC5-6688-1607-748F62165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71"/>
          <a:stretch/>
        </p:blipFill>
        <p:spPr>
          <a:xfrm>
            <a:off x="0" y="0"/>
            <a:ext cx="12192000" cy="686773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B076B1-1912-EFF3-619C-325C691960A3}"/>
              </a:ext>
            </a:extLst>
          </p:cNvPr>
          <p:cNvSpPr/>
          <p:nvPr/>
        </p:nvSpPr>
        <p:spPr>
          <a:xfrm>
            <a:off x="590550" y="634658"/>
            <a:ext cx="11163300" cy="5880442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C5ADD4-782A-2144-AA18-0738F76F1039}"/>
              </a:ext>
            </a:extLst>
          </p:cNvPr>
          <p:cNvGrpSpPr/>
          <p:nvPr/>
        </p:nvGrpSpPr>
        <p:grpSpPr>
          <a:xfrm>
            <a:off x="965200" y="754894"/>
            <a:ext cx="587224" cy="646331"/>
            <a:chOff x="759165" y="645780"/>
            <a:chExt cx="587224" cy="64633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98659D1-EE59-30C0-7ADF-DE46E7E11CA8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8C3C40-CEB8-0DC6-5111-E488EFF2237F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042276-9F00-A610-388A-2DDE11E84A44}"/>
              </a:ext>
            </a:extLst>
          </p:cNvPr>
          <p:cNvSpPr txBox="1"/>
          <p:nvPr/>
        </p:nvSpPr>
        <p:spPr>
          <a:xfrm>
            <a:off x="1600200" y="781050"/>
            <a:ext cx="10067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dm,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 dm.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0BE999-A7DD-F40F-5659-246B7E12F00D}"/>
                  </a:ext>
                </a:extLst>
              </p:cNvPr>
              <p:cNvSpPr txBox="1"/>
              <p:nvPr/>
            </p:nvSpPr>
            <p:spPr>
              <a:xfrm>
                <a:off x="1685925" y="2295525"/>
                <a:ext cx="9086850" cy="295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0175" marR="46990" indent="-18034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4114800" algn="l"/>
                    <a:tab pos="4972050" algn="l"/>
                  </a:tabLst>
                </a:pP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Bài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30175" marR="46990" indent="-18034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4114800" algn="l"/>
                    <a:tab pos="4972050" algn="l"/>
                  </a:tabLst>
                </a:pP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30175" marR="46990" indent="-18034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1422400" algn="ctr"/>
                    <a:tab pos="2844800" algn="r"/>
                  </a:tabLst>
                </a:pPr>
                <a:r>
                  <a:rPr lang="vi-VN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vi-VN" sz="32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12×6=96  </m:t>
                    </m:r>
                    <m:d>
                      <m:d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vi-VN" sz="32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vi-VN" sz="3200" i="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vi-VN" sz="3200" i="0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130175" marR="46990" indent="-180340" algn="r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4114800" algn="l"/>
                    <a:tab pos="4972050" algn="l"/>
                  </a:tabLst>
                </a:pP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vi-VN" sz="32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96 </m:t>
                    </m:r>
                    <m:r>
                      <m:rPr>
                        <m:sty m:val="p"/>
                      </m:rPr>
                      <a:rPr lang="vi-VN" sz="32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32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vi-VN" sz="32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vi-VN" sz="32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0BE999-A7DD-F40F-5659-246B7E12F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2295525"/>
                <a:ext cx="9086850" cy="2955553"/>
              </a:xfrm>
              <a:prstGeom prst="rect">
                <a:avLst/>
              </a:prstGeom>
              <a:blipFill>
                <a:blip r:embed="rId4"/>
                <a:stretch>
                  <a:fillRect b="-5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39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2318C5-0BC5-6688-1607-748F62165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71"/>
          <a:stretch/>
        </p:blipFill>
        <p:spPr>
          <a:xfrm>
            <a:off x="0" y="0"/>
            <a:ext cx="12192000" cy="686773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B076B1-1912-EFF3-619C-325C691960A3}"/>
              </a:ext>
            </a:extLst>
          </p:cNvPr>
          <p:cNvSpPr/>
          <p:nvPr/>
        </p:nvSpPr>
        <p:spPr>
          <a:xfrm>
            <a:off x="590550" y="634658"/>
            <a:ext cx="11163300" cy="5880442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C5ADD4-782A-2144-AA18-0738F76F1039}"/>
              </a:ext>
            </a:extLst>
          </p:cNvPr>
          <p:cNvGrpSpPr/>
          <p:nvPr/>
        </p:nvGrpSpPr>
        <p:grpSpPr>
          <a:xfrm>
            <a:off x="965200" y="754894"/>
            <a:ext cx="587224" cy="646331"/>
            <a:chOff x="759165" y="645780"/>
            <a:chExt cx="587224" cy="64633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98659D1-EE59-30C0-7ADF-DE46E7E11CA8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8C3C40-CEB8-0DC6-5111-E488EFF2237F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042276-9F00-A610-388A-2DDE11E84A44}"/>
              </a:ext>
            </a:extLst>
          </p:cNvPr>
          <p:cNvSpPr txBox="1"/>
          <p:nvPr/>
        </p:nvSpPr>
        <p:spPr>
          <a:xfrm>
            <a:off x="1600200" y="781050"/>
            <a:ext cx="1006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15 dm.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0BE999-A7DD-F40F-5659-246B7E12F00D}"/>
                  </a:ext>
                </a:extLst>
              </p:cNvPr>
              <p:cNvSpPr txBox="1"/>
              <p:nvPr/>
            </p:nvSpPr>
            <p:spPr>
              <a:xfrm>
                <a:off x="1685925" y="2295525"/>
                <a:ext cx="9086850" cy="2984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0175" marR="46990" lvl="0" indent="-180340" algn="ctr">
                  <a:lnSpc>
                    <a:spcPct val="150000"/>
                  </a:lnSpc>
                  <a:tabLst>
                    <a:tab pos="4114800" algn="l"/>
                    <a:tab pos="4972050" algn="l"/>
                  </a:tabLst>
                </a:pP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30175" marR="46990" lvl="0" indent="-180340" algn="ctr">
                  <a:lnSpc>
                    <a:spcPct val="150000"/>
                  </a:lnSpc>
                  <a:tabLst>
                    <a:tab pos="4114800" algn="l"/>
                    <a:tab pos="4972050" algn="l"/>
                  </a:tabLst>
                </a:pP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130175" marR="46990" lvl="0" indent="-180340" algn="ctr">
                  <a:lnSpc>
                    <a:spcPct val="150000"/>
                  </a:lnSpc>
                  <a:tabLst>
                    <a:tab pos="4114800" algn="l"/>
                    <a:tab pos="4972050" algn="l"/>
                  </a:tabLst>
                </a:pP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	 15 × 15= 225 (</a:t>
                </a:r>
                <a14:m>
                  <m:oMath xmlns:m="http://schemas.openxmlformats.org/officeDocument/2006/math">
                    <m:r>
                      <a:rPr lang="vi-VN" sz="32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𝐝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vi-VN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130175" marR="46990" lvl="0" indent="-180340" algn="r">
                  <a:lnSpc>
                    <a:spcPct val="150000"/>
                  </a:lnSpc>
                  <a:tabLst>
                    <a:tab pos="4114800" algn="l"/>
                    <a:tab pos="4972050" algn="l"/>
                  </a:tabLst>
                </a:pP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: 225 </a:t>
                </a:r>
                <a14:m>
                  <m:oMath xmlns:m="http://schemas.openxmlformats.org/officeDocument/2006/math">
                    <m:r>
                      <a:rPr lang="vi-VN" sz="32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𝐝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vi-VN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0BE999-A7DD-F40F-5659-246B7E12F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2295525"/>
                <a:ext cx="9086850" cy="2984600"/>
              </a:xfrm>
              <a:prstGeom prst="rect">
                <a:avLst/>
              </a:prstGeom>
              <a:blipFill>
                <a:blip r:embed="rId4"/>
                <a:stretch>
                  <a:fillRect b="-5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323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D013E3-A5ED-8D40-77FE-A7BF8A9F4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B98320FA-8A27-B70F-8D33-AA4F87E54B0B}"/>
              </a:ext>
            </a:extLst>
          </p:cNvPr>
          <p:cNvSpPr/>
          <p:nvPr/>
        </p:nvSpPr>
        <p:spPr>
          <a:xfrm>
            <a:off x="4643832" y="1400247"/>
            <a:ext cx="5438994" cy="1324882"/>
          </a:xfrm>
          <a:prstGeom prst="wedgeRoundRectCallout">
            <a:avLst>
              <a:gd name="adj1" fmla="val -34706"/>
              <a:gd name="adj2" fmla="val 68437"/>
              <a:gd name="adj3" fmla="val 16667"/>
            </a:avLst>
          </a:prstGeom>
          <a:solidFill>
            <a:srgbClr val="FFFFCC"/>
          </a:solidFill>
          <a:ln w="28575">
            <a:solidFill>
              <a:srgbClr val="EC1C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Lâu đài đẹp quá! Cảm ơn các bạn đã giúp mình xây lâu đài nhé!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B54E00-F93F-16EB-6645-3805C8E9E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2526" y="3201626"/>
            <a:ext cx="3269410" cy="322537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D46F8C5-B33B-0E11-C8F1-6344E148F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1674" y="2911416"/>
            <a:ext cx="2630902" cy="33293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E7EBE92D-084A-108D-8908-EBADBE4F7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11835" y="-487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9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9" dur="4414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E04C3A-54AB-F1C6-1CA3-C2D977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48" b="304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8A0F0B-3E6F-540A-EC61-F4AB4F48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62" y="2839601"/>
            <a:ext cx="3125065" cy="38279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838645-D6F7-07FA-7AF1-E1CCE72BA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943" y="2932843"/>
            <a:ext cx="4383404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4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CE2430-BE02-7C89-5059-D657DBC3777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171"/>
          <a:stretch/>
        </p:blipFill>
        <p:spPr>
          <a:xfrm>
            <a:off x="0" y="0"/>
            <a:ext cx="12192000" cy="6867737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163A70C-DB01-F607-4FC1-C58887BC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B5E192-8878-79AD-AA7C-0DB6FFE050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B0138DD-0368-070C-08C8-8E86EA262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ABF6ECE7-CB0E-3FF7-B6BE-CF3DC95D6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sp>
        <p:nvSpPr>
          <p:cNvPr id="15" name="Rectangle: Beveled 14">
            <a:extLst>
              <a:ext uri="{FF2B5EF4-FFF2-40B4-BE49-F238E27FC236}">
                <a16:creationId xmlns:a16="http://schemas.microsoft.com/office/drawing/2014/main" id="{FD62DB9F-5EEB-6A95-E6D4-B6F564FF1F5F}"/>
              </a:ext>
            </a:extLst>
          </p:cNvPr>
          <p:cNvSpPr/>
          <p:nvPr/>
        </p:nvSpPr>
        <p:spPr>
          <a:xfrm>
            <a:off x="871854" y="481759"/>
            <a:ext cx="10617200" cy="1778000"/>
          </a:xfrm>
          <a:prstGeom prst="bevel">
            <a:avLst/>
          </a:prstGeom>
          <a:solidFill>
            <a:srgbClr val="E6FFCD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dm² = …? cm²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36612-F495-ED65-75A8-0F467FCAC213}"/>
              </a:ext>
            </a:extLst>
          </p:cNvPr>
          <p:cNvGrpSpPr/>
          <p:nvPr/>
        </p:nvGrpSpPr>
        <p:grpSpPr>
          <a:xfrm>
            <a:off x="385405" y="2851480"/>
            <a:ext cx="5374969" cy="1559845"/>
            <a:chOff x="319547" y="4292756"/>
            <a:chExt cx="8062453" cy="2339767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EF361B2F-4AD3-0677-319F-3460F1CEBEA6}"/>
                </a:ext>
              </a:extLst>
            </p:cNvPr>
            <p:cNvSpPr/>
            <p:nvPr/>
          </p:nvSpPr>
          <p:spPr>
            <a:xfrm>
              <a:off x="1078816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</a:t>
              </a:r>
            </a:p>
          </p:txBody>
        </p:sp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A52F71A-6E1C-29E3-B23E-6E0A0B770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319547" y="4292756"/>
              <a:ext cx="2111640" cy="233976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89EED-70B6-F120-465E-37E1ACC821B7}"/>
              </a:ext>
            </a:extLst>
          </p:cNvPr>
          <p:cNvGrpSpPr/>
          <p:nvPr/>
        </p:nvGrpSpPr>
        <p:grpSpPr>
          <a:xfrm>
            <a:off x="6289824" y="2934328"/>
            <a:ext cx="5308221" cy="1459872"/>
            <a:chOff x="9105900" y="4442090"/>
            <a:chExt cx="7962331" cy="2189808"/>
          </a:xfrm>
        </p:grpSpPr>
        <p:sp>
          <p:nvSpPr>
            <p:cNvPr id="4" name="b">
              <a:extLst>
                <a:ext uri="{FF2B5EF4-FFF2-40B4-BE49-F238E27FC236}">
                  <a16:creationId xmlns:a16="http://schemas.microsoft.com/office/drawing/2014/main" id="{58B2C650-1CC2-929E-B9A9-18C31B8740E5}"/>
                </a:ext>
              </a:extLst>
            </p:cNvPr>
            <p:cNvSpPr/>
            <p:nvPr/>
          </p:nvSpPr>
          <p:spPr>
            <a:xfrm>
              <a:off x="9765047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2 000</a:t>
              </a:r>
            </a:p>
          </p:txBody>
        </p:sp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AA202D36-FE70-E9C4-14E5-EEC7E58A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442090"/>
              <a:ext cx="1968090" cy="218980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3B9162-783E-4BCC-1BC5-A7955DD08F99}"/>
              </a:ext>
            </a:extLst>
          </p:cNvPr>
          <p:cNvGrpSpPr/>
          <p:nvPr/>
        </p:nvGrpSpPr>
        <p:grpSpPr>
          <a:xfrm>
            <a:off x="359600" y="4892040"/>
            <a:ext cx="5381043" cy="1548808"/>
            <a:chOff x="310435" y="7338060"/>
            <a:chExt cx="8071565" cy="2323212"/>
          </a:xfrm>
        </p:grpSpPr>
        <p:sp>
          <p:nvSpPr>
            <p:cNvPr id="11" name="c">
              <a:extLst>
                <a:ext uri="{FF2B5EF4-FFF2-40B4-BE49-F238E27FC236}">
                  <a16:creationId xmlns:a16="http://schemas.microsoft.com/office/drawing/2014/main" id="{7BBF831F-5501-9367-806D-24D63CE6BB82}"/>
                </a:ext>
              </a:extLst>
            </p:cNvPr>
            <p:cNvSpPr/>
            <p:nvPr/>
          </p:nvSpPr>
          <p:spPr>
            <a:xfrm>
              <a:off x="1078816" y="742956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200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2EB48C9B-85B6-9CAF-2C1E-56AEF946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310435" y="7338060"/>
              <a:ext cx="2128643" cy="23232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9C2B4B-B39F-A5A3-576D-3D1C1D40D3C2}"/>
              </a:ext>
            </a:extLst>
          </p:cNvPr>
          <p:cNvGrpSpPr/>
          <p:nvPr/>
        </p:nvGrpSpPr>
        <p:grpSpPr>
          <a:xfrm>
            <a:off x="6289825" y="4902200"/>
            <a:ext cx="5363154" cy="1473200"/>
            <a:chOff x="9023498" y="7402261"/>
            <a:chExt cx="8044731" cy="2209800"/>
          </a:xfrm>
        </p:grpSpPr>
        <p:sp>
          <p:nvSpPr>
            <p:cNvPr id="12" name="d">
              <a:extLst>
                <a:ext uri="{FF2B5EF4-FFF2-40B4-BE49-F238E27FC236}">
                  <a16:creationId xmlns:a16="http://schemas.microsoft.com/office/drawing/2014/main" id="{FFC752B8-A2D1-61FB-BBA2-3041CE152CFD}"/>
                </a:ext>
              </a:extLst>
            </p:cNvPr>
            <p:cNvSpPr/>
            <p:nvPr/>
          </p:nvSpPr>
          <p:spPr>
            <a:xfrm>
              <a:off x="9765045" y="7429559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15DBC70-2450-9BC7-4B24-8339B72C4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9023498" y="7402261"/>
              <a:ext cx="2010918" cy="2209800"/>
            </a:xfrm>
            <a:prstGeom prst="rect">
              <a:avLst/>
            </a:prstGeom>
          </p:spPr>
        </p:pic>
      </p:grpSp>
      <p:pic>
        <p:nvPicPr>
          <p:cNvPr id="6" name="Đúng">
            <a:extLst>
              <a:ext uri="{FF2B5EF4-FFF2-40B4-BE49-F238E27FC236}">
                <a16:creationId xmlns:a16="http://schemas.microsoft.com/office/drawing/2014/main" id="{D3DA7254-BAEF-E06A-35BB-E86419E540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brightnessContrast bright="-30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93" y="5108914"/>
            <a:ext cx="1486303" cy="118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8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6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7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3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6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7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3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91FC8-C3F6-3203-B331-DECEF0B06C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171"/>
          <a:stretch/>
        </p:blipFill>
        <p:spPr>
          <a:xfrm>
            <a:off x="0" y="0"/>
            <a:ext cx="12192000" cy="6867737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163A70C-DB01-F607-4FC1-C58887BC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632984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B5E192-8878-79AD-AA7C-0DB6FFE050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10107" y="-242118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B0138DD-0368-070C-08C8-8E86EA262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1407240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ABF6ECE7-CB0E-3FF7-B6BE-CF3DC95D6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2181496"/>
            <a:ext cx="487363" cy="487363"/>
          </a:xfrm>
          <a:prstGeom prst="rect">
            <a:avLst/>
          </a:prstGeom>
        </p:spPr>
      </p:pic>
      <p:sp>
        <p:nvSpPr>
          <p:cNvPr id="15" name="Rectangle: Beveled 14">
            <a:extLst>
              <a:ext uri="{FF2B5EF4-FFF2-40B4-BE49-F238E27FC236}">
                <a16:creationId xmlns:a16="http://schemas.microsoft.com/office/drawing/2014/main" id="{FD62DB9F-5EEB-6A95-E6D4-B6F564FF1F5F}"/>
              </a:ext>
            </a:extLst>
          </p:cNvPr>
          <p:cNvSpPr/>
          <p:nvPr/>
        </p:nvSpPr>
        <p:spPr>
          <a:xfrm>
            <a:off x="762000" y="482600"/>
            <a:ext cx="10617200" cy="1778000"/>
          </a:xfrm>
          <a:prstGeom prst="bevel">
            <a:avLst/>
          </a:prstGeom>
          <a:solidFill>
            <a:srgbClr val="E6FFCD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800 cm² = …? dm²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36612-F495-ED65-75A8-0F467FCAC213}"/>
              </a:ext>
            </a:extLst>
          </p:cNvPr>
          <p:cNvGrpSpPr/>
          <p:nvPr/>
        </p:nvGrpSpPr>
        <p:grpSpPr>
          <a:xfrm>
            <a:off x="385405" y="2851480"/>
            <a:ext cx="5374969" cy="1559845"/>
            <a:chOff x="319547" y="4292756"/>
            <a:chExt cx="8062453" cy="2339767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EF361B2F-4AD3-0677-319F-3460F1CEBEA6}"/>
                </a:ext>
              </a:extLst>
            </p:cNvPr>
            <p:cNvSpPr/>
            <p:nvPr/>
          </p:nvSpPr>
          <p:spPr>
            <a:xfrm>
              <a:off x="1078816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8 000</a:t>
              </a:r>
            </a:p>
          </p:txBody>
        </p:sp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A52F71A-6E1C-29E3-B23E-6E0A0B770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319547" y="4292756"/>
              <a:ext cx="2111640" cy="233976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89EED-70B6-F120-465E-37E1ACC821B7}"/>
              </a:ext>
            </a:extLst>
          </p:cNvPr>
          <p:cNvGrpSpPr/>
          <p:nvPr/>
        </p:nvGrpSpPr>
        <p:grpSpPr>
          <a:xfrm>
            <a:off x="6289824" y="2934328"/>
            <a:ext cx="5308221" cy="1459872"/>
            <a:chOff x="9105900" y="4442090"/>
            <a:chExt cx="7962331" cy="2189808"/>
          </a:xfrm>
        </p:grpSpPr>
        <p:sp>
          <p:nvSpPr>
            <p:cNvPr id="4" name="b">
              <a:extLst>
                <a:ext uri="{FF2B5EF4-FFF2-40B4-BE49-F238E27FC236}">
                  <a16:creationId xmlns:a16="http://schemas.microsoft.com/office/drawing/2014/main" id="{58B2C650-1CC2-929E-B9A9-18C31B8740E5}"/>
                </a:ext>
              </a:extLst>
            </p:cNvPr>
            <p:cNvSpPr/>
            <p:nvPr/>
          </p:nvSpPr>
          <p:spPr>
            <a:xfrm>
              <a:off x="9765047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</a:t>
              </a:r>
            </a:p>
          </p:txBody>
        </p:sp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AA202D36-FE70-E9C4-14E5-EEC7E58A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442090"/>
              <a:ext cx="1968090" cy="218980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3B9162-783E-4BCC-1BC5-A7955DD08F99}"/>
              </a:ext>
            </a:extLst>
          </p:cNvPr>
          <p:cNvGrpSpPr/>
          <p:nvPr/>
        </p:nvGrpSpPr>
        <p:grpSpPr>
          <a:xfrm>
            <a:off x="359600" y="4892040"/>
            <a:ext cx="5381043" cy="1548808"/>
            <a:chOff x="310435" y="7338060"/>
            <a:chExt cx="8071565" cy="2323212"/>
          </a:xfrm>
        </p:grpSpPr>
        <p:sp>
          <p:nvSpPr>
            <p:cNvPr id="11" name="c">
              <a:extLst>
                <a:ext uri="{FF2B5EF4-FFF2-40B4-BE49-F238E27FC236}">
                  <a16:creationId xmlns:a16="http://schemas.microsoft.com/office/drawing/2014/main" id="{7BBF831F-5501-9367-806D-24D63CE6BB82}"/>
                </a:ext>
              </a:extLst>
            </p:cNvPr>
            <p:cNvSpPr/>
            <p:nvPr/>
          </p:nvSpPr>
          <p:spPr>
            <a:xfrm>
              <a:off x="1078816" y="742956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800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2EB48C9B-85B6-9CAF-2C1E-56AEF946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310435" y="7338060"/>
              <a:ext cx="2128643" cy="23232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9C2B4B-B39F-A5A3-576D-3D1C1D40D3C2}"/>
              </a:ext>
            </a:extLst>
          </p:cNvPr>
          <p:cNvGrpSpPr/>
          <p:nvPr/>
        </p:nvGrpSpPr>
        <p:grpSpPr>
          <a:xfrm>
            <a:off x="6289825" y="4902200"/>
            <a:ext cx="5363154" cy="1473200"/>
            <a:chOff x="9023498" y="7402261"/>
            <a:chExt cx="8044731" cy="2209800"/>
          </a:xfrm>
        </p:grpSpPr>
        <p:sp>
          <p:nvSpPr>
            <p:cNvPr id="12" name="d">
              <a:extLst>
                <a:ext uri="{FF2B5EF4-FFF2-40B4-BE49-F238E27FC236}">
                  <a16:creationId xmlns:a16="http://schemas.microsoft.com/office/drawing/2014/main" id="{FFC752B8-A2D1-61FB-BBA2-3041CE152CFD}"/>
                </a:ext>
              </a:extLst>
            </p:cNvPr>
            <p:cNvSpPr/>
            <p:nvPr/>
          </p:nvSpPr>
          <p:spPr>
            <a:xfrm>
              <a:off x="9765045" y="7429559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</a:p>
          </p:txBody>
        </p:sp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15DBC70-2450-9BC7-4B24-8339B72C4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9023498" y="7402261"/>
              <a:ext cx="2010918" cy="2209800"/>
            </a:xfrm>
            <a:prstGeom prst="rect">
              <a:avLst/>
            </a:prstGeom>
          </p:spPr>
        </p:pic>
      </p:grpSp>
      <p:pic>
        <p:nvPicPr>
          <p:cNvPr id="6" name="Đúng">
            <a:extLst>
              <a:ext uri="{FF2B5EF4-FFF2-40B4-BE49-F238E27FC236}">
                <a16:creationId xmlns:a16="http://schemas.microsoft.com/office/drawing/2014/main" id="{D3DA7254-BAEF-E06A-35BB-E86419E540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  <a14:imgEffect>
                      <a14:brightnessContrast bright="-30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25" y="4953040"/>
            <a:ext cx="1486303" cy="118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5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1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7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1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4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7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D430D0-9E90-9E69-FE2D-E9D3B9DD884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171"/>
          <a:stretch/>
        </p:blipFill>
        <p:spPr>
          <a:xfrm>
            <a:off x="0" y="0"/>
            <a:ext cx="12192000" cy="6867737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163A70C-DB01-F607-4FC1-C58887BC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632984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B5E192-8878-79AD-AA7C-0DB6FFE050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10107" y="-242118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B0138DD-0368-070C-08C8-8E86EA262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1407240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ABF6ECE7-CB0E-3FF7-B6BE-CF3DC95D6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7" y="2181496"/>
            <a:ext cx="487363" cy="487363"/>
          </a:xfrm>
          <a:prstGeom prst="rect">
            <a:avLst/>
          </a:prstGeom>
        </p:spPr>
      </p:pic>
      <p:sp>
        <p:nvSpPr>
          <p:cNvPr id="15" name="Rectangle: Beveled 14">
            <a:extLst>
              <a:ext uri="{FF2B5EF4-FFF2-40B4-BE49-F238E27FC236}">
                <a16:creationId xmlns:a16="http://schemas.microsoft.com/office/drawing/2014/main" id="{FD62DB9F-5EEB-6A95-E6D4-B6F564FF1F5F}"/>
              </a:ext>
            </a:extLst>
          </p:cNvPr>
          <p:cNvSpPr/>
          <p:nvPr/>
        </p:nvSpPr>
        <p:spPr>
          <a:xfrm>
            <a:off x="762000" y="482600"/>
            <a:ext cx="10617200" cy="1778000"/>
          </a:xfrm>
          <a:prstGeom prst="bevel">
            <a:avLst/>
          </a:prstGeom>
          <a:solidFill>
            <a:srgbClr val="E6FFCD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dm² 40 cm² = …?... cm²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36612-F495-ED65-75A8-0F467FCAC213}"/>
              </a:ext>
            </a:extLst>
          </p:cNvPr>
          <p:cNvGrpSpPr/>
          <p:nvPr/>
        </p:nvGrpSpPr>
        <p:grpSpPr>
          <a:xfrm>
            <a:off x="385405" y="2851480"/>
            <a:ext cx="5374969" cy="1559845"/>
            <a:chOff x="319547" y="4292756"/>
            <a:chExt cx="8062453" cy="2339767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EF361B2F-4AD3-0677-319F-3460F1CEBEA6}"/>
                </a:ext>
              </a:extLst>
            </p:cNvPr>
            <p:cNvSpPr/>
            <p:nvPr/>
          </p:nvSpPr>
          <p:spPr>
            <a:xfrm>
              <a:off x="1078816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404</a:t>
              </a:r>
            </a:p>
          </p:txBody>
        </p:sp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A52F71A-6E1C-29E3-B23E-6E0A0B770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319547" y="4292756"/>
              <a:ext cx="2111640" cy="233976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89EED-70B6-F120-465E-37E1ACC821B7}"/>
              </a:ext>
            </a:extLst>
          </p:cNvPr>
          <p:cNvGrpSpPr/>
          <p:nvPr/>
        </p:nvGrpSpPr>
        <p:grpSpPr>
          <a:xfrm>
            <a:off x="6289824" y="2934328"/>
            <a:ext cx="5308221" cy="1459872"/>
            <a:chOff x="9105900" y="4442090"/>
            <a:chExt cx="7962331" cy="2189808"/>
          </a:xfrm>
        </p:grpSpPr>
        <p:sp>
          <p:nvSpPr>
            <p:cNvPr id="4" name="b">
              <a:extLst>
                <a:ext uri="{FF2B5EF4-FFF2-40B4-BE49-F238E27FC236}">
                  <a16:creationId xmlns:a16="http://schemas.microsoft.com/office/drawing/2014/main" id="{58B2C650-1CC2-929E-B9A9-18C31B8740E5}"/>
                </a:ext>
              </a:extLst>
            </p:cNvPr>
            <p:cNvSpPr/>
            <p:nvPr/>
          </p:nvSpPr>
          <p:spPr>
            <a:xfrm>
              <a:off x="9765047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440</a:t>
              </a:r>
            </a:p>
          </p:txBody>
        </p:sp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AA202D36-FE70-E9C4-14E5-EEC7E58A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442090"/>
              <a:ext cx="1968090" cy="2189808"/>
            </a:xfrm>
            <a:prstGeom prst="rect">
              <a:avLst/>
            </a:prstGeom>
          </p:spPr>
        </p:pic>
      </p:grpSp>
      <p:pic>
        <p:nvPicPr>
          <p:cNvPr id="6" name="Đúng">
            <a:extLst>
              <a:ext uri="{FF2B5EF4-FFF2-40B4-BE49-F238E27FC236}">
                <a16:creationId xmlns:a16="http://schemas.microsoft.com/office/drawing/2014/main" id="{D3DA7254-BAEF-E06A-35BB-E86419E540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bright="-30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86879"/>
            <a:ext cx="1486303" cy="118904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F3B9162-783E-4BCC-1BC5-A7955DD08F99}"/>
              </a:ext>
            </a:extLst>
          </p:cNvPr>
          <p:cNvGrpSpPr/>
          <p:nvPr/>
        </p:nvGrpSpPr>
        <p:grpSpPr>
          <a:xfrm>
            <a:off x="359600" y="4892040"/>
            <a:ext cx="5381043" cy="1548808"/>
            <a:chOff x="310435" y="7338060"/>
            <a:chExt cx="8071565" cy="2323212"/>
          </a:xfrm>
        </p:grpSpPr>
        <p:sp>
          <p:nvSpPr>
            <p:cNvPr id="11" name="c">
              <a:extLst>
                <a:ext uri="{FF2B5EF4-FFF2-40B4-BE49-F238E27FC236}">
                  <a16:creationId xmlns:a16="http://schemas.microsoft.com/office/drawing/2014/main" id="{7BBF831F-5501-9367-806D-24D63CE6BB82}"/>
                </a:ext>
              </a:extLst>
            </p:cNvPr>
            <p:cNvSpPr/>
            <p:nvPr/>
          </p:nvSpPr>
          <p:spPr>
            <a:xfrm>
              <a:off x="1078816" y="742956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400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2EB48C9B-85B6-9CAF-2C1E-56AEF946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310435" y="7338060"/>
              <a:ext cx="2128643" cy="23232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9C2B4B-B39F-A5A3-576D-3D1C1D40D3C2}"/>
              </a:ext>
            </a:extLst>
          </p:cNvPr>
          <p:cNvGrpSpPr/>
          <p:nvPr/>
        </p:nvGrpSpPr>
        <p:grpSpPr>
          <a:xfrm>
            <a:off x="6289825" y="4902200"/>
            <a:ext cx="5363154" cy="1473200"/>
            <a:chOff x="9023498" y="7402261"/>
            <a:chExt cx="8044731" cy="2209800"/>
          </a:xfrm>
        </p:grpSpPr>
        <p:sp>
          <p:nvSpPr>
            <p:cNvPr id="12" name="d">
              <a:extLst>
                <a:ext uri="{FF2B5EF4-FFF2-40B4-BE49-F238E27FC236}">
                  <a16:creationId xmlns:a16="http://schemas.microsoft.com/office/drawing/2014/main" id="{FFC752B8-A2D1-61FB-BBA2-3041CE152CFD}"/>
                </a:ext>
              </a:extLst>
            </p:cNvPr>
            <p:cNvSpPr/>
            <p:nvPr/>
          </p:nvSpPr>
          <p:spPr>
            <a:xfrm>
              <a:off x="9765045" y="7429559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79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4 400</a:t>
              </a:r>
            </a:p>
          </p:txBody>
        </p:sp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15DBC70-2450-9BC7-4B24-8339B72C4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023498" y="7402261"/>
              <a:ext cx="2010918" cy="2209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544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667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667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2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3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3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9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2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3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3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9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85CA-F0B5-FF0D-E9CA-7C4C217ED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7D956B-A8BC-283B-E86E-C0D9D45856F7}"/>
              </a:ext>
            </a:extLst>
          </p:cNvPr>
          <p:cNvSpPr/>
          <p:nvPr/>
        </p:nvSpPr>
        <p:spPr>
          <a:xfrm>
            <a:off x="2470709" y="2874392"/>
            <a:ext cx="7306622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C9E3539-0FB8-48D2-BECC-968993FE6313}"/>
              </a:ext>
            </a:extLst>
          </p:cNvPr>
          <p:cNvSpPr/>
          <p:nvPr/>
        </p:nvSpPr>
        <p:spPr>
          <a:xfrm>
            <a:off x="2470709" y="1636141"/>
            <a:ext cx="7306622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F4608D-BE19-6BE9-EC0E-C2782C6A23C3}"/>
              </a:ext>
            </a:extLst>
          </p:cNvPr>
          <p:cNvSpPr/>
          <p:nvPr/>
        </p:nvSpPr>
        <p:spPr>
          <a:xfrm>
            <a:off x="2470709" y="5459294"/>
            <a:ext cx="7306622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F269C4-E1C8-F310-88D0-49871B2BF574}"/>
              </a:ext>
            </a:extLst>
          </p:cNvPr>
          <p:cNvSpPr/>
          <p:nvPr/>
        </p:nvSpPr>
        <p:spPr>
          <a:xfrm>
            <a:off x="2470709" y="4112643"/>
            <a:ext cx="7306622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96448-51C4-6D87-008A-459096D1E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834" y="281495"/>
            <a:ext cx="5474682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9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E04C3A-54AB-F1C6-1CA3-C2D977D04D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48" b="304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8A0F0B-3E6F-540A-EC61-F4AB4F485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5931" y="2938055"/>
            <a:ext cx="3125065" cy="38279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19C558-8B1D-71A8-1735-E6244142AC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5927" y="3615736"/>
            <a:ext cx="4828450" cy="24386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C6159B-82B8-464E-0EC0-C51373E156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5352" y="2580191"/>
            <a:ext cx="4072481" cy="120101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B2B3613-7D3C-F938-CA23-DCEB553C4C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5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85CA-F0B5-FF0D-E9CA-7C4C217ED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4DB929-9007-128E-3D46-2D91FBC8B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936" y="1810778"/>
            <a:ext cx="6011177" cy="2645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7E083E-34F8-E4A0-FBB7-65E46E39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212" y="2896751"/>
            <a:ext cx="3125065" cy="382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04D9DA7-39A6-D020-E92D-AB5B871C3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478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9FEBD67-42B4-E5EE-28AC-9BDC7D6616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AA87CFD6-B39C-FC2D-6161-B1780036D3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230652" cy="3840813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  <a:extLst>
              <a:ext uri="{FF2B5EF4-FFF2-40B4-BE49-F238E27FC236}">
                <a16:creationId xmlns:a16="http://schemas.microsoft.com/office/drawing/2014/main" id="{0934D085-8D17-DF9A-8EA7-C8744E09BD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5209" y="0"/>
            <a:ext cx="5986791" cy="3840813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65AEAD24-84B3-ABCC-FF1B-F1E0CDFFC5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386011"/>
            <a:ext cx="6230652" cy="3877392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  <a:extLst>
              <a:ext uri="{FF2B5EF4-FFF2-40B4-BE49-F238E27FC236}">
                <a16:creationId xmlns:a16="http://schemas.microsoft.com/office/drawing/2014/main" id="{DA1EBFE6-C5E5-E46B-67E2-4CE35616C1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5209" y="3397163"/>
            <a:ext cx="5986791" cy="3877392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  <a:extLst>
              <a:ext uri="{FF2B5EF4-FFF2-40B4-BE49-F238E27FC236}">
                <a16:creationId xmlns:a16="http://schemas.microsoft.com/office/drawing/2014/main" id="{5C483255-D969-8863-1BB1-03E4E7EA1C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73228" y="5873439"/>
            <a:ext cx="1386515" cy="9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62316"/>
      </p:ext>
    </p:extLst>
  </p:cSld>
  <p:clrMapOvr>
    <a:masterClrMapping/>
  </p:clrMapOvr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789" objId="11"/>
        <p14:triggerEvt type="onClick" time="3764" objId="1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723582-02EE-7D8A-4307-F8E3DC6E2E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0E868E9-7FFF-DC64-F4B2-5C26CCFEE4E3}"/>
              </a:ext>
            </a:extLst>
          </p:cNvPr>
          <p:cNvGrpSpPr/>
          <p:nvPr/>
        </p:nvGrpSpPr>
        <p:grpSpPr>
          <a:xfrm>
            <a:off x="3543300" y="107428"/>
            <a:ext cx="6905625" cy="2939519"/>
            <a:chOff x="4175629" y="361066"/>
            <a:chExt cx="4412036" cy="29395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2BF6E2-A15E-301B-CDF2-E3746B4B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flipH="1">
              <a:off x="4175629" y="361066"/>
              <a:ext cx="4412036" cy="293951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15CAEA-279F-6CA4-41E0-4DE214B612EC}"/>
                </a:ext>
              </a:extLst>
            </p:cNvPr>
            <p:cNvSpPr txBox="1"/>
            <p:nvPr/>
          </p:nvSpPr>
          <p:spPr>
            <a:xfrm>
              <a:off x="4636806" y="1176379"/>
              <a:ext cx="347750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Năm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nghìn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trăm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mười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ba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mét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libri" panose="020F0502020204030204"/>
                </a:rPr>
                <a:t>vuông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Arc 10">
            <a:extLst>
              <a:ext uri="{FF2B5EF4-FFF2-40B4-BE49-F238E27FC236}">
                <a16:creationId xmlns:a16="http://schemas.microsoft.com/office/drawing/2014/main" id="{865FAADB-63FA-6431-AB2D-E3CEE72B6832}"/>
              </a:ext>
            </a:extLst>
          </p:cNvPr>
          <p:cNvSpPr/>
          <p:nvPr/>
        </p:nvSpPr>
        <p:spPr>
          <a:xfrm rot="10590529">
            <a:off x="10167387" y="5820366"/>
            <a:ext cx="482827" cy="226312"/>
          </a:xfrm>
          <a:prstGeom prst="arc">
            <a:avLst>
              <a:gd name="adj1" fmla="val 14251239"/>
              <a:gd name="adj2" fmla="val 1992688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7FFC7-874D-212F-A15B-FA616FF789BB}"/>
              </a:ext>
            </a:extLst>
          </p:cNvPr>
          <p:cNvGrpSpPr/>
          <p:nvPr/>
        </p:nvGrpSpPr>
        <p:grpSpPr>
          <a:xfrm>
            <a:off x="6096068" y="3811054"/>
            <a:ext cx="4972609" cy="2022524"/>
            <a:chOff x="5758210" y="3965830"/>
            <a:chExt cx="4972609" cy="2022524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F37A78-03BD-C4E7-953D-420972CB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5758210" y="3965830"/>
              <a:ext cx="4972609" cy="20225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25DD05-A7D7-AB81-AA27-2CD5A56D70AD}"/>
                </a:ext>
              </a:extLst>
            </p:cNvPr>
            <p:cNvSpPr txBox="1"/>
            <p:nvPr/>
          </p:nvSpPr>
          <p:spPr>
            <a:xfrm>
              <a:off x="6505759" y="4541882"/>
              <a:ext cx="34775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5 213 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</a:t>
              </a:r>
              <a:r>
                <a:rPr kumimoji="0" lang="en-US" altLang="en-US" sz="5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</p:txBody>
        </p:sp>
      </p:grpSp>
      <p:pic>
        <p:nvPicPr>
          <p:cNvPr id="19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4464FDBB-600F-4D75-FD81-36757D358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1" y="205082"/>
            <a:ext cx="705116" cy="7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868466C-6E5D-1BB0-FC36-5D1043CCDE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9350" y="2822645"/>
            <a:ext cx="3125065" cy="382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1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723582-02EE-7D8A-4307-F8E3DC6E2E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0E868E9-7FFF-DC64-F4B2-5C26CCFEE4E3}"/>
              </a:ext>
            </a:extLst>
          </p:cNvPr>
          <p:cNvGrpSpPr/>
          <p:nvPr/>
        </p:nvGrpSpPr>
        <p:grpSpPr>
          <a:xfrm>
            <a:off x="2409824" y="107428"/>
            <a:ext cx="7705725" cy="2939519"/>
            <a:chOff x="4175629" y="361066"/>
            <a:chExt cx="4412036" cy="29395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2BF6E2-A15E-301B-CDF2-E3746B4B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flipH="1">
              <a:off x="4175629" y="361066"/>
              <a:ext cx="4412036" cy="293951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15CAEA-279F-6CA4-41E0-4DE214B612EC}"/>
                </a:ext>
              </a:extLst>
            </p:cNvPr>
            <p:cNvSpPr txBox="1"/>
            <p:nvPr/>
          </p:nvSpPr>
          <p:spPr>
            <a:xfrm>
              <a:off x="4662524" y="1225662"/>
              <a:ext cx="347750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Ba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nghìn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bảy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mươi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lăm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mét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vuông</a:t>
              </a: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1" name="Arc 10">
            <a:extLst>
              <a:ext uri="{FF2B5EF4-FFF2-40B4-BE49-F238E27FC236}">
                <a16:creationId xmlns:a16="http://schemas.microsoft.com/office/drawing/2014/main" id="{865FAADB-63FA-6431-AB2D-E3CEE72B6832}"/>
              </a:ext>
            </a:extLst>
          </p:cNvPr>
          <p:cNvSpPr/>
          <p:nvPr/>
        </p:nvSpPr>
        <p:spPr>
          <a:xfrm rot="10590529">
            <a:off x="10167387" y="5820366"/>
            <a:ext cx="482827" cy="226312"/>
          </a:xfrm>
          <a:prstGeom prst="arc">
            <a:avLst>
              <a:gd name="adj1" fmla="val 14251239"/>
              <a:gd name="adj2" fmla="val 1992688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7FFC7-874D-212F-A15B-FA616FF789BB}"/>
              </a:ext>
            </a:extLst>
          </p:cNvPr>
          <p:cNvGrpSpPr/>
          <p:nvPr/>
        </p:nvGrpSpPr>
        <p:grpSpPr>
          <a:xfrm>
            <a:off x="6096068" y="3811054"/>
            <a:ext cx="4972609" cy="2022524"/>
            <a:chOff x="5758210" y="3965830"/>
            <a:chExt cx="4972609" cy="2022524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F37A78-03BD-C4E7-953D-420972CB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5758210" y="3965830"/>
              <a:ext cx="4972609" cy="20225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25DD05-A7D7-AB81-AA27-2CD5A56D70AD}"/>
                </a:ext>
              </a:extLst>
            </p:cNvPr>
            <p:cNvSpPr txBox="1"/>
            <p:nvPr/>
          </p:nvSpPr>
          <p:spPr>
            <a:xfrm>
              <a:off x="6505759" y="4501576"/>
              <a:ext cx="34775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3 725 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</a:t>
              </a:r>
              <a:r>
                <a:rPr kumimoji="0" lang="en-US" altLang="en-US" sz="5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</p:txBody>
        </p:sp>
      </p:grpSp>
      <p:pic>
        <p:nvPicPr>
          <p:cNvPr id="2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A137252F-F777-F5A2-9F95-E78EBF08A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1" y="205082"/>
            <a:ext cx="705116" cy="7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3F4046-3BD8-A7DE-9645-061372C292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9350" y="2822645"/>
            <a:ext cx="3125065" cy="382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4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723582-02EE-7D8A-4307-F8E3DC6E2E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0E868E9-7FFF-DC64-F4B2-5C26CCFEE4E3}"/>
              </a:ext>
            </a:extLst>
          </p:cNvPr>
          <p:cNvGrpSpPr/>
          <p:nvPr/>
        </p:nvGrpSpPr>
        <p:grpSpPr>
          <a:xfrm>
            <a:off x="3048000" y="517003"/>
            <a:ext cx="8162925" cy="2939519"/>
            <a:chOff x="4175629" y="361066"/>
            <a:chExt cx="4412036" cy="29395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2BF6E2-A15E-301B-CDF2-E3746B4B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flipH="1">
              <a:off x="4175629" y="361066"/>
              <a:ext cx="4412036" cy="293951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15CAEA-279F-6CA4-41E0-4DE214B612EC}"/>
                </a:ext>
              </a:extLst>
            </p:cNvPr>
            <p:cNvSpPr txBox="1"/>
            <p:nvPr/>
          </p:nvSpPr>
          <p:spPr>
            <a:xfrm>
              <a:off x="4504432" y="1311468"/>
              <a:ext cx="372800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185 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</a:t>
              </a:r>
              <a:r>
                <a:rPr kumimoji="0" lang="en-US" altLang="en-US" sz="4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1" name="Arc 10">
            <a:extLst>
              <a:ext uri="{FF2B5EF4-FFF2-40B4-BE49-F238E27FC236}">
                <a16:creationId xmlns:a16="http://schemas.microsoft.com/office/drawing/2014/main" id="{865FAADB-63FA-6431-AB2D-E3CEE72B6832}"/>
              </a:ext>
            </a:extLst>
          </p:cNvPr>
          <p:cNvSpPr/>
          <p:nvPr/>
        </p:nvSpPr>
        <p:spPr>
          <a:xfrm rot="10590529">
            <a:off x="10167387" y="5820366"/>
            <a:ext cx="482827" cy="226312"/>
          </a:xfrm>
          <a:prstGeom prst="arc">
            <a:avLst>
              <a:gd name="adj1" fmla="val 14251239"/>
              <a:gd name="adj2" fmla="val 1992688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7FFC7-874D-212F-A15B-FA616FF789BB}"/>
              </a:ext>
            </a:extLst>
          </p:cNvPr>
          <p:cNvGrpSpPr/>
          <p:nvPr/>
        </p:nvGrpSpPr>
        <p:grpSpPr>
          <a:xfrm>
            <a:off x="4276726" y="3811054"/>
            <a:ext cx="6791952" cy="2780246"/>
            <a:chOff x="5758210" y="3965830"/>
            <a:chExt cx="4972609" cy="2022524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F37A78-03BD-C4E7-953D-420972CB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5758210" y="3965830"/>
              <a:ext cx="4972609" cy="20225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25DD05-A7D7-AB81-AA27-2CD5A56D70AD}"/>
                </a:ext>
              </a:extLst>
            </p:cNvPr>
            <p:cNvSpPr txBox="1"/>
            <p:nvPr/>
          </p:nvSpPr>
          <p:spPr>
            <a:xfrm>
              <a:off x="6482671" y="4529203"/>
              <a:ext cx="3477509" cy="962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tám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mươi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mét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vuông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</a:t>
              </a:r>
            </a:p>
          </p:txBody>
        </p:sp>
      </p:grpSp>
      <p:pic>
        <p:nvPicPr>
          <p:cNvPr id="2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1D33E71D-73A8-744B-5595-8BE456598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1" y="205082"/>
            <a:ext cx="705116" cy="7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35E842-151D-F253-515C-CE7C32ACE4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250" y="3030049"/>
            <a:ext cx="3125065" cy="382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0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723582-02EE-7D8A-4307-F8E3DC6E2E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0E868E9-7FFF-DC64-F4B2-5C26CCFEE4E3}"/>
              </a:ext>
            </a:extLst>
          </p:cNvPr>
          <p:cNvGrpSpPr/>
          <p:nvPr/>
        </p:nvGrpSpPr>
        <p:grpSpPr>
          <a:xfrm>
            <a:off x="4026174" y="107428"/>
            <a:ext cx="6527525" cy="2939519"/>
            <a:chOff x="4175629" y="361066"/>
            <a:chExt cx="4412036" cy="29395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2BF6E2-A15E-301B-CDF2-E3746B4B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flipH="1">
              <a:off x="4175629" y="361066"/>
              <a:ext cx="4412036" cy="293951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15CAEA-279F-6CA4-41E0-4DE214B612EC}"/>
                </a:ext>
              </a:extLst>
            </p:cNvPr>
            <p:cNvSpPr txBox="1"/>
            <p:nvPr/>
          </p:nvSpPr>
          <p:spPr>
            <a:xfrm>
              <a:off x="4377170" y="1435212"/>
              <a:ext cx="39787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700 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</a:t>
              </a:r>
              <a:r>
                <a:rPr kumimoji="0" lang="en-US" alt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1" name="Arc 10">
            <a:extLst>
              <a:ext uri="{FF2B5EF4-FFF2-40B4-BE49-F238E27FC236}">
                <a16:creationId xmlns:a16="http://schemas.microsoft.com/office/drawing/2014/main" id="{865FAADB-63FA-6431-AB2D-E3CEE72B6832}"/>
              </a:ext>
            </a:extLst>
          </p:cNvPr>
          <p:cNvSpPr/>
          <p:nvPr/>
        </p:nvSpPr>
        <p:spPr>
          <a:xfrm rot="10590529">
            <a:off x="10167387" y="5820366"/>
            <a:ext cx="482827" cy="226312"/>
          </a:xfrm>
          <a:prstGeom prst="arc">
            <a:avLst>
              <a:gd name="adj1" fmla="val 14251239"/>
              <a:gd name="adj2" fmla="val 1992688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7FFC7-874D-212F-A15B-FA616FF789BB}"/>
              </a:ext>
            </a:extLst>
          </p:cNvPr>
          <p:cNvGrpSpPr/>
          <p:nvPr/>
        </p:nvGrpSpPr>
        <p:grpSpPr>
          <a:xfrm>
            <a:off x="5362575" y="3811053"/>
            <a:ext cx="6286499" cy="2789771"/>
            <a:chOff x="5758210" y="3965830"/>
            <a:chExt cx="4972609" cy="2022524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F37A78-03BD-C4E7-953D-420972CB4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5758210" y="3965830"/>
              <a:ext cx="4972609" cy="20225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25DD05-A7D7-AB81-AA27-2CD5A56D70AD}"/>
                </a:ext>
              </a:extLst>
            </p:cNvPr>
            <p:cNvSpPr txBox="1"/>
            <p:nvPr/>
          </p:nvSpPr>
          <p:spPr>
            <a:xfrm>
              <a:off x="6497179" y="4502007"/>
              <a:ext cx="3477509" cy="1048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Bảy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trăm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mét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vuông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6619AE8A-BE0B-DD0C-BD2D-74F11FDB2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1" y="205082"/>
            <a:ext cx="705116" cy="7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DA9F7C-7097-1EDC-46BA-B942A4AE23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9350" y="2822645"/>
            <a:ext cx="3125065" cy="382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0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las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7E98DE-7436-FD29-1183-E967EA415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3">
            <a:extLst>
              <a:ext uri="{FF2B5EF4-FFF2-40B4-BE49-F238E27FC236}">
                <a16:creationId xmlns:a16="http://schemas.microsoft.com/office/drawing/2014/main" id="{7A661F44-67F3-3E0F-A2DB-AA4B0F1689BA}"/>
              </a:ext>
            </a:extLst>
          </p:cNvPr>
          <p:cNvSpPr/>
          <p:nvPr/>
        </p:nvSpPr>
        <p:spPr>
          <a:xfrm>
            <a:off x="2305051" y="1575728"/>
            <a:ext cx="8220074" cy="3922294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Hộp Văn bản 1">
            <a:extLst>
              <a:ext uri="{FF2B5EF4-FFF2-40B4-BE49-F238E27FC236}">
                <a16:creationId xmlns:a16="http://schemas.microsoft.com/office/drawing/2014/main" id="{708B5279-3CE9-3CA6-97E6-16E46E9E4A7B}"/>
              </a:ext>
            </a:extLst>
          </p:cNvPr>
          <p:cNvSpPr txBox="1"/>
          <p:nvPr/>
        </p:nvSpPr>
        <p:spPr>
          <a:xfrm>
            <a:off x="2913969" y="1682235"/>
            <a:ext cx="6972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Thứ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ngày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tháng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năm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1D8F46-41DC-F3A6-DAEE-4A79AFAF2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2036" y="2449026"/>
            <a:ext cx="6096528" cy="969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89B9A2-7939-0A03-CB7F-05B9B430F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05200"/>
            <a:ext cx="2682729" cy="3286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D7CF53-675C-5ED1-8931-32886169F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5438" y="3462465"/>
            <a:ext cx="838882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8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1034</Words>
  <Application>Microsoft Office PowerPoint</Application>
  <PresentationFormat>Widescreen</PresentationFormat>
  <Paragraphs>114</Paragraphs>
  <Slides>30</Slides>
  <Notes>18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</vt:lpstr>
      <vt:lpstr>Cambria Math</vt:lpstr>
      <vt:lpstr>Pattaya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2024-01-19T02:22:13Z</dcterms:created>
  <dcterms:modified xsi:type="dcterms:W3CDTF">2024-01-20T13:49:03Z</dcterms:modified>
</cp:coreProperties>
</file>