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304" r:id="rId3"/>
    <p:sldId id="287" r:id="rId4"/>
    <p:sldId id="288" r:id="rId5"/>
    <p:sldId id="289" r:id="rId6"/>
    <p:sldId id="290" r:id="rId7"/>
    <p:sldId id="292" r:id="rId8"/>
    <p:sldId id="305" r:id="rId9"/>
    <p:sldId id="264" r:id="rId10"/>
    <p:sldId id="299" r:id="rId11"/>
    <p:sldId id="321" r:id="rId12"/>
    <p:sldId id="300" r:id="rId13"/>
    <p:sldId id="322" r:id="rId14"/>
    <p:sldId id="306" r:id="rId15"/>
    <p:sldId id="307" r:id="rId16"/>
    <p:sldId id="323" r:id="rId17"/>
    <p:sldId id="324" r:id="rId18"/>
    <p:sldId id="325" r:id="rId19"/>
    <p:sldId id="326" r:id="rId20"/>
    <p:sldId id="298" r:id="rId21"/>
    <p:sldId id="327" r:id="rId22"/>
    <p:sldId id="29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04074-AEE2-477E-8089-E307A0547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9BAE01-BAC8-492D-ACFD-4F9123E232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4BBE1-AB96-4592-A420-9424C7541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1046E-60D0-412B-8F8F-F59898FB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9A062-8782-4A07-9FF5-6DE6C931B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7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6BBAA-C314-408A-A6D7-AE4D87D53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B9025A-F697-44E9-BCC5-BFF12D26F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25F2F-9AAF-492F-8199-4FE0830A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7B9BA-0066-4583-BFDE-E783F17EA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15CE2-DFA7-441E-818B-3F4F7CFF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873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EC7610-486A-4BD1-A276-C06025476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54E502-FACF-463C-94FC-DB67529EC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F79E0-B6C1-4AD9-B73F-A3D25E4303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1EDC9-BB83-4C39-AEA1-1D92C382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E40C9-F731-45C9-A20C-64C430B4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9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30A07-0F9F-4957-A503-0ACA185A8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07DFE-0FCD-4845-9AC6-42B02D946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F3144-7340-4710-B86D-12DC063F87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0482C-5B52-4C99-9E85-BC3159D29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EA9738-D5B8-4950-87BC-B3D89FDB1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92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E8EA8-7C06-4AF6-B304-C5BAC3E67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792F76-4C67-45E4-BEF1-373F705B7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EA703-3F41-497E-A88C-4E57D9BAB6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CE100-DE06-4A47-A09E-785BBC8D6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C0850-D822-46F8-BFEE-AA61D9067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133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EE885-164C-40F5-8133-E1585FB6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D9FC2-F85F-437E-8BF6-4370C1379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BA0878-71AF-4BE2-BF1F-4E655180F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85CB8-EB0F-4358-8019-D41264EBD7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0585F-D2B8-42CD-9CED-4F5ABD6A8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1914B-184F-4F6E-9EFC-A3628A15E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58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75C72-9690-436D-9B8C-4EECEE50C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45A4B-27A1-4023-AD68-4937CB63D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89D51-7D50-4508-A868-2BBE07274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13F2-677C-484D-8340-3B823209F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81FCE4-F177-486F-B086-CE1C68EDF1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B1E26F-2830-4813-8A58-A1495A385A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2C5D4B-779B-48C3-A6E5-965CCE5A7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097A91-9AE3-40AC-8D6D-345C7D511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36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EBF30-106A-4A3C-96A3-9CBB1071D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4B708B-4ED4-491C-A877-F9E407E68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0BDF4A-E031-487B-A79E-571A1318C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6A800E-A9BE-479C-BBF9-E42976FB5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0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9E592F-794B-4B1C-A972-96015D8415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F4DCB5-5008-4555-BB94-D902AE408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51DFD-77B0-4D98-9818-318C3CFE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2F6B0-2963-4762-BBCD-6AD41D971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A3188-9B14-4E15-94C5-E2986BA6C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29FAAC-709C-426F-8CCB-A82D0E185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69B9AE-3DCC-4AF9-BB58-9E420BE854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069C3-B400-4780-884F-FA82E64D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68F29-C2CD-46F8-9052-7531523E9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1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58F81-B90A-4150-879E-296F41FDB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A92280-89AA-4541-888E-72DC8831E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275220-4B72-4243-BDD3-6DD42E723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EDDC9B-0F53-4E54-A36F-AEF0FF9B09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684AF1-30ED-4AD8-BBF8-07FBB2292B36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5BA54D-B630-4E95-AFAB-7049AB8FB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C4F46A-5669-4457-A219-7D0A35FF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D30D44-326A-44C2-9D08-681B89047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2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3B77E4C-5A3A-FC0D-225F-01BBC3B31A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521" y="142777"/>
            <a:ext cx="1280671" cy="128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6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ình ảnh 4" descr="Ảnh có chứa xanh lục&#10;&#10;Mô tả được tạo tự động">
            <a:extLst>
              <a:ext uri="{FF2B5EF4-FFF2-40B4-BE49-F238E27FC236}">
                <a16:creationId xmlns:a16="http://schemas.microsoft.com/office/drawing/2014/main" id="{31781804-DB6E-483F-834B-9CBE6DF6D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: Rounded Corners 2">
            <a:extLst>
              <a:ext uri="{FF2B5EF4-FFF2-40B4-BE49-F238E27FC236}">
                <a16:creationId xmlns:a16="http://schemas.microsoft.com/office/drawing/2014/main" id="{229C6D28-2D86-8F3B-D70A-9E403E33CDAD}"/>
              </a:ext>
            </a:extLst>
          </p:cNvPr>
          <p:cNvSpPr/>
          <p:nvPr/>
        </p:nvSpPr>
        <p:spPr>
          <a:xfrm>
            <a:off x="3505911" y="740740"/>
            <a:ext cx="8465318" cy="5374310"/>
          </a:xfrm>
          <a:custGeom>
            <a:avLst/>
            <a:gdLst>
              <a:gd name="connsiteX0" fmla="*/ 0 w 8465318"/>
              <a:gd name="connsiteY0" fmla="*/ 806199 h 4837100"/>
              <a:gd name="connsiteX1" fmla="*/ 806199 w 8465318"/>
              <a:gd name="connsiteY1" fmla="*/ 0 h 4837100"/>
              <a:gd name="connsiteX2" fmla="*/ 7659119 w 8465318"/>
              <a:gd name="connsiteY2" fmla="*/ 0 h 4837100"/>
              <a:gd name="connsiteX3" fmla="*/ 8465318 w 8465318"/>
              <a:gd name="connsiteY3" fmla="*/ 806199 h 4837100"/>
              <a:gd name="connsiteX4" fmla="*/ 8465318 w 8465318"/>
              <a:gd name="connsiteY4" fmla="*/ 4030901 h 4837100"/>
              <a:gd name="connsiteX5" fmla="*/ 7659119 w 8465318"/>
              <a:gd name="connsiteY5" fmla="*/ 4837100 h 4837100"/>
              <a:gd name="connsiteX6" fmla="*/ 806199 w 8465318"/>
              <a:gd name="connsiteY6" fmla="*/ 4837100 h 4837100"/>
              <a:gd name="connsiteX7" fmla="*/ 0 w 8465318"/>
              <a:gd name="connsiteY7" fmla="*/ 4030901 h 4837100"/>
              <a:gd name="connsiteX8" fmla="*/ 0 w 8465318"/>
              <a:gd name="connsiteY8" fmla="*/ 806199 h 483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5318" h="4837100" fill="none" extrusionOk="0">
                <a:moveTo>
                  <a:pt x="0" y="806199"/>
                </a:moveTo>
                <a:cubicBezTo>
                  <a:pt x="-41584" y="354222"/>
                  <a:pt x="375767" y="12119"/>
                  <a:pt x="806199" y="0"/>
                </a:cubicBezTo>
                <a:cubicBezTo>
                  <a:pt x="3760916" y="130954"/>
                  <a:pt x="4442583" y="43574"/>
                  <a:pt x="7659119" y="0"/>
                </a:cubicBezTo>
                <a:cubicBezTo>
                  <a:pt x="8111006" y="10222"/>
                  <a:pt x="8518907" y="426591"/>
                  <a:pt x="8465318" y="806199"/>
                </a:cubicBezTo>
                <a:cubicBezTo>
                  <a:pt x="8314879" y="1928014"/>
                  <a:pt x="8551197" y="2838243"/>
                  <a:pt x="8465318" y="4030901"/>
                </a:cubicBezTo>
                <a:cubicBezTo>
                  <a:pt x="8435481" y="4481052"/>
                  <a:pt x="8072356" y="4815011"/>
                  <a:pt x="7659119" y="4837100"/>
                </a:cubicBezTo>
                <a:cubicBezTo>
                  <a:pt x="5292986" y="4992297"/>
                  <a:pt x="1985654" y="5000120"/>
                  <a:pt x="806199" y="4837100"/>
                </a:cubicBezTo>
                <a:cubicBezTo>
                  <a:pt x="363656" y="4800466"/>
                  <a:pt x="-40292" y="4499679"/>
                  <a:pt x="0" y="4030901"/>
                </a:cubicBezTo>
                <a:cubicBezTo>
                  <a:pt x="64656" y="3625056"/>
                  <a:pt x="-17807" y="1548478"/>
                  <a:pt x="0" y="806199"/>
                </a:cubicBezTo>
                <a:close/>
              </a:path>
              <a:path w="8465318" h="4837100" stroke="0" extrusionOk="0">
                <a:moveTo>
                  <a:pt x="0" y="806199"/>
                </a:moveTo>
                <a:cubicBezTo>
                  <a:pt x="-26252" y="344755"/>
                  <a:pt x="279738" y="30479"/>
                  <a:pt x="806199" y="0"/>
                </a:cubicBezTo>
                <a:cubicBezTo>
                  <a:pt x="3948730" y="132882"/>
                  <a:pt x="6151979" y="-84951"/>
                  <a:pt x="7659119" y="0"/>
                </a:cubicBezTo>
                <a:cubicBezTo>
                  <a:pt x="8048511" y="54549"/>
                  <a:pt x="8462609" y="375922"/>
                  <a:pt x="8465318" y="806199"/>
                </a:cubicBezTo>
                <a:cubicBezTo>
                  <a:pt x="8485505" y="1173227"/>
                  <a:pt x="8617798" y="2975483"/>
                  <a:pt x="8465318" y="4030901"/>
                </a:cubicBezTo>
                <a:cubicBezTo>
                  <a:pt x="8488161" y="4478862"/>
                  <a:pt x="8113789" y="4817715"/>
                  <a:pt x="7659119" y="4837100"/>
                </a:cubicBezTo>
                <a:cubicBezTo>
                  <a:pt x="5961998" y="4924739"/>
                  <a:pt x="1636009" y="4764421"/>
                  <a:pt x="806199" y="4837100"/>
                </a:cubicBezTo>
                <a:cubicBezTo>
                  <a:pt x="358477" y="4813531"/>
                  <a:pt x="-43943" y="4537221"/>
                  <a:pt x="0" y="4030901"/>
                </a:cubicBezTo>
                <a:cubicBezTo>
                  <a:pt x="-38581" y="3334806"/>
                  <a:pt x="63341" y="1990587"/>
                  <a:pt x="0" y="80619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465318"/>
                      <a:gd name="connsiteY0" fmla="*/ 895736 h 5374310"/>
                      <a:gd name="connsiteX1" fmla="*/ 895736 w 8465318"/>
                      <a:gd name="connsiteY1" fmla="*/ 0 h 5374310"/>
                      <a:gd name="connsiteX2" fmla="*/ 7569582 w 8465318"/>
                      <a:gd name="connsiteY2" fmla="*/ 0 h 5374310"/>
                      <a:gd name="connsiteX3" fmla="*/ 8465318 w 8465318"/>
                      <a:gd name="connsiteY3" fmla="*/ 895736 h 5374310"/>
                      <a:gd name="connsiteX4" fmla="*/ 8465318 w 8465318"/>
                      <a:gd name="connsiteY4" fmla="*/ 4478574 h 5374310"/>
                      <a:gd name="connsiteX5" fmla="*/ 7569582 w 8465318"/>
                      <a:gd name="connsiteY5" fmla="*/ 5374310 h 5374310"/>
                      <a:gd name="connsiteX6" fmla="*/ 895736 w 8465318"/>
                      <a:gd name="connsiteY6" fmla="*/ 5374310 h 5374310"/>
                      <a:gd name="connsiteX7" fmla="*/ 0 w 8465318"/>
                      <a:gd name="connsiteY7" fmla="*/ 4478574 h 5374310"/>
                      <a:gd name="connsiteX8" fmla="*/ 0 w 8465318"/>
                      <a:gd name="connsiteY8" fmla="*/ 895736 h 53743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465318" h="5374310" fill="none" extrusionOk="0">
                        <a:moveTo>
                          <a:pt x="0" y="895736"/>
                        </a:moveTo>
                        <a:cubicBezTo>
                          <a:pt x="-13558" y="398842"/>
                          <a:pt x="476517" y="61730"/>
                          <a:pt x="895736" y="0"/>
                        </a:cubicBezTo>
                        <a:cubicBezTo>
                          <a:pt x="3080964" y="130954"/>
                          <a:pt x="6660956" y="43574"/>
                          <a:pt x="7569582" y="0"/>
                        </a:cubicBezTo>
                        <a:cubicBezTo>
                          <a:pt x="8088002" y="36535"/>
                          <a:pt x="8509082" y="454643"/>
                          <a:pt x="8465318" y="895736"/>
                        </a:cubicBezTo>
                        <a:cubicBezTo>
                          <a:pt x="8314879" y="1536014"/>
                          <a:pt x="8551197" y="3437237"/>
                          <a:pt x="8465318" y="4478574"/>
                        </a:cubicBezTo>
                        <a:cubicBezTo>
                          <a:pt x="8434763" y="4978292"/>
                          <a:pt x="7985936" y="5320252"/>
                          <a:pt x="7569582" y="5374310"/>
                        </a:cubicBezTo>
                        <a:cubicBezTo>
                          <a:pt x="4553185" y="5529507"/>
                          <a:pt x="3767844" y="5537330"/>
                          <a:pt x="895736" y="5374310"/>
                        </a:cubicBezTo>
                        <a:cubicBezTo>
                          <a:pt x="406382" y="5301982"/>
                          <a:pt x="-73699" y="5016308"/>
                          <a:pt x="0" y="4478574"/>
                        </a:cubicBezTo>
                        <a:cubicBezTo>
                          <a:pt x="64656" y="3047105"/>
                          <a:pt x="-17807" y="1285461"/>
                          <a:pt x="0" y="895736"/>
                        </a:cubicBezTo>
                        <a:close/>
                      </a:path>
                      <a:path w="8465318" h="5374310" stroke="0" extrusionOk="0">
                        <a:moveTo>
                          <a:pt x="0" y="895736"/>
                        </a:moveTo>
                        <a:cubicBezTo>
                          <a:pt x="-14027" y="392383"/>
                          <a:pt x="394534" y="2440"/>
                          <a:pt x="895736" y="0"/>
                        </a:cubicBezTo>
                        <a:cubicBezTo>
                          <a:pt x="1566767" y="132882"/>
                          <a:pt x="4318461" y="-84951"/>
                          <a:pt x="7569582" y="0"/>
                        </a:cubicBezTo>
                        <a:cubicBezTo>
                          <a:pt x="8037750" y="25911"/>
                          <a:pt x="8462688" y="415570"/>
                          <a:pt x="8465318" y="895736"/>
                        </a:cubicBezTo>
                        <a:cubicBezTo>
                          <a:pt x="8485505" y="2367685"/>
                          <a:pt x="8617798" y="3770972"/>
                          <a:pt x="8465318" y="4478574"/>
                        </a:cubicBezTo>
                        <a:cubicBezTo>
                          <a:pt x="8518153" y="4979543"/>
                          <a:pt x="8092130" y="5317000"/>
                          <a:pt x="7569582" y="5374310"/>
                        </a:cubicBezTo>
                        <a:cubicBezTo>
                          <a:pt x="4867252" y="5461949"/>
                          <a:pt x="2654865" y="5301631"/>
                          <a:pt x="895736" y="5374310"/>
                        </a:cubicBezTo>
                        <a:cubicBezTo>
                          <a:pt x="394525" y="5312231"/>
                          <a:pt x="-6433" y="4982215"/>
                          <a:pt x="0" y="4478574"/>
                        </a:cubicBezTo>
                        <a:cubicBezTo>
                          <a:pt x="-38581" y="3422256"/>
                          <a:pt x="63341" y="2574069"/>
                          <a:pt x="0" y="89573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Hộp Văn bản 22">
            <a:extLst>
              <a:ext uri="{FF2B5EF4-FFF2-40B4-BE49-F238E27FC236}">
                <a16:creationId xmlns:a16="http://schemas.microsoft.com/office/drawing/2014/main" id="{026AE188-2DA9-8FD5-6A01-A3790A4D94D8}"/>
              </a:ext>
            </a:extLst>
          </p:cNvPr>
          <p:cNvSpPr txBox="1"/>
          <p:nvPr/>
        </p:nvSpPr>
        <p:spPr>
          <a:xfrm>
            <a:off x="3338001" y="797707"/>
            <a:ext cx="8801138" cy="837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Times New Roman" panose="02020603050405020304" pitchFamily="18" charset="0"/>
              </a:rPr>
              <a:t>Thứ … ngày … tháng … năm 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64" b="92491" l="49608" r="97398">
                        <a14:foregroundMark x1="72325" y1="48327" x2="69888" y2="48773"/>
                        <a14:foregroundMark x1="71541" y1="46022" x2="72986" y2="50409"/>
                        <a14:foregroundMark x1="58819" y1="30112" x2="57786" y2="30112"/>
                        <a14:foregroundMark x1="58695" y1="21190" x2="58571" y2="21190"/>
                        <a14:foregroundMark x1="63651" y1="44387" x2="63775" y2="44387"/>
                        <a14:foregroundMark x1="93267" y1="46691" x2="93267" y2="46691"/>
                        <a14:foregroundMark x1="91161" y1="60000" x2="91161" y2="60000"/>
                        <a14:backgroundMark x1="64808" y1="81784" x2="66749" y2="89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81" b="4914"/>
          <a:stretch/>
        </p:blipFill>
        <p:spPr>
          <a:xfrm flipH="1">
            <a:off x="-564005" y="1485932"/>
            <a:ext cx="5593430" cy="58488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5A8AEB-9AFB-4F94-484A-ECC33A833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774" y="1683083"/>
            <a:ext cx="3286677" cy="1031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E4EF36-8AD2-4D8D-924D-5CA32A3E7C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6559" y="4778462"/>
            <a:ext cx="3194581" cy="920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EE905D-2431-C77C-E856-113B510E39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8734" y="2724831"/>
            <a:ext cx="6968332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6363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89"/>
            <a:ext cx="11556314" cy="6509785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556314"/>
                      <a:gd name="connsiteY0" fmla="*/ 1084986 h 6509785"/>
                      <a:gd name="connsiteX1" fmla="*/ 1084986 w 11556314"/>
                      <a:gd name="connsiteY1" fmla="*/ 0 h 6509785"/>
                      <a:gd name="connsiteX2" fmla="*/ 10471328 w 11556314"/>
                      <a:gd name="connsiteY2" fmla="*/ 0 h 6509785"/>
                      <a:gd name="connsiteX3" fmla="*/ 11556314 w 11556314"/>
                      <a:gd name="connsiteY3" fmla="*/ 1084986 h 6509785"/>
                      <a:gd name="connsiteX4" fmla="*/ 11556314 w 11556314"/>
                      <a:gd name="connsiteY4" fmla="*/ 5424799 h 6509785"/>
                      <a:gd name="connsiteX5" fmla="*/ 10471328 w 11556314"/>
                      <a:gd name="connsiteY5" fmla="*/ 6509785 h 6509785"/>
                      <a:gd name="connsiteX6" fmla="*/ 1084986 w 11556314"/>
                      <a:gd name="connsiteY6" fmla="*/ 6509785 h 6509785"/>
                      <a:gd name="connsiteX7" fmla="*/ 0 w 11556314"/>
                      <a:gd name="connsiteY7" fmla="*/ 5424799 h 6509785"/>
                      <a:gd name="connsiteX8" fmla="*/ 0 w 11556314"/>
                      <a:gd name="connsiteY8" fmla="*/ 1084986 h 65097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556314" h="6509785" fill="none" extrusionOk="0">
                        <a:moveTo>
                          <a:pt x="0" y="1084986"/>
                        </a:moveTo>
                        <a:cubicBezTo>
                          <a:pt x="-104002" y="492232"/>
                          <a:pt x="476524" y="52471"/>
                          <a:pt x="1084986" y="0"/>
                        </a:cubicBezTo>
                        <a:cubicBezTo>
                          <a:pt x="2369788" y="77600"/>
                          <a:pt x="6303327" y="-27269"/>
                          <a:pt x="10471328" y="0"/>
                        </a:cubicBezTo>
                        <a:cubicBezTo>
                          <a:pt x="11083456" y="-17026"/>
                          <a:pt x="11568070" y="489226"/>
                          <a:pt x="11556314" y="1084986"/>
                        </a:cubicBezTo>
                        <a:cubicBezTo>
                          <a:pt x="11665314" y="1893590"/>
                          <a:pt x="11478105" y="4239954"/>
                          <a:pt x="11556314" y="5424799"/>
                        </a:cubicBezTo>
                        <a:cubicBezTo>
                          <a:pt x="11515407" y="6008018"/>
                          <a:pt x="11005846" y="6538321"/>
                          <a:pt x="10471328" y="6509785"/>
                        </a:cubicBezTo>
                        <a:cubicBezTo>
                          <a:pt x="6623409" y="6558962"/>
                          <a:pt x="3891559" y="6387083"/>
                          <a:pt x="1084986" y="6509785"/>
                        </a:cubicBezTo>
                        <a:cubicBezTo>
                          <a:pt x="472236" y="6613686"/>
                          <a:pt x="-22050" y="6043005"/>
                          <a:pt x="0" y="5424799"/>
                        </a:cubicBezTo>
                        <a:cubicBezTo>
                          <a:pt x="47022" y="4316917"/>
                          <a:pt x="104569" y="1748040"/>
                          <a:pt x="0" y="1084986"/>
                        </a:cubicBezTo>
                        <a:close/>
                      </a:path>
                      <a:path w="11556314" h="6509785" stroke="0" extrusionOk="0">
                        <a:moveTo>
                          <a:pt x="0" y="1084986"/>
                        </a:moveTo>
                        <a:cubicBezTo>
                          <a:pt x="18064" y="483700"/>
                          <a:pt x="513429" y="-1846"/>
                          <a:pt x="1084986" y="0"/>
                        </a:cubicBezTo>
                        <a:cubicBezTo>
                          <a:pt x="2183828" y="-129276"/>
                          <a:pt x="7787593" y="-77778"/>
                          <a:pt x="10471328" y="0"/>
                        </a:cubicBezTo>
                        <a:cubicBezTo>
                          <a:pt x="11067917" y="-8391"/>
                          <a:pt x="11537149" y="596272"/>
                          <a:pt x="11556314" y="1084986"/>
                        </a:cubicBezTo>
                        <a:cubicBezTo>
                          <a:pt x="11637913" y="2810712"/>
                          <a:pt x="11710614" y="3406918"/>
                          <a:pt x="11556314" y="5424799"/>
                        </a:cubicBezTo>
                        <a:cubicBezTo>
                          <a:pt x="11602785" y="6122023"/>
                          <a:pt x="11047135" y="6517743"/>
                          <a:pt x="10471328" y="6509785"/>
                        </a:cubicBezTo>
                        <a:cubicBezTo>
                          <a:pt x="5835638" y="6554005"/>
                          <a:pt x="3739401" y="6480403"/>
                          <a:pt x="1084986" y="6509785"/>
                        </a:cubicBezTo>
                        <a:cubicBezTo>
                          <a:pt x="458807" y="6406205"/>
                          <a:pt x="-70595" y="6007704"/>
                          <a:pt x="0" y="5424799"/>
                        </a:cubicBezTo>
                        <a:cubicBezTo>
                          <a:pt x="-159954" y="4305871"/>
                          <a:pt x="22140" y="1645118"/>
                          <a:pt x="0" y="108498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E4253F-6164-3AFE-B730-122FDF23D244}"/>
              </a:ext>
            </a:extLst>
          </p:cNvPr>
          <p:cNvSpPr txBox="1"/>
          <p:nvPr/>
        </p:nvSpPr>
        <p:spPr>
          <a:xfrm>
            <a:off x="914400" y="446879"/>
            <a:ext cx="1018222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Hãy lập:</a:t>
            </a:r>
          </a:p>
          <a:p>
            <a:pPr lvl="0" algn="just"/>
            <a:r>
              <a:rPr lang="vi-VN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Dãy số liệu thống kê về số học sinh nữ ở lần lượt mỗi khối lớp của Trường Tiểu học Phú Xá.</a:t>
            </a:r>
          </a:p>
          <a:p>
            <a:pPr lvl="0" algn="just"/>
            <a:r>
              <a:rPr lang="vi-VN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Dãy số liệu thống kê về số học sinh nam ở lần lượt mỗi khối lớp của Trường Tiểu học Phú Xá.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EACC9D5-86BB-B56B-8203-CE146C8E476D}"/>
              </a:ext>
            </a:extLst>
          </p:cNvPr>
          <p:cNvSpPr/>
          <p:nvPr/>
        </p:nvSpPr>
        <p:spPr>
          <a:xfrm>
            <a:off x="1057276" y="3143250"/>
            <a:ext cx="10277474" cy="1104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>
                <a:solidFill>
                  <a:srgbClr val="FF0000"/>
                </a:solidFill>
                <a:latin typeface="Calibri" panose="020F0502020204030204"/>
              </a:rPr>
              <a:t>Dãy số liệu thống kê về số học sinh nữ ở lần lượt mỗi khối lớp của Trường Tiểu học Phú Xá là: 95; 70; 82; 91; 79.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374A0A5-4124-0873-C249-3D4D464D7601}"/>
              </a:ext>
            </a:extLst>
          </p:cNvPr>
          <p:cNvSpPr/>
          <p:nvPr/>
        </p:nvSpPr>
        <p:spPr>
          <a:xfrm>
            <a:off x="1066801" y="4619625"/>
            <a:ext cx="10277474" cy="1104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srgbClr val="FF0000"/>
                </a:solidFill>
                <a:latin typeface="Calibri" panose="020F0502020204030204"/>
              </a:rPr>
              <a:t>Dãy số liệu thống kê về số học sinh nam ở lần lượt mỗi khối lớp của Trường Tiểu học Phú Xá là: 105; 80; 90; 98; 85.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2210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89"/>
            <a:ext cx="11556314" cy="6509785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556314"/>
                      <a:gd name="connsiteY0" fmla="*/ 1084986 h 6509785"/>
                      <a:gd name="connsiteX1" fmla="*/ 1084986 w 11556314"/>
                      <a:gd name="connsiteY1" fmla="*/ 0 h 6509785"/>
                      <a:gd name="connsiteX2" fmla="*/ 10471328 w 11556314"/>
                      <a:gd name="connsiteY2" fmla="*/ 0 h 6509785"/>
                      <a:gd name="connsiteX3" fmla="*/ 11556314 w 11556314"/>
                      <a:gd name="connsiteY3" fmla="*/ 1084986 h 6509785"/>
                      <a:gd name="connsiteX4" fmla="*/ 11556314 w 11556314"/>
                      <a:gd name="connsiteY4" fmla="*/ 5424799 h 6509785"/>
                      <a:gd name="connsiteX5" fmla="*/ 10471328 w 11556314"/>
                      <a:gd name="connsiteY5" fmla="*/ 6509785 h 6509785"/>
                      <a:gd name="connsiteX6" fmla="*/ 1084986 w 11556314"/>
                      <a:gd name="connsiteY6" fmla="*/ 6509785 h 6509785"/>
                      <a:gd name="connsiteX7" fmla="*/ 0 w 11556314"/>
                      <a:gd name="connsiteY7" fmla="*/ 5424799 h 6509785"/>
                      <a:gd name="connsiteX8" fmla="*/ 0 w 11556314"/>
                      <a:gd name="connsiteY8" fmla="*/ 1084986 h 65097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556314" h="6509785" fill="none" extrusionOk="0">
                        <a:moveTo>
                          <a:pt x="0" y="1084986"/>
                        </a:moveTo>
                        <a:cubicBezTo>
                          <a:pt x="-104002" y="492232"/>
                          <a:pt x="476524" y="52471"/>
                          <a:pt x="1084986" y="0"/>
                        </a:cubicBezTo>
                        <a:cubicBezTo>
                          <a:pt x="2369788" y="77600"/>
                          <a:pt x="6303327" y="-27269"/>
                          <a:pt x="10471328" y="0"/>
                        </a:cubicBezTo>
                        <a:cubicBezTo>
                          <a:pt x="11083456" y="-17026"/>
                          <a:pt x="11568070" y="489226"/>
                          <a:pt x="11556314" y="1084986"/>
                        </a:cubicBezTo>
                        <a:cubicBezTo>
                          <a:pt x="11665314" y="1893590"/>
                          <a:pt x="11478105" y="4239954"/>
                          <a:pt x="11556314" y="5424799"/>
                        </a:cubicBezTo>
                        <a:cubicBezTo>
                          <a:pt x="11515407" y="6008018"/>
                          <a:pt x="11005846" y="6538321"/>
                          <a:pt x="10471328" y="6509785"/>
                        </a:cubicBezTo>
                        <a:cubicBezTo>
                          <a:pt x="6623409" y="6558962"/>
                          <a:pt x="3891559" y="6387083"/>
                          <a:pt x="1084986" y="6509785"/>
                        </a:cubicBezTo>
                        <a:cubicBezTo>
                          <a:pt x="472236" y="6613686"/>
                          <a:pt x="-22050" y="6043005"/>
                          <a:pt x="0" y="5424799"/>
                        </a:cubicBezTo>
                        <a:cubicBezTo>
                          <a:pt x="47022" y="4316917"/>
                          <a:pt x="104569" y="1748040"/>
                          <a:pt x="0" y="1084986"/>
                        </a:cubicBezTo>
                        <a:close/>
                      </a:path>
                      <a:path w="11556314" h="6509785" stroke="0" extrusionOk="0">
                        <a:moveTo>
                          <a:pt x="0" y="1084986"/>
                        </a:moveTo>
                        <a:cubicBezTo>
                          <a:pt x="18064" y="483700"/>
                          <a:pt x="513429" y="-1846"/>
                          <a:pt x="1084986" y="0"/>
                        </a:cubicBezTo>
                        <a:cubicBezTo>
                          <a:pt x="2183828" y="-129276"/>
                          <a:pt x="7787593" y="-77778"/>
                          <a:pt x="10471328" y="0"/>
                        </a:cubicBezTo>
                        <a:cubicBezTo>
                          <a:pt x="11067917" y="-8391"/>
                          <a:pt x="11537149" y="596272"/>
                          <a:pt x="11556314" y="1084986"/>
                        </a:cubicBezTo>
                        <a:cubicBezTo>
                          <a:pt x="11637913" y="2810712"/>
                          <a:pt x="11710614" y="3406918"/>
                          <a:pt x="11556314" y="5424799"/>
                        </a:cubicBezTo>
                        <a:cubicBezTo>
                          <a:pt x="11602785" y="6122023"/>
                          <a:pt x="11047135" y="6517743"/>
                          <a:pt x="10471328" y="6509785"/>
                        </a:cubicBezTo>
                        <a:cubicBezTo>
                          <a:pt x="5835638" y="6554005"/>
                          <a:pt x="3739401" y="6480403"/>
                          <a:pt x="1084986" y="6509785"/>
                        </a:cubicBezTo>
                        <a:cubicBezTo>
                          <a:pt x="458807" y="6406205"/>
                          <a:pt x="-70595" y="6007704"/>
                          <a:pt x="0" y="5424799"/>
                        </a:cubicBezTo>
                        <a:cubicBezTo>
                          <a:pt x="-159954" y="4305871"/>
                          <a:pt x="22140" y="1645118"/>
                          <a:pt x="0" y="108498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E4253F-6164-3AFE-B730-122FDF23D244}"/>
              </a:ext>
            </a:extLst>
          </p:cNvPr>
          <p:cNvSpPr txBox="1"/>
          <p:nvPr/>
        </p:nvSpPr>
        <p:spPr>
          <a:xfrm>
            <a:off x="666750" y="446879"/>
            <a:ext cx="111252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100" b="1" dirty="0">
                <a:latin typeface="Calibri" panose="020F0502020204030204" pitchFamily="34" charset="0"/>
                <a:cs typeface="Calibri" panose="020F0502020204030204" pitchFamily="34" charset="0"/>
              </a:rPr>
              <a:t>b) Hãy cho biết:</a:t>
            </a:r>
          </a:p>
          <a:p>
            <a:pPr algn="just"/>
            <a:r>
              <a:rPr lang="vi-VN" sz="3100" dirty="0">
                <a:latin typeface="Calibri" panose="020F0502020204030204" pitchFamily="34" charset="0"/>
                <a:cs typeface="Calibri" panose="020F0502020204030204" pitchFamily="34" charset="0"/>
              </a:rPr>
              <a:t>- Khối Bốn của Trường Tiểu học Phú Xá có tất cả bao nhiêu học sinh?</a:t>
            </a:r>
          </a:p>
          <a:p>
            <a:pPr algn="just"/>
            <a:r>
              <a:rPr lang="vi-VN" sz="3100" dirty="0">
                <a:latin typeface="Calibri" panose="020F0502020204030204" pitchFamily="34" charset="0"/>
                <a:cs typeface="Calibri" panose="020F0502020204030204" pitchFamily="34" charset="0"/>
              </a:rPr>
              <a:t>- Ở khối Một, số học sinh nam nhiều hơn số học sinh nữ là bao nhiêu học sinh?</a:t>
            </a:r>
          </a:p>
          <a:p>
            <a:pPr algn="just"/>
            <a:r>
              <a:rPr lang="vi-VN" sz="3100" dirty="0">
                <a:latin typeface="Calibri" panose="020F0502020204030204" pitchFamily="34" charset="0"/>
                <a:cs typeface="Calibri" panose="020F0502020204030204" pitchFamily="34" charset="0"/>
              </a:rPr>
              <a:t>- Trường Tiểu học Phú Xá có tất cả bao nhiêu học sinh?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374A0A5-4124-0873-C249-3D4D464D7601}"/>
              </a:ext>
            </a:extLst>
          </p:cNvPr>
          <p:cNvSpPr/>
          <p:nvPr/>
        </p:nvSpPr>
        <p:spPr>
          <a:xfrm>
            <a:off x="704850" y="3009900"/>
            <a:ext cx="10648949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srgbClr val="FF0000"/>
                </a:solidFill>
                <a:latin typeface="Calibri" panose="020F0502020204030204"/>
              </a:rPr>
              <a:t>Khối Bốn của Trường Tiểu học Phú Xá có tất cả: 91 + 98 = 189 học sinh.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04FC216-CACD-4261-B7F1-55C733557BA7}"/>
              </a:ext>
            </a:extLst>
          </p:cNvPr>
          <p:cNvSpPr/>
          <p:nvPr/>
        </p:nvSpPr>
        <p:spPr>
          <a:xfrm>
            <a:off x="752475" y="4057650"/>
            <a:ext cx="10648949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srgbClr val="FF0000"/>
                </a:solidFill>
                <a:latin typeface="Calibri" panose="020F0502020204030204"/>
              </a:rPr>
              <a:t>Ở khối Một, số học sinh nam nhiều hơn số học sinh nữ là:</a:t>
            </a:r>
            <a:endParaRPr lang="en-US" sz="2800" dirty="0">
              <a:solidFill>
                <a:srgbClr val="FF0000"/>
              </a:solidFill>
              <a:latin typeface="Calibri" panose="020F0502020204030204"/>
            </a:endParaRPr>
          </a:p>
          <a:p>
            <a:pPr lvl="0" algn="ctr"/>
            <a:r>
              <a:rPr lang="vi-VN" sz="2800" dirty="0">
                <a:solidFill>
                  <a:srgbClr val="FF0000"/>
                </a:solidFill>
                <a:latin typeface="Calibri" panose="020F0502020204030204"/>
              </a:rPr>
              <a:t> 105 – 95 = 10 học sinh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1EF68B-B1E8-917D-3DB4-C73F88CE9391}"/>
              </a:ext>
            </a:extLst>
          </p:cNvPr>
          <p:cNvSpPr/>
          <p:nvPr/>
        </p:nvSpPr>
        <p:spPr>
          <a:xfrm>
            <a:off x="723900" y="5181600"/>
            <a:ext cx="10648949" cy="1143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 dirty="0">
                <a:solidFill>
                  <a:srgbClr val="FF0000"/>
                </a:solidFill>
                <a:latin typeface="Calibri" panose="020F0502020204030204"/>
              </a:rPr>
              <a:t>Trường Tiểu học Phú Xá có tất cả: </a:t>
            </a:r>
            <a:endParaRPr lang="en-US" sz="2800" dirty="0">
              <a:solidFill>
                <a:srgbClr val="FF0000"/>
              </a:solidFill>
              <a:latin typeface="Calibri" panose="020F0502020204030204"/>
            </a:endParaRPr>
          </a:p>
          <a:p>
            <a:pPr lvl="0" algn="ctr"/>
            <a:r>
              <a:rPr lang="vi-VN" sz="2800" dirty="0">
                <a:solidFill>
                  <a:srgbClr val="FF0000"/>
                </a:solidFill>
                <a:latin typeface="Calibri" panose="020F0502020204030204"/>
              </a:rPr>
              <a:t>95 + 105 + 79 + 80 + 82 + 90 + 91 + 98 + 79 + 85 = 875 học sinh.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479614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D9D563-6411-4B90-932B-0567588C2F55}"/>
              </a:ext>
            </a:extLst>
          </p:cNvPr>
          <p:cNvSpPr txBox="1"/>
          <p:nvPr/>
        </p:nvSpPr>
        <p:spPr>
          <a:xfrm>
            <a:off x="1266825" y="354705"/>
            <a:ext cx="102489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trạm đo khí tượng ghi lại nhiệt độ các buổi sáng trong một tuần như sau: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 Hai: 33 °C; thứ Ba: 36 °C; thứ Tư: 38 °C; thứ Năm: 37 °C; thứ Sáu: 35 °C; thứ Bảy: 34 °C; Chủ nhật: 39 °C.</a:t>
            </a:r>
          </a:p>
          <a:p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 lời các câu hỏi:</a:t>
            </a:r>
          </a:p>
          <a:p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Sáng thứ Tư, nhiệt độ là bao nhiêu độ C?</a:t>
            </a:r>
          </a:p>
          <a:p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Nhiệt độ buổi sáng cao nhất trong tuần đó là vào thứ mấy?</a:t>
            </a:r>
          </a:p>
          <a:p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Nhiệt độ buổi sáng thấp nhất trong tuần đó là vào thứ mấy?</a:t>
            </a:r>
          </a:p>
          <a:p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Nhiệt độ trung bình các buổi sáng trong tuần là bao nhiêu độ C?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5BA7AEC-FA99-42E9-8D9C-10CEB8280897}"/>
              </a:ext>
            </a:extLst>
          </p:cNvPr>
          <p:cNvSpPr/>
          <p:nvPr/>
        </p:nvSpPr>
        <p:spPr>
          <a:xfrm>
            <a:off x="603129" y="425066"/>
            <a:ext cx="679773" cy="6797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85744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89"/>
            <a:ext cx="11556314" cy="6509785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556314"/>
                      <a:gd name="connsiteY0" fmla="*/ 1084986 h 6509785"/>
                      <a:gd name="connsiteX1" fmla="*/ 1084986 w 11556314"/>
                      <a:gd name="connsiteY1" fmla="*/ 0 h 6509785"/>
                      <a:gd name="connsiteX2" fmla="*/ 10471328 w 11556314"/>
                      <a:gd name="connsiteY2" fmla="*/ 0 h 6509785"/>
                      <a:gd name="connsiteX3" fmla="*/ 11556314 w 11556314"/>
                      <a:gd name="connsiteY3" fmla="*/ 1084986 h 6509785"/>
                      <a:gd name="connsiteX4" fmla="*/ 11556314 w 11556314"/>
                      <a:gd name="connsiteY4" fmla="*/ 5424799 h 6509785"/>
                      <a:gd name="connsiteX5" fmla="*/ 10471328 w 11556314"/>
                      <a:gd name="connsiteY5" fmla="*/ 6509785 h 6509785"/>
                      <a:gd name="connsiteX6" fmla="*/ 1084986 w 11556314"/>
                      <a:gd name="connsiteY6" fmla="*/ 6509785 h 6509785"/>
                      <a:gd name="connsiteX7" fmla="*/ 0 w 11556314"/>
                      <a:gd name="connsiteY7" fmla="*/ 5424799 h 6509785"/>
                      <a:gd name="connsiteX8" fmla="*/ 0 w 11556314"/>
                      <a:gd name="connsiteY8" fmla="*/ 1084986 h 65097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556314" h="6509785" fill="none" extrusionOk="0">
                        <a:moveTo>
                          <a:pt x="0" y="1084986"/>
                        </a:moveTo>
                        <a:cubicBezTo>
                          <a:pt x="-104002" y="492232"/>
                          <a:pt x="476524" y="52471"/>
                          <a:pt x="1084986" y="0"/>
                        </a:cubicBezTo>
                        <a:cubicBezTo>
                          <a:pt x="2369788" y="77600"/>
                          <a:pt x="6303327" y="-27269"/>
                          <a:pt x="10471328" y="0"/>
                        </a:cubicBezTo>
                        <a:cubicBezTo>
                          <a:pt x="11083456" y="-17026"/>
                          <a:pt x="11568070" y="489226"/>
                          <a:pt x="11556314" y="1084986"/>
                        </a:cubicBezTo>
                        <a:cubicBezTo>
                          <a:pt x="11665314" y="1893590"/>
                          <a:pt x="11478105" y="4239954"/>
                          <a:pt x="11556314" y="5424799"/>
                        </a:cubicBezTo>
                        <a:cubicBezTo>
                          <a:pt x="11515407" y="6008018"/>
                          <a:pt x="11005846" y="6538321"/>
                          <a:pt x="10471328" y="6509785"/>
                        </a:cubicBezTo>
                        <a:cubicBezTo>
                          <a:pt x="6623409" y="6558962"/>
                          <a:pt x="3891559" y="6387083"/>
                          <a:pt x="1084986" y="6509785"/>
                        </a:cubicBezTo>
                        <a:cubicBezTo>
                          <a:pt x="472236" y="6613686"/>
                          <a:pt x="-22050" y="6043005"/>
                          <a:pt x="0" y="5424799"/>
                        </a:cubicBezTo>
                        <a:cubicBezTo>
                          <a:pt x="47022" y="4316917"/>
                          <a:pt x="104569" y="1748040"/>
                          <a:pt x="0" y="1084986"/>
                        </a:cubicBezTo>
                        <a:close/>
                      </a:path>
                      <a:path w="11556314" h="6509785" stroke="0" extrusionOk="0">
                        <a:moveTo>
                          <a:pt x="0" y="1084986"/>
                        </a:moveTo>
                        <a:cubicBezTo>
                          <a:pt x="18064" y="483700"/>
                          <a:pt x="513429" y="-1846"/>
                          <a:pt x="1084986" y="0"/>
                        </a:cubicBezTo>
                        <a:cubicBezTo>
                          <a:pt x="2183828" y="-129276"/>
                          <a:pt x="7787593" y="-77778"/>
                          <a:pt x="10471328" y="0"/>
                        </a:cubicBezTo>
                        <a:cubicBezTo>
                          <a:pt x="11067917" y="-8391"/>
                          <a:pt x="11537149" y="596272"/>
                          <a:pt x="11556314" y="1084986"/>
                        </a:cubicBezTo>
                        <a:cubicBezTo>
                          <a:pt x="11637913" y="2810712"/>
                          <a:pt x="11710614" y="3406918"/>
                          <a:pt x="11556314" y="5424799"/>
                        </a:cubicBezTo>
                        <a:cubicBezTo>
                          <a:pt x="11602785" y="6122023"/>
                          <a:pt x="11047135" y="6517743"/>
                          <a:pt x="10471328" y="6509785"/>
                        </a:cubicBezTo>
                        <a:cubicBezTo>
                          <a:pt x="5835638" y="6554005"/>
                          <a:pt x="3739401" y="6480403"/>
                          <a:pt x="1084986" y="6509785"/>
                        </a:cubicBezTo>
                        <a:cubicBezTo>
                          <a:pt x="458807" y="6406205"/>
                          <a:pt x="-70595" y="6007704"/>
                          <a:pt x="0" y="5424799"/>
                        </a:cubicBezTo>
                        <a:cubicBezTo>
                          <a:pt x="-159954" y="4305871"/>
                          <a:pt x="22140" y="1645118"/>
                          <a:pt x="0" y="108498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E4253F-6164-3AFE-B730-122FDF23D244}"/>
              </a:ext>
            </a:extLst>
          </p:cNvPr>
          <p:cNvSpPr txBox="1"/>
          <p:nvPr/>
        </p:nvSpPr>
        <p:spPr>
          <a:xfrm>
            <a:off x="1352550" y="313529"/>
            <a:ext cx="10182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Sáng thứ Tư, nhiệt độ là bao nhiêu độ C?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EACC9D5-86BB-B56B-8203-CE146C8E476D}"/>
              </a:ext>
            </a:extLst>
          </p:cNvPr>
          <p:cNvSpPr/>
          <p:nvPr/>
        </p:nvSpPr>
        <p:spPr>
          <a:xfrm>
            <a:off x="914401" y="952500"/>
            <a:ext cx="10277474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</a:rPr>
              <a:t>Sáng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thứ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Tư</a:t>
            </a:r>
            <a:r>
              <a:rPr lang="en-US" sz="4000" dirty="0">
                <a:solidFill>
                  <a:srgbClr val="FF0000"/>
                </a:solidFill>
              </a:rPr>
              <a:t>, </a:t>
            </a:r>
            <a:r>
              <a:rPr lang="en-US" sz="4000" dirty="0" err="1">
                <a:solidFill>
                  <a:srgbClr val="FF0000"/>
                </a:solidFill>
              </a:rPr>
              <a:t>nhiệt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độ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là</a:t>
            </a:r>
            <a:r>
              <a:rPr lang="en-US" sz="4000" dirty="0">
                <a:solidFill>
                  <a:srgbClr val="FF0000"/>
                </a:solidFill>
              </a:rPr>
              <a:t> 38</a:t>
            </a:r>
            <a:r>
              <a:rPr lang="en-US" sz="4000" baseline="30000" dirty="0">
                <a:solidFill>
                  <a:srgbClr val="FF0000"/>
                </a:solidFill>
              </a:rPr>
              <a:t>o</a:t>
            </a:r>
            <a:r>
              <a:rPr lang="en-US" sz="40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2AC352-A16B-A22D-0FE6-146FC44AADA8}"/>
              </a:ext>
            </a:extLst>
          </p:cNvPr>
          <p:cNvSpPr txBox="1"/>
          <p:nvPr/>
        </p:nvSpPr>
        <p:spPr>
          <a:xfrm>
            <a:off x="847725" y="1666079"/>
            <a:ext cx="1066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Nhiệt độ buổi sáng cao nhất trong tuần đó là vào thứ mấy?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EB017B7-0743-744A-AF78-B8FB910E3E74}"/>
              </a:ext>
            </a:extLst>
          </p:cNvPr>
          <p:cNvSpPr/>
          <p:nvPr/>
        </p:nvSpPr>
        <p:spPr>
          <a:xfrm>
            <a:off x="609599" y="2352675"/>
            <a:ext cx="11115675" cy="7334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Nhiệt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độ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buổi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cao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nhất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trong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tuần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đó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là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vào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Chủ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nhật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3C7A16-087B-3AF4-8CDA-6C817255263B}"/>
              </a:ext>
            </a:extLst>
          </p:cNvPr>
          <p:cNvSpPr txBox="1"/>
          <p:nvPr/>
        </p:nvSpPr>
        <p:spPr>
          <a:xfrm>
            <a:off x="866775" y="3218654"/>
            <a:ext cx="1066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Nhiệt độ buổi sáng thấp nhất trong tuần đó là vào thứ mấy?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A8052D-935B-BCD3-6FFD-59907001B6BE}"/>
              </a:ext>
            </a:extLst>
          </p:cNvPr>
          <p:cNvSpPr/>
          <p:nvPr/>
        </p:nvSpPr>
        <p:spPr>
          <a:xfrm>
            <a:off x="628649" y="3905250"/>
            <a:ext cx="11115675" cy="7334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Nhiệt độ buổi sáng thấp nhất trong tuần đó là vào thứ Hai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FA9B32-968A-5EF8-E454-8671AA3372B4}"/>
              </a:ext>
            </a:extLst>
          </p:cNvPr>
          <p:cNvSpPr txBox="1"/>
          <p:nvPr/>
        </p:nvSpPr>
        <p:spPr>
          <a:xfrm>
            <a:off x="800100" y="4656929"/>
            <a:ext cx="1066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Nhiệt độ trung bình các buổi sáng trong tuần là bao nhiêu độ C?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731314-4EA0-DD15-3341-0A75AB613586}"/>
              </a:ext>
            </a:extLst>
          </p:cNvPr>
          <p:cNvSpPr/>
          <p:nvPr/>
        </p:nvSpPr>
        <p:spPr>
          <a:xfrm>
            <a:off x="561974" y="5343525"/>
            <a:ext cx="11115675" cy="7334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(33 + 36 + 38 + 37 + 35 + 34 + 39) : 7 = 36</a:t>
            </a:r>
            <a:r>
              <a:rPr lang="en-US" sz="4000" baseline="30000" dirty="0">
                <a:solidFill>
                  <a:srgbClr val="FF0000"/>
                </a:solidFill>
              </a:rPr>
              <a:t>o</a:t>
            </a:r>
            <a:r>
              <a:rPr lang="en-US" sz="4000" dirty="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539959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7" grpId="0" animBg="1"/>
      <p:bldP spid="8" grpId="0"/>
      <p:bldP spid="9" grpId="0" animBg="1"/>
      <p:bldP spid="11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D9D563-6411-4B90-932B-0567588C2F55}"/>
              </a:ext>
            </a:extLst>
          </p:cNvPr>
          <p:cNvSpPr txBox="1"/>
          <p:nvPr/>
        </p:nvSpPr>
        <p:spPr>
          <a:xfrm>
            <a:off x="1266825" y="497580"/>
            <a:ext cx="10248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đoàn du lịch xuyên Việt đã ghi lại số ki-lô-mét di chuyển trong mỗi ngày sau: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5BA7AEC-FA99-42E9-8D9C-10CEB8280897}"/>
              </a:ext>
            </a:extLst>
          </p:cNvPr>
          <p:cNvSpPr/>
          <p:nvPr/>
        </p:nvSpPr>
        <p:spPr>
          <a:xfrm>
            <a:off x="660279" y="491741"/>
            <a:ext cx="679773" cy="6797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3D761C-B11D-62F7-572D-9A8F464197A1}"/>
              </a:ext>
            </a:extLst>
          </p:cNvPr>
          <p:cNvSpPr txBox="1"/>
          <p:nvPr/>
        </p:nvSpPr>
        <p:spPr>
          <a:xfrm>
            <a:off x="552449" y="1516755"/>
            <a:ext cx="11058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 1: 158 km; ngày 2: 60 km; ngày 3: 104 km; ngày 4: 37 km; ngày 5: 182 km; ngày 6: 90 km; ngày 7: 55 km.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8135E2-7996-BBE6-6B69-ABCA33652AC7}"/>
              </a:ext>
            </a:extLst>
          </p:cNvPr>
          <p:cNvSpPr txBox="1"/>
          <p:nvPr/>
        </p:nvSpPr>
        <p:spPr>
          <a:xfrm>
            <a:off x="581024" y="2716905"/>
            <a:ext cx="11058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Hãy lập dãy số liệu thống kê về số ki-lô-mét di chuyển ở lần lượt các ngày trên.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1D823B-56FF-A7AA-0339-0D18D552D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4" y="3820351"/>
            <a:ext cx="11077575" cy="207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609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E9F434-A219-1315-DBFD-76C224C89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699" y="2334451"/>
            <a:ext cx="11077575" cy="207388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A3DCF1-D88B-031C-EFBE-BE963DABDFE5}"/>
              </a:ext>
            </a:extLst>
          </p:cNvPr>
          <p:cNvSpPr/>
          <p:nvPr/>
        </p:nvSpPr>
        <p:spPr>
          <a:xfrm>
            <a:off x="2971800" y="3467100"/>
            <a:ext cx="971550" cy="7429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158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766BD61-DA0D-0924-F5E6-1ED97F6C1427}"/>
              </a:ext>
            </a:extLst>
          </p:cNvPr>
          <p:cNvSpPr/>
          <p:nvPr/>
        </p:nvSpPr>
        <p:spPr>
          <a:xfrm>
            <a:off x="4200525" y="3505200"/>
            <a:ext cx="971550" cy="7429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38582CD-DF99-BF08-AF53-196A9182EA08}"/>
              </a:ext>
            </a:extLst>
          </p:cNvPr>
          <p:cNvSpPr/>
          <p:nvPr/>
        </p:nvSpPr>
        <p:spPr>
          <a:xfrm>
            <a:off x="5476875" y="3505200"/>
            <a:ext cx="971550" cy="7429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104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75CF34-648A-6F15-A29C-5639391B82C2}"/>
              </a:ext>
            </a:extLst>
          </p:cNvPr>
          <p:cNvSpPr/>
          <p:nvPr/>
        </p:nvSpPr>
        <p:spPr>
          <a:xfrm>
            <a:off x="6781800" y="3486150"/>
            <a:ext cx="971550" cy="7429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37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E2B4E2D-304C-31A0-5397-2AA972D43CCE}"/>
              </a:ext>
            </a:extLst>
          </p:cNvPr>
          <p:cNvSpPr/>
          <p:nvPr/>
        </p:nvSpPr>
        <p:spPr>
          <a:xfrm>
            <a:off x="8029575" y="3543300"/>
            <a:ext cx="971550" cy="7429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182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93EE9A0-B404-DA78-0397-4A27C93A727C}"/>
              </a:ext>
            </a:extLst>
          </p:cNvPr>
          <p:cNvSpPr/>
          <p:nvPr/>
        </p:nvSpPr>
        <p:spPr>
          <a:xfrm>
            <a:off x="9334500" y="3514725"/>
            <a:ext cx="971550" cy="7429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494DA47-493A-0343-9D0B-345A8D73B062}"/>
              </a:ext>
            </a:extLst>
          </p:cNvPr>
          <p:cNvSpPr/>
          <p:nvPr/>
        </p:nvSpPr>
        <p:spPr>
          <a:xfrm>
            <a:off x="10582275" y="3505200"/>
            <a:ext cx="971550" cy="7429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26404986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8135E2-7996-BBE6-6B69-ABCA33652AC7}"/>
              </a:ext>
            </a:extLst>
          </p:cNvPr>
          <p:cNvSpPr txBox="1"/>
          <p:nvPr/>
        </p:nvSpPr>
        <p:spPr>
          <a:xfrm>
            <a:off x="581024" y="488055"/>
            <a:ext cx="110585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Trả lời các câu hỏi: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Trong ngày 5, đoàn du lịch đã di chuyển bao nhiêu ki-lô-mét?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Tổng chiều dài quãng đường đoàn du lịch đã di chuyển trong ngày 6 và ngày 7 là bao nhiêu ki-lô-mét?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Đoàn du lịch di chuyển nhiều nhất vào ngày nào?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Trung bình mỗi ngày đoàn du lịch di chuyển được bao nhiêu ki-lô-mét?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78BC75-761D-54E1-0A3E-2054FC7E3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662" y="3209925"/>
            <a:ext cx="6660393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49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DFE74A-EFCE-8D4E-3183-AD5FF3124E94}"/>
              </a:ext>
            </a:extLst>
          </p:cNvPr>
          <p:cNvSpPr txBox="1"/>
          <p:nvPr/>
        </p:nvSpPr>
        <p:spPr>
          <a:xfrm>
            <a:off x="676276" y="265904"/>
            <a:ext cx="10839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Trong ngày 5, đoàn du lịch đã di chuyển bao nhiêu ki-lô-mét?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A2823DD-C008-E1F8-4E93-003A3A5BE1E2}"/>
              </a:ext>
            </a:extLst>
          </p:cNvPr>
          <p:cNvSpPr/>
          <p:nvPr/>
        </p:nvSpPr>
        <p:spPr>
          <a:xfrm>
            <a:off x="876301" y="885825"/>
            <a:ext cx="10277474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Trong </a:t>
            </a:r>
            <a:r>
              <a:rPr lang="en-US" sz="4000" dirty="0" err="1">
                <a:solidFill>
                  <a:srgbClr val="FF0000"/>
                </a:solidFill>
              </a:rPr>
              <a:t>ngày</a:t>
            </a:r>
            <a:r>
              <a:rPr lang="en-US" sz="4000" dirty="0">
                <a:solidFill>
                  <a:srgbClr val="FF0000"/>
                </a:solidFill>
              </a:rPr>
              <a:t> 5, </a:t>
            </a:r>
            <a:r>
              <a:rPr lang="en-US" sz="4000" dirty="0" err="1">
                <a:solidFill>
                  <a:srgbClr val="FF0000"/>
                </a:solidFill>
              </a:rPr>
              <a:t>đoàn</a:t>
            </a:r>
            <a:r>
              <a:rPr lang="en-US" sz="4000" dirty="0">
                <a:solidFill>
                  <a:srgbClr val="FF0000"/>
                </a:solidFill>
              </a:rPr>
              <a:t> du </a:t>
            </a:r>
            <a:r>
              <a:rPr lang="en-US" sz="4000" dirty="0" err="1">
                <a:solidFill>
                  <a:srgbClr val="FF0000"/>
                </a:solidFill>
              </a:rPr>
              <a:t>lịch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đã</a:t>
            </a:r>
            <a:r>
              <a:rPr lang="en-US" sz="4000" dirty="0">
                <a:solidFill>
                  <a:srgbClr val="FF0000"/>
                </a:solidFill>
              </a:rPr>
              <a:t> di </a:t>
            </a:r>
            <a:r>
              <a:rPr lang="en-US" sz="4000" dirty="0" err="1">
                <a:solidFill>
                  <a:srgbClr val="FF0000"/>
                </a:solidFill>
              </a:rPr>
              <a:t>chuyển</a:t>
            </a:r>
            <a:r>
              <a:rPr lang="en-US" sz="4000" dirty="0">
                <a:solidFill>
                  <a:srgbClr val="FF0000"/>
                </a:solidFill>
              </a:rPr>
              <a:t> 182 km.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EB5AF7-0B5D-DE2A-D94F-75F5B7CFB385}"/>
              </a:ext>
            </a:extLst>
          </p:cNvPr>
          <p:cNvSpPr txBox="1"/>
          <p:nvPr/>
        </p:nvSpPr>
        <p:spPr>
          <a:xfrm>
            <a:off x="904875" y="1675604"/>
            <a:ext cx="10182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Tổng chiều dài quãng đường đoàn du lịch đã di chuyển trong ngày 6 và ngày 7 là bao nhiêu ki-lô-mét?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7FBDC5-8AFD-CFF5-DE17-C9CB549F3519}"/>
              </a:ext>
            </a:extLst>
          </p:cNvPr>
          <p:cNvSpPr/>
          <p:nvPr/>
        </p:nvSpPr>
        <p:spPr>
          <a:xfrm>
            <a:off x="2838451" y="2714625"/>
            <a:ext cx="5905499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90 + 55 = 145 (km)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DBAE4B-0840-5C70-85A9-F94C2753DAFD}"/>
              </a:ext>
            </a:extLst>
          </p:cNvPr>
          <p:cNvSpPr txBox="1"/>
          <p:nvPr/>
        </p:nvSpPr>
        <p:spPr>
          <a:xfrm>
            <a:off x="933450" y="3447254"/>
            <a:ext cx="10182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Đoàn du lịch di chuyển nhiều nhất vào ngày nào?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039C79D-D538-21F3-C3A5-B11105702586}"/>
              </a:ext>
            </a:extLst>
          </p:cNvPr>
          <p:cNvSpPr/>
          <p:nvPr/>
        </p:nvSpPr>
        <p:spPr>
          <a:xfrm>
            <a:off x="1095375" y="4000500"/>
            <a:ext cx="10125075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</a:rPr>
              <a:t>Đoàn</a:t>
            </a:r>
            <a:r>
              <a:rPr lang="en-US" sz="4000" dirty="0">
                <a:solidFill>
                  <a:srgbClr val="FF0000"/>
                </a:solidFill>
              </a:rPr>
              <a:t> du </a:t>
            </a:r>
            <a:r>
              <a:rPr lang="en-US" sz="4000" dirty="0" err="1">
                <a:solidFill>
                  <a:srgbClr val="FF0000"/>
                </a:solidFill>
              </a:rPr>
              <a:t>lịch</a:t>
            </a:r>
            <a:r>
              <a:rPr lang="en-US" sz="4000" dirty="0">
                <a:solidFill>
                  <a:srgbClr val="FF0000"/>
                </a:solidFill>
              </a:rPr>
              <a:t> di </a:t>
            </a:r>
            <a:r>
              <a:rPr lang="en-US" sz="4000" dirty="0" err="1">
                <a:solidFill>
                  <a:srgbClr val="FF0000"/>
                </a:solidFill>
              </a:rPr>
              <a:t>chuyển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nhiều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nhất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vào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ngày</a:t>
            </a:r>
            <a:r>
              <a:rPr lang="en-US" sz="4000" dirty="0">
                <a:solidFill>
                  <a:srgbClr val="FF0000"/>
                </a:solidFill>
              </a:rPr>
              <a:t> 5.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CFFE15-E736-507A-EFB9-46A2BE99AF79}"/>
              </a:ext>
            </a:extLst>
          </p:cNvPr>
          <p:cNvSpPr txBox="1"/>
          <p:nvPr/>
        </p:nvSpPr>
        <p:spPr>
          <a:xfrm>
            <a:off x="866775" y="4723604"/>
            <a:ext cx="10182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Trung bình mỗi ngày đoàn du lịch di chuyển được bao nhiêu ki-lô-mét?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25D5C1F-608D-05D0-6D9F-B61A8020A57B}"/>
              </a:ext>
            </a:extLst>
          </p:cNvPr>
          <p:cNvSpPr/>
          <p:nvPr/>
        </p:nvSpPr>
        <p:spPr>
          <a:xfrm>
            <a:off x="1057275" y="5867400"/>
            <a:ext cx="10125075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3600" dirty="0">
                <a:solidFill>
                  <a:srgbClr val="FF0000"/>
                </a:solidFill>
              </a:rPr>
              <a:t>(158 + 60 + 104 + 37 + 182 + 90 + 55) : 7 = 98 (km)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3043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7" grpId="0" animBg="1"/>
      <p:bldP spid="9" grpId="0"/>
      <p:bldP spid="11" grpId="0" animBg="1"/>
      <p:bldP spid="12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D9D563-6411-4B90-932B-0567588C2F55}"/>
              </a:ext>
            </a:extLst>
          </p:cNvPr>
          <p:cNvSpPr txBox="1"/>
          <p:nvPr/>
        </p:nvSpPr>
        <p:spPr>
          <a:xfrm>
            <a:off x="1266825" y="497580"/>
            <a:ext cx="10248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Dân số (ước tính) của Việt Nam ở một số năm trong giai đoạn từ năm 1979 đến năm 2019 được liệt kê sau: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5BA7AEC-FA99-42E9-8D9C-10CEB8280897}"/>
              </a:ext>
            </a:extLst>
          </p:cNvPr>
          <p:cNvSpPr/>
          <p:nvPr/>
        </p:nvSpPr>
        <p:spPr>
          <a:xfrm>
            <a:off x="545979" y="501266"/>
            <a:ext cx="679773" cy="6797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3D761C-B11D-62F7-572D-9A8F464197A1}"/>
              </a:ext>
            </a:extLst>
          </p:cNvPr>
          <p:cNvSpPr txBox="1"/>
          <p:nvPr/>
        </p:nvSpPr>
        <p:spPr>
          <a:xfrm>
            <a:off x="657224" y="1764405"/>
            <a:ext cx="1105852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 1979: 53 triệu; năm 1989: 67 triệu; năm 1999: 79 triệu; năm 2009: 87 triệu; năm 2019: 96 triệu.</a:t>
            </a:r>
          </a:p>
          <a:p>
            <a:pPr lvl="0" algn="just">
              <a:defRPr/>
            </a:pPr>
            <a:r>
              <a:rPr lang="vi-VN" sz="32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(Nguồn: http://wwworldometers.info)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 lời các câu hỏi: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Năm 2019 dân số (ước tính) của Việt Nam là bao nhiêu triệu người?</a:t>
            </a:r>
          </a:p>
          <a:p>
            <a:pPr lvl="0" algn="just"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Từ năm 1979 dến năm 2019, dân số của Việt Nam tăng thêm bao nhiêu triệu người?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2418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89"/>
            <a:ext cx="11556314" cy="6509785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556314"/>
                      <a:gd name="connsiteY0" fmla="*/ 1084986 h 6509785"/>
                      <a:gd name="connsiteX1" fmla="*/ 1084986 w 11556314"/>
                      <a:gd name="connsiteY1" fmla="*/ 0 h 6509785"/>
                      <a:gd name="connsiteX2" fmla="*/ 10471328 w 11556314"/>
                      <a:gd name="connsiteY2" fmla="*/ 0 h 6509785"/>
                      <a:gd name="connsiteX3" fmla="*/ 11556314 w 11556314"/>
                      <a:gd name="connsiteY3" fmla="*/ 1084986 h 6509785"/>
                      <a:gd name="connsiteX4" fmla="*/ 11556314 w 11556314"/>
                      <a:gd name="connsiteY4" fmla="*/ 5424799 h 6509785"/>
                      <a:gd name="connsiteX5" fmla="*/ 10471328 w 11556314"/>
                      <a:gd name="connsiteY5" fmla="*/ 6509785 h 6509785"/>
                      <a:gd name="connsiteX6" fmla="*/ 1084986 w 11556314"/>
                      <a:gd name="connsiteY6" fmla="*/ 6509785 h 6509785"/>
                      <a:gd name="connsiteX7" fmla="*/ 0 w 11556314"/>
                      <a:gd name="connsiteY7" fmla="*/ 5424799 h 6509785"/>
                      <a:gd name="connsiteX8" fmla="*/ 0 w 11556314"/>
                      <a:gd name="connsiteY8" fmla="*/ 1084986 h 65097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556314" h="6509785" fill="none" extrusionOk="0">
                        <a:moveTo>
                          <a:pt x="0" y="1084986"/>
                        </a:moveTo>
                        <a:cubicBezTo>
                          <a:pt x="-104002" y="492232"/>
                          <a:pt x="476524" y="52471"/>
                          <a:pt x="1084986" y="0"/>
                        </a:cubicBezTo>
                        <a:cubicBezTo>
                          <a:pt x="2369788" y="77600"/>
                          <a:pt x="6303327" y="-27269"/>
                          <a:pt x="10471328" y="0"/>
                        </a:cubicBezTo>
                        <a:cubicBezTo>
                          <a:pt x="11083456" y="-17026"/>
                          <a:pt x="11568070" y="489226"/>
                          <a:pt x="11556314" y="1084986"/>
                        </a:cubicBezTo>
                        <a:cubicBezTo>
                          <a:pt x="11665314" y="1893590"/>
                          <a:pt x="11478105" y="4239954"/>
                          <a:pt x="11556314" y="5424799"/>
                        </a:cubicBezTo>
                        <a:cubicBezTo>
                          <a:pt x="11515407" y="6008018"/>
                          <a:pt x="11005846" y="6538321"/>
                          <a:pt x="10471328" y="6509785"/>
                        </a:cubicBezTo>
                        <a:cubicBezTo>
                          <a:pt x="6623409" y="6558962"/>
                          <a:pt x="3891559" y="6387083"/>
                          <a:pt x="1084986" y="6509785"/>
                        </a:cubicBezTo>
                        <a:cubicBezTo>
                          <a:pt x="472236" y="6613686"/>
                          <a:pt x="-22050" y="6043005"/>
                          <a:pt x="0" y="5424799"/>
                        </a:cubicBezTo>
                        <a:cubicBezTo>
                          <a:pt x="47022" y="4316917"/>
                          <a:pt x="104569" y="1748040"/>
                          <a:pt x="0" y="1084986"/>
                        </a:cubicBezTo>
                        <a:close/>
                      </a:path>
                      <a:path w="11556314" h="6509785" stroke="0" extrusionOk="0">
                        <a:moveTo>
                          <a:pt x="0" y="1084986"/>
                        </a:moveTo>
                        <a:cubicBezTo>
                          <a:pt x="18064" y="483700"/>
                          <a:pt x="513429" y="-1846"/>
                          <a:pt x="1084986" y="0"/>
                        </a:cubicBezTo>
                        <a:cubicBezTo>
                          <a:pt x="2183828" y="-129276"/>
                          <a:pt x="7787593" y="-77778"/>
                          <a:pt x="10471328" y="0"/>
                        </a:cubicBezTo>
                        <a:cubicBezTo>
                          <a:pt x="11067917" y="-8391"/>
                          <a:pt x="11537149" y="596272"/>
                          <a:pt x="11556314" y="1084986"/>
                        </a:cubicBezTo>
                        <a:cubicBezTo>
                          <a:pt x="11637913" y="2810712"/>
                          <a:pt x="11710614" y="3406918"/>
                          <a:pt x="11556314" y="5424799"/>
                        </a:cubicBezTo>
                        <a:cubicBezTo>
                          <a:pt x="11602785" y="6122023"/>
                          <a:pt x="11047135" y="6517743"/>
                          <a:pt x="10471328" y="6509785"/>
                        </a:cubicBezTo>
                        <a:cubicBezTo>
                          <a:pt x="5835638" y="6554005"/>
                          <a:pt x="3739401" y="6480403"/>
                          <a:pt x="1084986" y="6509785"/>
                        </a:cubicBezTo>
                        <a:cubicBezTo>
                          <a:pt x="458807" y="6406205"/>
                          <a:pt x="-70595" y="6007704"/>
                          <a:pt x="0" y="5424799"/>
                        </a:cubicBezTo>
                        <a:cubicBezTo>
                          <a:pt x="-159954" y="4305871"/>
                          <a:pt x="22140" y="1645118"/>
                          <a:pt x="0" y="108498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E4253F-6164-3AFE-B730-122FDF23D244}"/>
              </a:ext>
            </a:extLst>
          </p:cNvPr>
          <p:cNvSpPr txBox="1"/>
          <p:nvPr/>
        </p:nvSpPr>
        <p:spPr>
          <a:xfrm>
            <a:off x="904876" y="484979"/>
            <a:ext cx="10420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Năm 2019 dân số (ước tính) của Việt Nam là bao nhiêu triệu người?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EACC9D5-86BB-B56B-8203-CE146C8E476D}"/>
              </a:ext>
            </a:extLst>
          </p:cNvPr>
          <p:cNvSpPr/>
          <p:nvPr/>
        </p:nvSpPr>
        <p:spPr>
          <a:xfrm>
            <a:off x="1381126" y="1809750"/>
            <a:ext cx="9820274" cy="1219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4000">
                <a:solidFill>
                  <a:srgbClr val="FF0000"/>
                </a:solidFill>
                <a:latin typeface="Calibri" panose="020F0502020204030204"/>
              </a:rPr>
              <a:t>Năm 2019 dân số (ước tính) của Việt Nam là 96 triệu người.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2634FC-8AF3-F512-A34E-1C9224541C27}"/>
              </a:ext>
            </a:extLst>
          </p:cNvPr>
          <p:cNvSpPr txBox="1"/>
          <p:nvPr/>
        </p:nvSpPr>
        <p:spPr>
          <a:xfrm>
            <a:off x="1000126" y="3151979"/>
            <a:ext cx="10420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Từ năm 1979 dến năm 2019, dân số của Việt Nam tăng thêm bao nhiêu triệu người?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C55DBFB-624F-1C8E-04FB-18EF62C68D0F}"/>
              </a:ext>
            </a:extLst>
          </p:cNvPr>
          <p:cNvSpPr/>
          <p:nvPr/>
        </p:nvSpPr>
        <p:spPr>
          <a:xfrm>
            <a:off x="3057526" y="4543425"/>
            <a:ext cx="6724649" cy="8096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4000" dirty="0">
                <a:solidFill>
                  <a:srgbClr val="FF0000"/>
                </a:solidFill>
                <a:latin typeface="Calibri" panose="020F0502020204030204"/>
              </a:rPr>
              <a:t>96 – 53 = 43 (triệu người)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618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3">
            <a:extLst>
              <a:ext uri="{FF2B5EF4-FFF2-40B4-BE49-F238E27FC236}">
                <a16:creationId xmlns:a16="http://schemas.microsoft.com/office/drawing/2014/main" id="{ECBD5CC5-4741-73CA-53CB-9F78E89E2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Nhóm 5">
            <a:extLst>
              <a:ext uri="{FF2B5EF4-FFF2-40B4-BE49-F238E27FC236}">
                <a16:creationId xmlns:a16="http://schemas.microsoft.com/office/drawing/2014/main" id="{83A51D87-DB80-4882-8CB9-0DA9FB55160E}"/>
              </a:ext>
            </a:extLst>
          </p:cNvPr>
          <p:cNvGrpSpPr/>
          <p:nvPr/>
        </p:nvGrpSpPr>
        <p:grpSpPr>
          <a:xfrm rot="986664">
            <a:off x="3582992" y="-22569"/>
            <a:ext cx="6305347" cy="6361729"/>
            <a:chOff x="2784466" y="2773788"/>
            <a:chExt cx="6780438" cy="2999567"/>
          </a:xfrm>
        </p:grpSpPr>
        <p:sp>
          <p:nvSpPr>
            <p:cNvPr id="11" name="TextBox 12">
              <a:extLst>
                <a:ext uri="{FF2B5EF4-FFF2-40B4-BE49-F238E27FC236}">
                  <a16:creationId xmlns:a16="http://schemas.microsoft.com/office/drawing/2014/main" id="{0F65B26C-A7E4-73F6-34CE-4F4B9F09A655}"/>
                </a:ext>
              </a:extLst>
            </p:cNvPr>
            <p:cNvSpPr txBox="1"/>
            <p:nvPr/>
          </p:nvSpPr>
          <p:spPr>
            <a:xfrm rot="20527286">
              <a:off x="2876479" y="2773788"/>
              <a:ext cx="6688425" cy="2945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0" b="0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srgbClr val="E77D20"/>
                  </a:solidFill>
                  <a:effectLst/>
                  <a:uLnTx/>
                  <a:uFillTx/>
                  <a:latin typeface="UTM Edwardian" panose="02040603050506020204" pitchFamily="18" charset="0"/>
                  <a:ea typeface="LNTH-LuoLuoNotangYuanTi 1" pitchFamily="2" charset="-128"/>
                  <a:cs typeface="LNTH-LuoLuoNotangYuanTi 1" pitchFamily="2" charset="-128"/>
                </a:rPr>
                <a:t>Khởi</a:t>
              </a:r>
              <a:r>
                <a:rPr kumimoji="0" lang="en-US" sz="20000" b="0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srgbClr val="E77D20"/>
                  </a:solidFill>
                  <a:effectLst/>
                  <a:uLnTx/>
                  <a:uFillTx/>
                  <a:latin typeface="UTM Edwardian" panose="02040603050506020204" pitchFamily="18" charset="0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20000" b="0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srgbClr val="E77D20"/>
                  </a:solidFill>
                  <a:effectLst/>
                  <a:uLnTx/>
                  <a:uFillTx/>
                  <a:latin typeface="UTM Edwardian" panose="02040603050506020204" pitchFamily="18" charset="0"/>
                  <a:ea typeface="LNTH-LuoLuoNotangYuanTi 1" pitchFamily="2" charset="-128"/>
                  <a:cs typeface="LNTH-LuoLuoNotangYuanTi 1" pitchFamily="2" charset="-128"/>
                </a:rPr>
                <a:t>động</a:t>
              </a:r>
              <a:endParaRPr kumimoji="0" lang="en-US" sz="20000" b="0" i="0" u="none" strike="noStrike" kern="1200" cap="none" spc="0" normalizeH="0" baseline="0" noProof="0" dirty="0">
                <a:ln w="190500">
                  <a:solidFill>
                    <a:prstClr val="white"/>
                  </a:solidFill>
                </a:ln>
                <a:solidFill>
                  <a:srgbClr val="E77D20"/>
                </a:solidFill>
                <a:effectLst/>
                <a:uLnTx/>
                <a:uFillTx/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39558897-5318-3EE5-0B83-D9C558818F0E}"/>
                </a:ext>
              </a:extLst>
            </p:cNvPr>
            <p:cNvSpPr txBox="1"/>
            <p:nvPr/>
          </p:nvSpPr>
          <p:spPr>
            <a:xfrm rot="20527286">
              <a:off x="2784466" y="2827476"/>
              <a:ext cx="6688426" cy="2945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0" b="0" i="0" u="none" strike="noStrike" kern="1200" cap="none" spc="0" normalizeH="0" baseline="0" noProof="0" dirty="0" err="1">
                  <a:ln w="0"/>
                  <a:solidFill>
                    <a:srgbClr val="C00000"/>
                  </a:solidFill>
                  <a:effectLst/>
                  <a:uLnTx/>
                  <a:uFillTx/>
                  <a:latin typeface="UTM Edwardian" panose="02040603050506020204" pitchFamily="18" charset="0"/>
                  <a:ea typeface="LNTH-LuoLuoNotangYuanTi 1" pitchFamily="2" charset="-128"/>
                  <a:cs typeface="LNTH-LuoLuoNotangYuanTi 1" pitchFamily="2" charset="-128"/>
                </a:rPr>
                <a:t>Khởi</a:t>
              </a:r>
              <a:r>
                <a:rPr kumimoji="0" lang="en-US" sz="20000" b="0" i="0" u="none" strike="noStrike" kern="1200" cap="none" spc="0" normalizeH="0" baseline="0" noProof="0" dirty="0">
                  <a:ln w="0"/>
                  <a:solidFill>
                    <a:srgbClr val="C00000"/>
                  </a:solidFill>
                  <a:effectLst/>
                  <a:uLnTx/>
                  <a:uFillTx/>
                  <a:latin typeface="UTM Edwardian" panose="02040603050506020204" pitchFamily="18" charset="0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20000" b="0" i="0" u="none" strike="noStrike" kern="1200" cap="none" spc="0" normalizeH="0" baseline="0" noProof="0" dirty="0" err="1">
                  <a:ln w="0"/>
                  <a:solidFill>
                    <a:srgbClr val="C00000"/>
                  </a:solidFill>
                  <a:effectLst/>
                  <a:uLnTx/>
                  <a:uFillTx/>
                  <a:latin typeface="UTM Edwardian" panose="02040603050506020204" pitchFamily="18" charset="0"/>
                  <a:ea typeface="LNTH-LuoLuoNotangYuanTi 1" pitchFamily="2" charset="-128"/>
                  <a:cs typeface="LNTH-LuoLuoNotangYuanTi 1" pitchFamily="2" charset="-128"/>
                </a:rPr>
                <a:t>động</a:t>
              </a:r>
              <a:endParaRPr kumimoji="0" lang="en-US" sz="200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/>
                <a:uLnTx/>
                <a:uFillTx/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44004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3">
            <a:extLst>
              <a:ext uri="{FF2B5EF4-FFF2-40B4-BE49-F238E27FC236}">
                <a16:creationId xmlns:a16="http://schemas.microsoft.com/office/drawing/2014/main" id="{ECBD5CC5-4741-73CA-53CB-9F78E89E2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D612D4-8D4C-0C04-77FC-D42265CF0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919" y="1785552"/>
            <a:ext cx="9022862" cy="44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437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ân số Việt Nam chạm ngưỡng 100 triệu người _ VTC14">
            <a:hlinkClick r:id="" action="ppaction://media"/>
            <a:extLst>
              <a:ext uri="{FF2B5EF4-FFF2-40B4-BE49-F238E27FC236}">
                <a16:creationId xmlns:a16="http://schemas.microsoft.com/office/drawing/2014/main" id="{565FED54-AD0E-D343-6857-04A161106C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9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3"/>
          <a:stretch/>
        </p:blipFill>
        <p:spPr>
          <a:xfrm>
            <a:off x="0" y="0"/>
            <a:ext cx="12187646" cy="68580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64" b="92491" l="49608" r="97398">
                        <a14:foregroundMark x1="72325" y1="48327" x2="69888" y2="48773"/>
                        <a14:foregroundMark x1="71541" y1="46022" x2="72986" y2="50409"/>
                        <a14:foregroundMark x1="58819" y1="30112" x2="57786" y2="30112"/>
                        <a14:foregroundMark x1="58695" y1="21190" x2="58571" y2="21190"/>
                        <a14:foregroundMark x1="63651" y1="44387" x2="63775" y2="44387"/>
                        <a14:foregroundMark x1="93267" y1="46691" x2="93267" y2="46691"/>
                        <a14:foregroundMark x1="91161" y1="60000" x2="91161" y2="60000"/>
                        <a14:backgroundMark x1="64808" y1="81784" x2="66749" y2="89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81" b="4914"/>
          <a:stretch/>
        </p:blipFill>
        <p:spPr>
          <a:xfrm flipH="1">
            <a:off x="-564005" y="1485932"/>
            <a:ext cx="5593430" cy="584887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025">
            <a:off x="9644501" y="996535"/>
            <a:ext cx="2278967" cy="265510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2975" flipH="1">
            <a:off x="2873176" y="238134"/>
            <a:ext cx="2449008" cy="2853213"/>
          </a:xfrm>
          <a:prstGeom prst="rect">
            <a:avLst/>
          </a:prstGeom>
        </p:spPr>
      </p:pic>
      <p:grpSp>
        <p:nvGrpSpPr>
          <p:cNvPr id="34" name="Group 13">
            <a:extLst>
              <a:ext uri="{FF2B5EF4-FFF2-40B4-BE49-F238E27FC236}">
                <a16:creationId xmlns:a16="http://schemas.microsoft.com/office/drawing/2014/main" id="{301656F5-16F9-DB65-E562-7F765D6CBCE9}"/>
              </a:ext>
            </a:extLst>
          </p:cNvPr>
          <p:cNvGrpSpPr/>
          <p:nvPr/>
        </p:nvGrpSpPr>
        <p:grpSpPr>
          <a:xfrm>
            <a:off x="2745767" y="577681"/>
            <a:ext cx="8493812" cy="3505173"/>
            <a:chOff x="4133327" y="8204395"/>
            <a:chExt cx="7210038" cy="350517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55AA3F5-C4FB-70ED-8C94-C8E64BCDAE25}"/>
                </a:ext>
              </a:extLst>
            </p:cNvPr>
            <p:cNvSpPr txBox="1"/>
            <p:nvPr/>
          </p:nvSpPr>
          <p:spPr>
            <a:xfrm>
              <a:off x="4149463" y="8204395"/>
              <a:ext cx="7193902" cy="3492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0" b="1" i="0" u="none" strike="noStrike" kern="1200" cap="none" spc="0" normalizeH="0" baseline="0" noProof="0" dirty="0">
                  <a:ln w="3302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TẠM BIỆT VÀ HẸN GẶP LẠI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B1286A7-6E0B-B245-E4B8-3BB61263C926}"/>
                </a:ext>
              </a:extLst>
            </p:cNvPr>
            <p:cNvSpPr txBox="1"/>
            <p:nvPr/>
          </p:nvSpPr>
          <p:spPr>
            <a:xfrm>
              <a:off x="4133327" y="8216752"/>
              <a:ext cx="7193902" cy="3492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99FF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T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FFFF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Ạ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FF99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M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 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CC99FF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B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FF99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I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66FFFF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Ệ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FFCC66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T 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99FF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V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CC99FF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À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 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FFFF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H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66FFFF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Ẹ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FFCC66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N 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99FF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G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FFFF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Ặ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FF99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P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 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CC99FF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L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66FFFF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Ạ</a:t>
              </a:r>
              <a:r>
                <a:rPr kumimoji="0" lang="en-US" sz="9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FFCC66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I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66536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244065" cy="68872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64" b="92491" l="49608" r="97398">
                        <a14:foregroundMark x1="72325" y1="48327" x2="69888" y2="48773"/>
                        <a14:foregroundMark x1="71541" y1="46022" x2="72986" y2="50409"/>
                        <a14:foregroundMark x1="58819" y1="30112" x2="57786" y2="30112"/>
                        <a14:foregroundMark x1="58695" y1="21190" x2="58571" y2="21190"/>
                        <a14:foregroundMark x1="63651" y1="44387" x2="63775" y2="44387"/>
                        <a14:foregroundMark x1="93267" y1="46691" x2="93267" y2="46691"/>
                        <a14:foregroundMark x1="91161" y1="60000" x2="91161" y2="60000"/>
                        <a14:backgroundMark x1="64808" y1="81784" x2="66749" y2="89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81" b="4914"/>
          <a:stretch/>
        </p:blipFill>
        <p:spPr>
          <a:xfrm flipH="1">
            <a:off x="-600399" y="444212"/>
            <a:ext cx="6622375" cy="69248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64E008-6246-D008-51B6-8502FEB871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901" y="228316"/>
            <a:ext cx="11943099" cy="655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312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244065" cy="6887287"/>
          </a:xfrm>
          <a:prstGeom prst="rect">
            <a:avLst/>
          </a:prstGeom>
        </p:spPr>
      </p:pic>
      <p:grpSp>
        <p:nvGrpSpPr>
          <p:cNvPr id="16" name="Nhóm 2">
            <a:extLst>
              <a:ext uri="{FF2B5EF4-FFF2-40B4-BE49-F238E27FC236}">
                <a16:creationId xmlns:a16="http://schemas.microsoft.com/office/drawing/2014/main" id="{F58F85D0-3FC6-679C-B09F-4574A6D87515}"/>
              </a:ext>
            </a:extLst>
          </p:cNvPr>
          <p:cNvGrpSpPr/>
          <p:nvPr/>
        </p:nvGrpSpPr>
        <p:grpSpPr>
          <a:xfrm flipH="1">
            <a:off x="4715688" y="1105394"/>
            <a:ext cx="7302136" cy="2676031"/>
            <a:chOff x="1330521" y="-2823934"/>
            <a:chExt cx="6812775" cy="3060299"/>
          </a:xfrm>
        </p:grpSpPr>
        <p:sp>
          <p:nvSpPr>
            <p:cNvPr id="17" name="Bong bóng Lời nói: Hình chữ nhật với Góc Tròn 3">
              <a:extLst>
                <a:ext uri="{FF2B5EF4-FFF2-40B4-BE49-F238E27FC236}">
                  <a16:creationId xmlns:a16="http://schemas.microsoft.com/office/drawing/2014/main" id="{9BDBF1D1-E430-3236-B4D6-59EC1E986D00}"/>
                </a:ext>
              </a:extLst>
            </p:cNvPr>
            <p:cNvSpPr/>
            <p:nvPr/>
          </p:nvSpPr>
          <p:spPr>
            <a:xfrm flipH="1">
              <a:off x="1330521" y="-2593470"/>
              <a:ext cx="6812775" cy="2829835"/>
            </a:xfrm>
            <a:prstGeom prst="wedgeRoundRectCallout">
              <a:avLst>
                <a:gd name="adj1" fmla="val -68035"/>
                <a:gd name="adj2" fmla="val 12726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>
              <a:off x="1491529" y="-2823934"/>
              <a:ext cx="6490756" cy="2988536"/>
            </a:xfrm>
            <a:prstGeom prst="round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Quan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sát</a:t>
              </a:r>
              <a:r>
                <a:rPr kumimoji="0" lang="en-US" sz="45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các số liệu và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trả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lời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câu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hỏi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để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giúp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mình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gieo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hạt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trồng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bắp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nhé</a:t>
              </a: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!</a:t>
              </a:r>
              <a:endPara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64" b="92491" l="49608" r="97398">
                        <a14:foregroundMark x1="72325" y1="48327" x2="69888" y2="48773"/>
                        <a14:foregroundMark x1="71541" y1="46022" x2="72986" y2="50409"/>
                        <a14:foregroundMark x1="58819" y1="30112" x2="57786" y2="30112"/>
                        <a14:foregroundMark x1="58695" y1="21190" x2="58571" y2="21190"/>
                        <a14:foregroundMark x1="63651" y1="44387" x2="63775" y2="44387"/>
                        <a14:foregroundMark x1="93267" y1="46691" x2="93267" y2="46691"/>
                        <a14:foregroundMark x1="91161" y1="60000" x2="91161" y2="60000"/>
                        <a14:backgroundMark x1="64808" y1="81784" x2="66749" y2="89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81" b="4914"/>
          <a:stretch/>
        </p:blipFill>
        <p:spPr>
          <a:xfrm flipH="1">
            <a:off x="-600399" y="444212"/>
            <a:ext cx="6622375" cy="692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72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244065" cy="6887287"/>
          </a:xfrm>
          <a:prstGeom prst="rect">
            <a:avLst/>
          </a:prstGeom>
        </p:spPr>
      </p:pic>
      <p:grpSp>
        <p:nvGrpSpPr>
          <p:cNvPr id="13" name="Nhóm 2">
            <a:extLst>
              <a:ext uri="{FF2B5EF4-FFF2-40B4-BE49-F238E27FC236}">
                <a16:creationId xmlns:a16="http://schemas.microsoft.com/office/drawing/2014/main" id="{F58F85D0-3FC6-679C-B09F-4574A6D87515}"/>
              </a:ext>
            </a:extLst>
          </p:cNvPr>
          <p:cNvGrpSpPr/>
          <p:nvPr/>
        </p:nvGrpSpPr>
        <p:grpSpPr>
          <a:xfrm flipH="1">
            <a:off x="857697" y="245615"/>
            <a:ext cx="10293532" cy="2297560"/>
            <a:chOff x="1827443" y="-2284765"/>
            <a:chExt cx="5902498" cy="5097301"/>
          </a:xfrm>
        </p:grpSpPr>
        <p:sp>
          <p:nvSpPr>
            <p:cNvPr id="14" name="Bong bóng Lời nói: Hình chữ nhật với Góc Tròn 3">
              <a:extLst>
                <a:ext uri="{FF2B5EF4-FFF2-40B4-BE49-F238E27FC236}">
                  <a16:creationId xmlns:a16="http://schemas.microsoft.com/office/drawing/2014/main" id="{9BDBF1D1-E430-3236-B4D6-59EC1E986D00}"/>
                </a:ext>
              </a:extLst>
            </p:cNvPr>
            <p:cNvSpPr/>
            <p:nvPr/>
          </p:nvSpPr>
          <p:spPr>
            <a:xfrm flipH="1">
              <a:off x="1827443" y="-2284765"/>
              <a:ext cx="5902498" cy="5097301"/>
            </a:xfrm>
            <a:prstGeom prst="wedgeRoundRectCallout">
              <a:avLst>
                <a:gd name="adj1" fmla="val -49540"/>
                <a:gd name="adj2" fmla="val 21060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>
              <a:off x="1861025" y="-1795361"/>
              <a:ext cx="5710782" cy="2988535"/>
            </a:xfrm>
            <a:prstGeom prst="round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Trong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bài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kiểm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tra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cuối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học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kì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1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, các bạn Nam, Việt,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Rô-bốt và Dũng lần lượt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được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điểm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là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: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9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,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7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,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10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,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8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Bạn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được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điểm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cao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nhất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?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6DA287F-80C3-BFDD-2792-4403BD97486B}"/>
              </a:ext>
            </a:extLst>
          </p:cNvPr>
          <p:cNvSpPr txBox="1"/>
          <p:nvPr/>
        </p:nvSpPr>
        <p:spPr>
          <a:xfrm>
            <a:off x="3401874" y="4150570"/>
            <a:ext cx="5243274" cy="10385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Rô-bốt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4140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244065" cy="688728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6DA287F-80C3-BFDD-2792-4403BD97486B}"/>
              </a:ext>
            </a:extLst>
          </p:cNvPr>
          <p:cNvSpPr txBox="1"/>
          <p:nvPr/>
        </p:nvSpPr>
        <p:spPr>
          <a:xfrm>
            <a:off x="3225661" y="3375078"/>
            <a:ext cx="5531717" cy="10385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Việt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Nhóm 2">
            <a:extLst>
              <a:ext uri="{FF2B5EF4-FFF2-40B4-BE49-F238E27FC236}">
                <a16:creationId xmlns:a16="http://schemas.microsoft.com/office/drawing/2014/main" id="{41781BFF-26B4-4E83-9ABD-9E8A2ED6A0D1}"/>
              </a:ext>
            </a:extLst>
          </p:cNvPr>
          <p:cNvGrpSpPr/>
          <p:nvPr/>
        </p:nvGrpSpPr>
        <p:grpSpPr>
          <a:xfrm flipH="1">
            <a:off x="857697" y="245615"/>
            <a:ext cx="10806468" cy="2078485"/>
            <a:chOff x="1533316" y="-2284765"/>
            <a:chExt cx="6196625" cy="5695462"/>
          </a:xfrm>
        </p:grpSpPr>
        <p:sp>
          <p:nvSpPr>
            <p:cNvPr id="10" name="Bong bóng Lời nói: Hình chữ nhật với Góc Tròn 3">
              <a:extLst>
                <a:ext uri="{FF2B5EF4-FFF2-40B4-BE49-F238E27FC236}">
                  <a16:creationId xmlns:a16="http://schemas.microsoft.com/office/drawing/2014/main" id="{1DE9EE1A-0248-4268-8AAB-38FD504E3E0E}"/>
                </a:ext>
              </a:extLst>
            </p:cNvPr>
            <p:cNvSpPr/>
            <p:nvPr/>
          </p:nvSpPr>
          <p:spPr>
            <a:xfrm flipH="1">
              <a:off x="1827443" y="-2284765"/>
              <a:ext cx="5902498" cy="5695462"/>
            </a:xfrm>
            <a:prstGeom prst="wedgeRoundRectCallout">
              <a:avLst>
                <a:gd name="adj1" fmla="val -49540"/>
                <a:gd name="adj2" fmla="val 21060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 Placeholder 7">
              <a:extLst>
                <a:ext uri="{FF2B5EF4-FFF2-40B4-BE49-F238E27FC236}">
                  <a16:creationId xmlns:a16="http://schemas.microsoft.com/office/drawing/2014/main" id="{91D9318D-3C7B-4008-82E9-6C5C9622F9B1}"/>
                </a:ext>
              </a:extLst>
            </p:cNvPr>
            <p:cNvSpPr txBox="1">
              <a:spLocks/>
            </p:cNvSpPr>
            <p:nvPr/>
          </p:nvSpPr>
          <p:spPr>
            <a:xfrm>
              <a:off x="1533316" y="-2284765"/>
              <a:ext cx="6109494" cy="2988535"/>
            </a:xfrm>
            <a:prstGeom prst="round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Trong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bài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kiểm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tra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cuối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học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kì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1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, các bạn Nam, Việt,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Rô-bốt và Dũng lần lượt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được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điểm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là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: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9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,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7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,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10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,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8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Bạn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được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điểm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thấp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nhất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27022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244065" cy="68872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4064" cy="6887286"/>
          </a:xfrm>
          <a:prstGeom prst="rect">
            <a:avLst/>
          </a:prstGeom>
        </p:spPr>
      </p:pic>
      <p:grpSp>
        <p:nvGrpSpPr>
          <p:cNvPr id="9" name="Nhóm 2">
            <a:extLst>
              <a:ext uri="{FF2B5EF4-FFF2-40B4-BE49-F238E27FC236}">
                <a16:creationId xmlns:a16="http://schemas.microsoft.com/office/drawing/2014/main" id="{F58F85D0-3FC6-679C-B09F-4574A6D87515}"/>
              </a:ext>
            </a:extLst>
          </p:cNvPr>
          <p:cNvGrpSpPr/>
          <p:nvPr/>
        </p:nvGrpSpPr>
        <p:grpSpPr>
          <a:xfrm flipH="1">
            <a:off x="2174962" y="189962"/>
            <a:ext cx="6956987" cy="2926079"/>
            <a:chOff x="1878366" y="-2566002"/>
            <a:chExt cx="6490756" cy="2988536"/>
          </a:xfrm>
        </p:grpSpPr>
        <p:sp>
          <p:nvSpPr>
            <p:cNvPr id="10" name="Bong bóng Lời nói: Hình chữ nhật với Góc Tròn 3">
              <a:extLst>
                <a:ext uri="{FF2B5EF4-FFF2-40B4-BE49-F238E27FC236}">
                  <a16:creationId xmlns:a16="http://schemas.microsoft.com/office/drawing/2014/main" id="{9BDBF1D1-E430-3236-B4D6-59EC1E986D00}"/>
                </a:ext>
              </a:extLst>
            </p:cNvPr>
            <p:cNvSpPr/>
            <p:nvPr/>
          </p:nvSpPr>
          <p:spPr>
            <a:xfrm flipH="1">
              <a:off x="2092232" y="-2566001"/>
              <a:ext cx="6276889" cy="1991665"/>
            </a:xfrm>
            <a:prstGeom prst="wedgeRoundRectCallout">
              <a:avLst>
                <a:gd name="adj1" fmla="val -68035"/>
                <a:gd name="adj2" fmla="val 12726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>
              <a:off x="1878366" y="-2566002"/>
              <a:ext cx="6490756" cy="2988536"/>
            </a:xfrm>
            <a:prstGeom prst="round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Cảm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ơn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các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bạn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đã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giúp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mình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gieo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mầm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nhé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!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64" b="92491" l="49608" r="97398">
                        <a14:foregroundMark x1="72325" y1="48327" x2="69888" y2="48773"/>
                        <a14:foregroundMark x1="71541" y1="46022" x2="72986" y2="50409"/>
                        <a14:foregroundMark x1="58819" y1="30112" x2="57786" y2="30112"/>
                        <a14:foregroundMark x1="58695" y1="21190" x2="58571" y2="21190"/>
                        <a14:foregroundMark x1="63651" y1="44387" x2="63775" y2="44387"/>
                        <a14:foregroundMark x1="93267" y1="46691" x2="93267" y2="46691"/>
                        <a14:foregroundMark x1="91161" y1="60000" x2="91161" y2="60000"/>
                        <a14:backgroundMark x1="64808" y1="81784" x2="66749" y2="89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81" b="4914"/>
          <a:stretch/>
        </p:blipFill>
        <p:spPr>
          <a:xfrm flipH="1">
            <a:off x="-1501352" y="565236"/>
            <a:ext cx="6622375" cy="6924805"/>
          </a:xfrm>
          <a:prstGeom prst="rect">
            <a:avLst/>
          </a:prstGeom>
        </p:spPr>
      </p:pic>
      <p:pic>
        <p:nvPicPr>
          <p:cNvPr id="1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613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3">
            <a:extLst>
              <a:ext uri="{FF2B5EF4-FFF2-40B4-BE49-F238E27FC236}">
                <a16:creationId xmlns:a16="http://schemas.microsoft.com/office/drawing/2014/main" id="{ECBD5CC5-4741-73CA-53CB-9F78E89E2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9AD6B5-E62C-F320-7645-C121FB3FE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309" y="85725"/>
            <a:ext cx="7368806" cy="765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0246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1" b="5420"/>
          <a:stretch/>
        </p:blipFill>
        <p:spPr>
          <a:xfrm>
            <a:off x="0" y="-13063"/>
            <a:ext cx="12192000" cy="687106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DA287F-80C3-BFDD-2792-4403BD97486B}"/>
              </a:ext>
            </a:extLst>
          </p:cNvPr>
          <p:cNvSpPr txBox="1"/>
          <p:nvPr/>
        </p:nvSpPr>
        <p:spPr>
          <a:xfrm>
            <a:off x="1171576" y="351628"/>
            <a:ext cx="102076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học sinh ở các khối lớp của Trường Tiểu học Phú Xá như sau: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vi-V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 Một: 95 học sinh nữ, 105 học sinh nam; khối Hai: 70 học sinh nữ, 80 học sinh nam; khối Ba: 82 học sinh nữ, 90 học sinh nam; khối Bốn: 91 học sinh nữ, 98 học sinh nam; khối Năm: 79 học sinh nữ, 85 học sinh nam.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5BA7AEC-FA99-42E9-8D9C-10CEB8280897}"/>
              </a:ext>
            </a:extLst>
          </p:cNvPr>
          <p:cNvSpPr/>
          <p:nvPr/>
        </p:nvSpPr>
        <p:spPr>
          <a:xfrm>
            <a:off x="422154" y="253616"/>
            <a:ext cx="679773" cy="6797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BF69DC-F079-D897-4128-DFD6C4BFBECB}"/>
              </a:ext>
            </a:extLst>
          </p:cNvPr>
          <p:cNvSpPr txBox="1"/>
          <p:nvPr/>
        </p:nvSpPr>
        <p:spPr>
          <a:xfrm>
            <a:off x="952500" y="2676525"/>
            <a:ext cx="110585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b="1" dirty="0">
                <a:latin typeface="Calibri" panose="020F0502020204030204" pitchFamily="34" charset="0"/>
                <a:cs typeface="Calibri" panose="020F0502020204030204" pitchFamily="34" charset="0"/>
              </a:rPr>
              <a:t>a) Hãy lập:</a:t>
            </a:r>
          </a:p>
          <a:p>
            <a:r>
              <a:rPr 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- Dãy số liệu thống kê về số học sinh nữ ở lần lượt mỗi khối lớp của Trường Tiểu học Phú Xá.</a:t>
            </a:r>
          </a:p>
          <a:p>
            <a:r>
              <a:rPr 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- Dãy số liệu thống kê về số học sinh nam ở lần lượt mỗi khối lớp của Trường Tiểu học Phú Xá.</a:t>
            </a:r>
          </a:p>
          <a:p>
            <a:r>
              <a:rPr lang="vi-VN" sz="2600" b="1" dirty="0">
                <a:latin typeface="Calibri" panose="020F0502020204030204" pitchFamily="34" charset="0"/>
                <a:cs typeface="Calibri" panose="020F0502020204030204" pitchFamily="34" charset="0"/>
              </a:rPr>
              <a:t>b) Hãy cho biết:</a:t>
            </a:r>
          </a:p>
          <a:p>
            <a:r>
              <a:rPr 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- Khối Bốn của Trường Tiểu học Phú Xá có tất cả bao nhiêu học sinh?</a:t>
            </a:r>
          </a:p>
          <a:p>
            <a:r>
              <a:rPr 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- Ở khối Một, số học sinh nam nhiều hơn số học sinh nữ là bao nhiêu học sinh?</a:t>
            </a:r>
          </a:p>
          <a:p>
            <a:r>
              <a:rPr lang="vi-VN" sz="2600" dirty="0">
                <a:latin typeface="Calibri" panose="020F0502020204030204" pitchFamily="34" charset="0"/>
                <a:cs typeface="Calibri" panose="020F0502020204030204" pitchFamily="34" charset="0"/>
              </a:rPr>
              <a:t>- Trường Tiểu học Phú Xá có tất cả bao nhiêu học sinh?</a:t>
            </a:r>
          </a:p>
        </p:txBody>
      </p:sp>
    </p:spTree>
    <p:extLst>
      <p:ext uri="{BB962C8B-B14F-4D97-AF65-F5344CB8AC3E}">
        <p14:creationId xmlns:p14="http://schemas.microsoft.com/office/powerpoint/2010/main" val="18780933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 animBg="1"/>
      <p:bldP spid="3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1291</Words>
  <Application>Microsoft Office PowerPoint</Application>
  <PresentationFormat>Widescreen</PresentationFormat>
  <Paragraphs>90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SVN-Poky's</vt:lpstr>
      <vt:lpstr>Times New Roman</vt:lpstr>
      <vt:lpstr>UTM Edwardian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2024-03-23T05:19:54Z</dcterms:created>
  <dcterms:modified xsi:type="dcterms:W3CDTF">2024-03-23T05:45:15Z</dcterms:modified>
</cp:coreProperties>
</file>