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12.xml" ContentType="application/vnd.openxmlformats-officedocument.presentationml.notesSlide+xml"/>
  <Override PartName="/ppt/theme/themeOverride13.xml" ContentType="application/vnd.openxmlformats-officedocument.themeOverride+xml"/>
  <Override PartName="/ppt/notesSlides/notesSlide13.xml" ContentType="application/vnd.openxmlformats-officedocument.presentationml.notesSlide+xml"/>
  <Override PartName="/ppt/theme/themeOverride14.xml" ContentType="application/vnd.openxmlformats-officedocument.themeOverride+xml"/>
  <Override PartName="/ppt/notesSlides/notesSlide14.xml" ContentType="application/vnd.openxmlformats-officedocument.presentationml.notesSlide+xml"/>
  <Override PartName="/ppt/theme/themeOverride15.xml" ContentType="application/vnd.openxmlformats-officedocument.themeOverride+xml"/>
  <Override PartName="/ppt/notesSlides/notesSlide15.xml" ContentType="application/vnd.openxmlformats-officedocument.presentationml.notesSlide+xml"/>
  <Override PartName="/ppt/theme/themeOverride16.xml" ContentType="application/vnd.openxmlformats-officedocument.themeOverride+xml"/>
  <Override PartName="/ppt/notesSlides/notesSlide16.xml" ContentType="application/vnd.openxmlformats-officedocument.presentationml.notesSlide+xml"/>
  <Override PartName="/ppt/theme/themeOverride17.xml" ContentType="application/vnd.openxmlformats-officedocument.themeOverr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6"/>
  </p:notesMasterIdLst>
  <p:sldIdLst>
    <p:sldId id="257" r:id="rId3"/>
    <p:sldId id="258" r:id="rId4"/>
    <p:sldId id="309" r:id="rId5"/>
    <p:sldId id="308" r:id="rId6"/>
    <p:sldId id="341" r:id="rId7"/>
    <p:sldId id="310" r:id="rId8"/>
    <p:sldId id="311" r:id="rId9"/>
    <p:sldId id="342" r:id="rId10"/>
    <p:sldId id="343" r:id="rId11"/>
    <p:sldId id="344" r:id="rId12"/>
    <p:sldId id="331" r:id="rId13"/>
    <p:sldId id="345" r:id="rId14"/>
    <p:sldId id="319" r:id="rId15"/>
    <p:sldId id="346" r:id="rId16"/>
    <p:sldId id="347" r:id="rId17"/>
    <p:sldId id="348" r:id="rId18"/>
    <p:sldId id="349" r:id="rId19"/>
    <p:sldId id="306" r:id="rId20"/>
    <p:sldId id="2007577215" r:id="rId21"/>
    <p:sldId id="291" r:id="rId22"/>
    <p:sldId id="2007577227" r:id="rId23"/>
    <p:sldId id="2007577228" r:id="rId24"/>
    <p:sldId id="327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26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4129C-FD67-499C-A84F-D3F0245FAC93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9E5BD6-722D-4629-9FBB-F57EA8B82C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259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F9454C-C74F-4488-8342-D9513523422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88745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F9454C-C74F-4488-8342-D9513523422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48342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F9454C-C74F-4488-8342-D9513523422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92430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F9454C-C74F-4488-8342-D9513523422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87739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F9454C-C74F-4488-8342-D9513523422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98935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F9454C-C74F-4488-8342-D9513523422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47829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F9454C-C74F-4488-8342-D9513523422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96837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F9454C-C74F-4488-8342-D9513523422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71122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F9454C-C74F-4488-8342-D9513523422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20105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F9454C-C74F-4488-8342-D9513523422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78858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00666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F9454C-C74F-4488-8342-D9513523422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133002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F9454C-C74F-4488-8342-D9513523422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7693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F9454C-C74F-4488-8342-D9513523422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84163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F9454C-C74F-4488-8342-D9513523422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09479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F9454C-C74F-4488-8342-D9513523422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86706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F9454C-C74F-4488-8342-D9513523422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84801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F9454C-C74F-4488-8342-D9513523422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38189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F9454C-C74F-4488-8342-D9513523422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05862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F9454C-C74F-4488-8342-D9513523422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2580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D5A996A-1BCF-487A-99EA-E96E070801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2D211FB-6493-4C1B-B6AD-80FC6395AB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5627" y="730216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86622D5-69E0-4138-95B9-03F96F9E1C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C35C536-4314-40BB-BE2E-6E3FF19D8861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8CD513A-8776-4615-8C1D-F31CB4ED0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939BC0-3615-41C6-A436-97EDD5B21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00373A0-27E8-4FB2-9300-A1035B2F02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7677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02C1DC1-767E-4E70-BB1C-0BBF6AB6D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04D69DB-ED9A-4B72-8533-94BF402E30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34D419C-D46D-4C91-BF99-074BFC32CF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C35C536-4314-40BB-BE2E-6E3FF19D8861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E91D2D6-3EDD-478C-9CB3-86B64EB2A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0AC20EA-715B-4B3C-A3E6-B493844EE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00373A0-27E8-4FB2-9300-A1035B2F02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832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CDEDA6D-9FA0-493F-9663-23E9E0B65D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57DDE6E-1914-4342-B4A5-CC4EB4A780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10D9D4D-8F8C-43C2-B249-275B30C2E6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C35C536-4314-40BB-BE2E-6E3FF19D8861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FDE111F-ECF1-458E-87EB-AD0F954B3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79D90DB-99DE-4144-82A2-97914B765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00373A0-27E8-4FB2-9300-A1035B2F02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87890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7B888-9F6D-8DB5-CEE6-548394E531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061CAD-DB06-3060-90CC-78502AB9A9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EF9C3F-CE21-B1E3-489C-1BC8E6523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1F878-0CB8-460B-A584-12D54E1B7CC5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82F5C7-93EB-796F-67FB-5E33C98E9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7644BC-A0D3-2DAA-A653-EE4B041A1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FD34-6CFF-4031-A383-530E89E86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2875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69217-7B25-2E76-3736-3DE8090DF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2A94B-7244-A245-28B3-3CDFFC72E2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45EC37-D8E9-D6D6-E9F6-0B70CC437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1F878-0CB8-460B-A584-12D54E1B7CC5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69E0EA-68E5-D548-19DC-400A8D9F3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3202B6-3668-F4F8-0DC7-2E8F611F1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FD34-6CFF-4031-A383-530E89E86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9621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0825B-45FD-1248-178B-3BB7B7B3B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075EAD-8F1C-1ED6-3016-3BD52A3A43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F34B03-1191-306B-86A9-88BA295B2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1F878-0CB8-460B-A584-12D54E1B7CC5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6A6EFE-E391-3F9C-17B0-CBE917F1D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398DAD-C677-FA89-FD44-882A71905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FD34-6CFF-4031-A383-530E89E86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0549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BD682-ED74-22F7-F393-D30E11A55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27AEA3-09C9-7961-34F4-F13CC1E28A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EDED81-8145-F0A2-3849-B80E006CF4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69D85F-49BD-9D42-05E1-287E5576C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1F878-0CB8-460B-A584-12D54E1B7CC5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BCC5DA-3E0B-D089-E15C-C89A7F4CC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FA5A1E-3066-8072-8F7C-C6ABC1D10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FD34-6CFF-4031-A383-530E89E86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21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7B1F4-2F7D-4D58-EFD2-39D56E312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798262-04D6-3C39-F965-82B46D8EEB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A6030-419C-2466-BD4D-D20FC01048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01ED0C-487F-4690-4777-E75FC1EA45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B97570-8C14-151D-D4C7-1CE4E3D65D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9ABFD5-E465-C790-CBC7-B485033D6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1F878-0CB8-460B-A584-12D54E1B7CC5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5D340A-C167-B866-83D7-79742690B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4FABD4-0852-0511-D063-0BBFC4722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FD34-6CFF-4031-A383-530E89E86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0825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123B3-8D93-6A81-4F04-A143503D4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0443AD-257A-1545-EF93-CDB0D2D20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1F878-0CB8-460B-A584-12D54E1B7CC5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640CFC-8A6D-4E9E-8F6F-D544DD7A2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36D19A-3049-AE51-EEDA-B008A5AFD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FD34-6CFF-4031-A383-530E89E86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6267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0A99412-78A0-331A-870A-E26CC74C2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1F878-0CB8-460B-A584-12D54E1B7CC5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52E0F3-75A0-D68F-1834-D953961A5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FF3776-7BDC-E035-638A-88F553AB0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FD34-6CFF-4031-A383-530E89E86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659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A8C92-F471-03CF-BB62-5E4245285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5BE655-5B71-49A2-43BE-2390FFEB98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AB24F0-85D1-3F29-060F-924D86A08A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9E712A-A2F3-7D1E-7ED7-48A35E1DE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1F878-0CB8-460B-A584-12D54E1B7CC5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ADEDBD-6C7B-FCEC-E667-D29D7BA79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BA53AA-5F7A-9848-5B7E-499905B4F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FD34-6CFF-4031-A383-530E89E86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536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49E160-957D-4719-8FD4-D520F7C93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95B7BAD-4720-4F62-A0D7-65CCCD247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4F5A424-7ED0-47F1-96C4-E601DD3C83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C35C536-4314-40BB-BE2E-6E3FF19D8861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CE16841-A1D8-499D-B5E7-18FBBE8F8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43AAB48-366B-4EE2-8AEF-3BB2B2CE1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00373A0-27E8-4FB2-9300-A1035B2F02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36033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2520F-FAC9-84F3-7AB9-E52B8845A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F446F80-71AB-038A-C7E2-169E3BDA40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21B75D-5DD1-A8C8-F3A6-73077DFCEE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A94A8D-A9D3-03C3-25B3-30421BDB5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1F878-0CB8-460B-A584-12D54E1B7CC5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D36618-8DC2-51FE-8AD6-0DC7B3E40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34B771-30D0-D674-43DD-9CD31324F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FD34-6CFF-4031-A383-530E89E86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2711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9082D-D488-7DE9-871F-04845EEF4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6F8FB5-4343-0FD4-4058-E7992C1793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6E6B44-5061-0EB6-EFCF-4564EB0DF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1F878-0CB8-460B-A584-12D54E1B7CC5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DFB350-42EA-E854-0C54-E35CDB705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7145D8-2E1C-6339-9FB5-1508AED12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FD34-6CFF-4031-A383-530E89E86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5596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22503E-CBA8-3861-146F-2F72193527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206BBD-70ED-02F8-0C1C-2DDF7DBCB6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A7CBB-9DC8-F851-2352-CFA49FA64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1F878-0CB8-460B-A584-12D54E1B7CC5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FD35EA-3D50-83DC-1961-0037E92A2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947ADD-CC1A-882F-83F0-887FBA97F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FD34-6CFF-4031-A383-530E89E86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841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8ABE509-93DD-47FC-B5E8-164A559A8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C5E81DB-0B27-409E-A814-7BD2D957C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01261CD-CB39-4FC5-878D-96B51EE26F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C35C536-4314-40BB-BE2E-6E3FF19D8861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8401768-A249-4ED1-971D-A4A640765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3B836AF-E1AD-426A-A9F3-5E8FCE86F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00373A0-27E8-4FB2-9300-A1035B2F02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9894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DF4A404-BBA2-48D8-9822-042A956FF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D2A2CF9-15F8-408A-BA13-EB3B3E87E8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1F91FB7-4948-4961-AEFB-59C41325FF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5BC08F6-73D8-4E84-A2C8-1CF3FFBFDA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C35C536-4314-40BB-BE2E-6E3FF19D8861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48AD4C5-A2C4-410A-AB03-5DECDF0B4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EEE4277-23AC-45E2-A376-E9881AF2B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00373A0-27E8-4FB2-9300-A1035B2F02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68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8631ACA-B2B9-4AD5-93D1-2CACBCC08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2AE0D04-B87D-4B1A-8479-0054B72912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929AD47-F284-41EB-A009-1A2BAC9378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3136F7F-A5B4-4D1E-9AEA-8C75F33449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533C994C-E69D-4346-B952-3BCEE98FB5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816557F-E7C3-49CE-A321-692CB090CD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C35C536-4314-40BB-BE2E-6E3FF19D8861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785CC03B-60F3-4E97-A640-349EB6284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85EA307-D293-4B5C-A756-F1C0565BF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00373A0-27E8-4FB2-9300-A1035B2F02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5526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01325EF-3960-4C50-8765-2A5C09462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A8C938F-9413-4618-98CB-F5296C5F1A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C35C536-4314-40BB-BE2E-6E3FF19D8861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C106955-5A09-4A2E-810C-3306CB443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ED1F109-482D-4E64-B7C5-04C246F66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00373A0-27E8-4FB2-9300-A1035B2F02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6113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46B7F2D-6D1B-4739-A90B-C5BA0AB474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C35C536-4314-40BB-BE2E-6E3FF19D8861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693DC7ED-D28A-4D01-800B-A9183DF91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A1B6E07-F2AF-4CE9-9403-991B46DA5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00373A0-27E8-4FB2-9300-A1035B2F02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5922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1ED4A54-3E2C-49D9-827C-50F23B290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986D4BE-DA40-43D7-BAA2-472ADA6D50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AFC8814-B717-4111-8EEF-A7A1D44DF9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388DEDC-A0D7-460C-8D1F-9F9457CC41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C35C536-4314-40BB-BE2E-6E3FF19D8861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FFF2EEF-560C-4F68-A79F-089DC0939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B32BD32-D499-4314-8206-CBBEC063D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00373A0-27E8-4FB2-9300-A1035B2F02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4900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4FA4272-D42D-44DB-846B-AA977470A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5932106-A69A-4389-BDA5-7BEA2055FD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E1C7650-EB6C-425A-A252-D05EC41462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7B7C534-B223-4E17-AEEA-772D7280F9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C35C536-4314-40BB-BE2E-6E3FF19D8861}" type="datetimeFigureOut">
              <a:rPr lang="zh-CN" altLang="en-US" smtClean="0"/>
              <a:t>2023/10/28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EB9802F-BB46-46B6-B4E8-760CDFA74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3931446-D529-44BA-9339-86B555B7D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00373A0-27E8-4FB2-9300-A1035B2F02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0001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52CA1B0B-CAE1-5DF9-D52B-6B2A58E969A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5952" y="8217638"/>
            <a:ext cx="1476376" cy="1476376"/>
          </a:xfrm>
          <a:prstGeom prst="rect">
            <a:avLst/>
          </a:prstGeom>
        </p:spPr>
      </p:pic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BBC63227-B657-1632-CC3D-272737635C9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7725" y="66675"/>
            <a:ext cx="1181099" cy="1181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89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BC53A24-F379-1A0C-74E8-92DAAD798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3193B8-6013-5DC0-D3C4-136BE60DA3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B9180D-5066-B0F1-1C18-938F5F1874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D1F878-0CB8-460B-A584-12D54E1B7CC5}" type="datetimeFigureOut">
              <a:rPr lang="en-US" smtClean="0"/>
              <a:t>10/28/2023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45B468-9AB6-1BAB-FEAC-0C2A20919A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2E555-8DCE-71A4-AD4E-108CBCCF36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1FD34-6CFF-4031-A383-530E89E8668B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98E76A4-5BD0-1C08-BD6C-2682B4BCB2B6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152942" y="7057491"/>
            <a:ext cx="6248942" cy="182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555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6.png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Relationship Id="rId6" Type="http://schemas.openxmlformats.org/officeDocument/2006/relationships/image" Target="../media/image28.png"/><Relationship Id="rId5" Type="http://schemas.openxmlformats.org/officeDocument/2006/relationships/image" Target="../media/image12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Relationship Id="rId6" Type="http://schemas.openxmlformats.org/officeDocument/2006/relationships/image" Target="../media/image29.png"/><Relationship Id="rId5" Type="http://schemas.openxmlformats.org/officeDocument/2006/relationships/image" Target="../media/image12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30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Relationship Id="rId6" Type="http://schemas.openxmlformats.org/officeDocument/2006/relationships/image" Target="../media/image29.png"/><Relationship Id="rId5" Type="http://schemas.openxmlformats.org/officeDocument/2006/relationships/image" Target="../media/image12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10" Type="http://schemas.openxmlformats.org/officeDocument/2006/relationships/image" Target="../media/image31.png"/><Relationship Id="rId4" Type="http://schemas.openxmlformats.org/officeDocument/2006/relationships/image" Target="../media/image18.png"/><Relationship Id="rId9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Relationship Id="rId6" Type="http://schemas.openxmlformats.org/officeDocument/2006/relationships/image" Target="../media/image8.png"/><Relationship Id="rId5" Type="http://schemas.openxmlformats.org/officeDocument/2006/relationships/image" Target="../media/image12.png"/><Relationship Id="rId10" Type="http://schemas.openxmlformats.org/officeDocument/2006/relationships/image" Target="../media/image32.png"/><Relationship Id="rId4" Type="http://schemas.openxmlformats.org/officeDocument/2006/relationships/image" Target="../media/image18.png"/><Relationship Id="rId9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Relationship Id="rId6" Type="http://schemas.openxmlformats.org/officeDocument/2006/relationships/image" Target="../media/image33.png"/><Relationship Id="rId5" Type="http://schemas.openxmlformats.org/officeDocument/2006/relationships/image" Target="../media/image12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Relationship Id="rId5" Type="http://schemas.openxmlformats.org/officeDocument/2006/relationships/image" Target="../media/image12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Relationship Id="rId6" Type="http://schemas.openxmlformats.org/officeDocument/2006/relationships/image" Target="../media/image35.png"/><Relationship Id="rId5" Type="http://schemas.openxmlformats.org/officeDocument/2006/relationships/image" Target="../media/image12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8.png"/><Relationship Id="rId5" Type="http://schemas.openxmlformats.org/officeDocument/2006/relationships/image" Target="../media/image12.png"/><Relationship Id="rId10" Type="http://schemas.openxmlformats.org/officeDocument/2006/relationships/image" Target="../media/image20.png"/><Relationship Id="rId4" Type="http://schemas.openxmlformats.org/officeDocument/2006/relationships/image" Target="../media/image18.png"/><Relationship Id="rId9" Type="http://schemas.openxmlformats.org/officeDocument/2006/relationships/image" Target="../media/image1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image" Target="../media/image43.GIF"/><Relationship Id="rId18" Type="http://schemas.openxmlformats.org/officeDocument/2006/relationships/image" Target="../media/image39.png"/><Relationship Id="rId3" Type="http://schemas.microsoft.com/office/2007/relationships/media" Target="../media/media2.mp4"/><Relationship Id="rId7" Type="http://schemas.openxmlformats.org/officeDocument/2006/relationships/slideLayout" Target="../slideLayouts/slideLayout18.xml"/><Relationship Id="rId12" Type="http://schemas.openxmlformats.org/officeDocument/2006/relationships/audio" Target="../media/audio3.wav"/><Relationship Id="rId17" Type="http://schemas.openxmlformats.org/officeDocument/2006/relationships/image" Target="../media/image47.png"/><Relationship Id="rId2" Type="http://schemas.openxmlformats.org/officeDocument/2006/relationships/video" Target="../media/media1.mp4"/><Relationship Id="rId16" Type="http://schemas.openxmlformats.org/officeDocument/2006/relationships/image" Target="../media/image46.png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11" Type="http://schemas.openxmlformats.org/officeDocument/2006/relationships/image" Target="../media/image42.jpeg"/><Relationship Id="rId5" Type="http://schemas.microsoft.com/office/2007/relationships/media" Target="../media/media3.mp4"/><Relationship Id="rId15" Type="http://schemas.openxmlformats.org/officeDocument/2006/relationships/image" Target="../media/image45.png"/><Relationship Id="rId10" Type="http://schemas.openxmlformats.org/officeDocument/2006/relationships/image" Target="../media/image41.png"/><Relationship Id="rId4" Type="http://schemas.openxmlformats.org/officeDocument/2006/relationships/video" Target="../media/media2.mp4"/><Relationship Id="rId9" Type="http://schemas.openxmlformats.org/officeDocument/2006/relationships/image" Target="../media/image40.png"/><Relationship Id="rId14" Type="http://schemas.openxmlformats.org/officeDocument/2006/relationships/image" Target="../media/image44.GI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audio" Target="../media/audio3.wav"/><Relationship Id="rId18" Type="http://schemas.openxmlformats.org/officeDocument/2006/relationships/image" Target="../media/image47.png"/><Relationship Id="rId3" Type="http://schemas.microsoft.com/office/2007/relationships/media" Target="../media/media2.mp4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42.jpeg"/><Relationship Id="rId17" Type="http://schemas.openxmlformats.org/officeDocument/2006/relationships/image" Target="../media/image46.png"/><Relationship Id="rId2" Type="http://schemas.openxmlformats.org/officeDocument/2006/relationships/video" Target="../media/media1.mp4"/><Relationship Id="rId16" Type="http://schemas.openxmlformats.org/officeDocument/2006/relationships/image" Target="../media/image45.png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11" Type="http://schemas.openxmlformats.org/officeDocument/2006/relationships/image" Target="../media/image41.png"/><Relationship Id="rId5" Type="http://schemas.microsoft.com/office/2007/relationships/media" Target="../media/media3.mp4"/><Relationship Id="rId15" Type="http://schemas.openxmlformats.org/officeDocument/2006/relationships/image" Target="../media/image44.GIF"/><Relationship Id="rId10" Type="http://schemas.openxmlformats.org/officeDocument/2006/relationships/image" Target="../media/image39.png"/><Relationship Id="rId4" Type="http://schemas.openxmlformats.org/officeDocument/2006/relationships/video" Target="../media/media2.mp4"/><Relationship Id="rId9" Type="http://schemas.openxmlformats.org/officeDocument/2006/relationships/image" Target="../media/image40.png"/><Relationship Id="rId14" Type="http://schemas.openxmlformats.org/officeDocument/2006/relationships/image" Target="../media/image43.GI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audio" Target="../media/audio3.wav"/><Relationship Id="rId18" Type="http://schemas.openxmlformats.org/officeDocument/2006/relationships/image" Target="../media/image47.png"/><Relationship Id="rId3" Type="http://schemas.microsoft.com/office/2007/relationships/media" Target="../media/media2.mp4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42.jpeg"/><Relationship Id="rId17" Type="http://schemas.openxmlformats.org/officeDocument/2006/relationships/image" Target="../media/image46.png"/><Relationship Id="rId2" Type="http://schemas.openxmlformats.org/officeDocument/2006/relationships/video" Target="../media/media1.mp4"/><Relationship Id="rId16" Type="http://schemas.openxmlformats.org/officeDocument/2006/relationships/image" Target="../media/image45.png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11" Type="http://schemas.openxmlformats.org/officeDocument/2006/relationships/image" Target="../media/image41.png"/><Relationship Id="rId5" Type="http://schemas.microsoft.com/office/2007/relationships/media" Target="../media/media3.mp4"/><Relationship Id="rId15" Type="http://schemas.openxmlformats.org/officeDocument/2006/relationships/image" Target="../media/image44.GIF"/><Relationship Id="rId10" Type="http://schemas.openxmlformats.org/officeDocument/2006/relationships/image" Target="../media/image39.png"/><Relationship Id="rId4" Type="http://schemas.openxmlformats.org/officeDocument/2006/relationships/video" Target="../media/media2.mp4"/><Relationship Id="rId9" Type="http://schemas.openxmlformats.org/officeDocument/2006/relationships/image" Target="../media/image40.png"/><Relationship Id="rId14" Type="http://schemas.openxmlformats.org/officeDocument/2006/relationships/image" Target="../media/image43.GI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49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12.png"/><Relationship Id="rId5" Type="http://schemas.openxmlformats.org/officeDocument/2006/relationships/image" Target="../media/image18.png"/><Relationship Id="rId10" Type="http://schemas.openxmlformats.org/officeDocument/2006/relationships/image" Target="../media/image14.png"/><Relationship Id="rId4" Type="http://schemas.openxmlformats.org/officeDocument/2006/relationships/audio" Target="../media/audio1.wav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12.png"/><Relationship Id="rId5" Type="http://schemas.openxmlformats.org/officeDocument/2006/relationships/image" Target="../media/image18.png"/><Relationship Id="rId10" Type="http://schemas.openxmlformats.org/officeDocument/2006/relationships/image" Target="../media/image14.png"/><Relationship Id="rId4" Type="http://schemas.openxmlformats.org/officeDocument/2006/relationships/audio" Target="../media/audio1.wav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12.png"/><Relationship Id="rId5" Type="http://schemas.openxmlformats.org/officeDocument/2006/relationships/image" Target="../media/image18.png"/><Relationship Id="rId10" Type="http://schemas.openxmlformats.org/officeDocument/2006/relationships/image" Target="../media/image14.png"/><Relationship Id="rId4" Type="http://schemas.openxmlformats.org/officeDocument/2006/relationships/audio" Target="../media/audio1.wav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8.png"/><Relationship Id="rId5" Type="http://schemas.openxmlformats.org/officeDocument/2006/relationships/image" Target="../media/image12.png"/><Relationship Id="rId10" Type="http://schemas.openxmlformats.org/officeDocument/2006/relationships/image" Target="../media/image22.png"/><Relationship Id="rId4" Type="http://schemas.openxmlformats.org/officeDocument/2006/relationships/image" Target="../media/image18.png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9.png"/><Relationship Id="rId5" Type="http://schemas.openxmlformats.org/officeDocument/2006/relationships/image" Target="../media/image12.png"/><Relationship Id="rId10" Type="http://schemas.openxmlformats.org/officeDocument/2006/relationships/image" Target="../media/image23.png"/><Relationship Id="rId4" Type="http://schemas.openxmlformats.org/officeDocument/2006/relationships/image" Target="../media/image18.png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6" Type="http://schemas.openxmlformats.org/officeDocument/2006/relationships/image" Target="../media/image8.png"/><Relationship Id="rId5" Type="http://schemas.openxmlformats.org/officeDocument/2006/relationships/image" Target="../media/image12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6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Relationship Id="rId6" Type="http://schemas.openxmlformats.org/officeDocument/2006/relationships/image" Target="../media/image25.png"/><Relationship Id="rId5" Type="http://schemas.openxmlformats.org/officeDocument/2006/relationships/image" Target="../media/image12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D1FDA3D0-02C4-49FA-B3CD-9C058FECB9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662" y="-298"/>
            <a:ext cx="12193057" cy="685859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67C6089F-E8FC-4E99-B4A0-3BDC829237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1432" y="4632856"/>
            <a:ext cx="2584928" cy="212768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E0F4147-BCAE-4DA3-9E4E-141F53EED1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702" y="4966414"/>
            <a:ext cx="1731414" cy="101812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2F9BC747-B7FD-43D0-82DC-E3772EECBF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529" y="5334845"/>
            <a:ext cx="12193057" cy="1524132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148D6B6-B80A-4024-9189-E9B453F508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277" y="-345132"/>
            <a:ext cx="3974937" cy="265199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5FE6144E-7471-4401-B426-ADB367A1C5C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3175" y="2079582"/>
            <a:ext cx="1322947" cy="142049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E5EC1758-E13C-4349-82E4-E5B6F943FF14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4883" t="19368" r="21376" b="36864"/>
          <a:stretch/>
        </p:blipFill>
        <p:spPr>
          <a:xfrm>
            <a:off x="2870199" y="4627221"/>
            <a:ext cx="2716307" cy="1862479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83B8410D-600F-42E5-A8C6-FD667DD3384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301754" y="3796045"/>
            <a:ext cx="2521628" cy="3653788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4CF9C15D-03BF-4B25-89D2-614E7634461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529" y="5766261"/>
            <a:ext cx="12193057" cy="109127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10998B1D-8FF5-4B5A-A7C1-EB2999C2BD0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426724" y="181415"/>
            <a:ext cx="2438611" cy="2438611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9938FCDA-07E4-4DC9-A431-E00A8B626C4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813357" y="-321875"/>
            <a:ext cx="4102964" cy="274343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854" y="-1078422"/>
            <a:ext cx="5317992" cy="28214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A45C6D4-8A02-4DAC-709C-D4A54DAB7F0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907733" y="383235"/>
            <a:ext cx="4243184" cy="117663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433BB78-37F8-4A5D-E676-DEE84AD6B2B3}"/>
              </a:ext>
            </a:extLst>
          </p:cNvPr>
          <p:cNvSpPr txBox="1"/>
          <p:nvPr/>
        </p:nvSpPr>
        <p:spPr>
          <a:xfrm>
            <a:off x="5019675" y="3476625"/>
            <a:ext cx="20478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(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Tiết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2)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F13A4E5-5587-1748-2DF1-885B50FAE13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195703" y="2361013"/>
            <a:ext cx="8791194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493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6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ABDEEDCD-F622-42E1-B54F-8DC57B966D3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8894"/>
          <a:stretch/>
        </p:blipFill>
        <p:spPr>
          <a:xfrm>
            <a:off x="-2267" y="-1"/>
            <a:ext cx="12194267" cy="685800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56DCDA67-9863-4612-970A-D0C456D05D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5766261"/>
            <a:ext cx="12193057" cy="1091279"/>
          </a:xfrm>
          <a:prstGeom prst="rect">
            <a:avLst/>
          </a:prstGeom>
        </p:spPr>
      </p:pic>
      <p:sp>
        <p:nvSpPr>
          <p:cNvPr id="6" name="Snip and Round Single Corner Rectangle 5"/>
          <p:cNvSpPr/>
          <p:nvPr/>
        </p:nvSpPr>
        <p:spPr>
          <a:xfrm>
            <a:off x="238125" y="333375"/>
            <a:ext cx="11344275" cy="6229350"/>
          </a:xfrm>
          <a:prstGeom prst="snipRoundRect">
            <a:avLst/>
          </a:prstGeom>
          <a:solidFill>
            <a:schemeClr val="bg1"/>
          </a:solidFill>
          <a:ln w="57150">
            <a:solidFill>
              <a:srgbClr val="F735C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0ACE2E-A64F-A921-625F-14843AF34670}"/>
              </a:ext>
            </a:extLst>
          </p:cNvPr>
          <p:cNvSpPr txBox="1"/>
          <p:nvPr/>
        </p:nvSpPr>
        <p:spPr>
          <a:xfrm>
            <a:off x="3990975" y="686306"/>
            <a:ext cx="6867525" cy="2554545"/>
          </a:xfrm>
          <a:custGeom>
            <a:avLst/>
            <a:gdLst>
              <a:gd name="connsiteX0" fmla="*/ 0 w 6867525"/>
              <a:gd name="connsiteY0" fmla="*/ 0 h 2554545"/>
              <a:gd name="connsiteX1" fmla="*/ 6867525 w 6867525"/>
              <a:gd name="connsiteY1" fmla="*/ 0 h 2554545"/>
              <a:gd name="connsiteX2" fmla="*/ 6867525 w 6867525"/>
              <a:gd name="connsiteY2" fmla="*/ 2554545 h 2554545"/>
              <a:gd name="connsiteX3" fmla="*/ 0 w 6867525"/>
              <a:gd name="connsiteY3" fmla="*/ 2554545 h 2554545"/>
              <a:gd name="connsiteX4" fmla="*/ 0 w 6867525"/>
              <a:gd name="connsiteY4" fmla="*/ 0 h 2554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67525" h="2554545" fill="none" extrusionOk="0">
                <a:moveTo>
                  <a:pt x="0" y="0"/>
                </a:moveTo>
                <a:cubicBezTo>
                  <a:pt x="2819315" y="5222"/>
                  <a:pt x="5486366" y="24918"/>
                  <a:pt x="6867525" y="0"/>
                </a:cubicBezTo>
                <a:cubicBezTo>
                  <a:pt x="6706280" y="837733"/>
                  <a:pt x="6823765" y="1383476"/>
                  <a:pt x="6867525" y="2554545"/>
                </a:cubicBezTo>
                <a:cubicBezTo>
                  <a:pt x="4898353" y="2389784"/>
                  <a:pt x="2380264" y="2672695"/>
                  <a:pt x="0" y="2554545"/>
                </a:cubicBezTo>
                <a:cubicBezTo>
                  <a:pt x="-55725" y="1859262"/>
                  <a:pt x="17072" y="437056"/>
                  <a:pt x="0" y="0"/>
                </a:cubicBezTo>
                <a:close/>
              </a:path>
              <a:path w="6867525" h="2554545" stroke="0" extrusionOk="0">
                <a:moveTo>
                  <a:pt x="0" y="0"/>
                </a:moveTo>
                <a:cubicBezTo>
                  <a:pt x="2306751" y="11849"/>
                  <a:pt x="4032193" y="-161459"/>
                  <a:pt x="6867525" y="0"/>
                </a:cubicBezTo>
                <a:cubicBezTo>
                  <a:pt x="6870655" y="1191849"/>
                  <a:pt x="6766349" y="1724527"/>
                  <a:pt x="6867525" y="2554545"/>
                </a:cubicBezTo>
                <a:cubicBezTo>
                  <a:pt x="5556261" y="2408685"/>
                  <a:pt x="1135273" y="2476221"/>
                  <a:pt x="0" y="2554545"/>
                </a:cubicBezTo>
                <a:cubicBezTo>
                  <a:pt x="74291" y="1310571"/>
                  <a:pt x="168006" y="1199883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vi-VN" sz="4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Kết quả đo được cho thấy nhiệt độ của nước trong cốc giảm xuống và nước trong chậu tăng lên. 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47043D-2F99-456C-40AF-C7AE4A26D65B}"/>
              </a:ext>
            </a:extLst>
          </p:cNvPr>
          <p:cNvSpPr txBox="1"/>
          <p:nvPr/>
        </p:nvSpPr>
        <p:spPr>
          <a:xfrm>
            <a:off x="3943350" y="3648581"/>
            <a:ext cx="6867525" cy="1938992"/>
          </a:xfrm>
          <a:custGeom>
            <a:avLst/>
            <a:gdLst>
              <a:gd name="connsiteX0" fmla="*/ 0 w 6867525"/>
              <a:gd name="connsiteY0" fmla="*/ 0 h 1938992"/>
              <a:gd name="connsiteX1" fmla="*/ 6867525 w 6867525"/>
              <a:gd name="connsiteY1" fmla="*/ 0 h 1938992"/>
              <a:gd name="connsiteX2" fmla="*/ 6867525 w 6867525"/>
              <a:gd name="connsiteY2" fmla="*/ 1938992 h 1938992"/>
              <a:gd name="connsiteX3" fmla="*/ 0 w 6867525"/>
              <a:gd name="connsiteY3" fmla="*/ 1938992 h 1938992"/>
              <a:gd name="connsiteX4" fmla="*/ 0 w 6867525"/>
              <a:gd name="connsiteY4" fmla="*/ 0 h 1938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67525" h="1938992" fill="none" extrusionOk="0">
                <a:moveTo>
                  <a:pt x="0" y="0"/>
                </a:moveTo>
                <a:cubicBezTo>
                  <a:pt x="2819315" y="5222"/>
                  <a:pt x="5486366" y="24918"/>
                  <a:pt x="6867525" y="0"/>
                </a:cubicBezTo>
                <a:cubicBezTo>
                  <a:pt x="6706280" y="738305"/>
                  <a:pt x="6823765" y="1407801"/>
                  <a:pt x="6867525" y="1938992"/>
                </a:cubicBezTo>
                <a:cubicBezTo>
                  <a:pt x="4898353" y="1774231"/>
                  <a:pt x="2380264" y="2057142"/>
                  <a:pt x="0" y="1938992"/>
                </a:cubicBezTo>
                <a:cubicBezTo>
                  <a:pt x="-55725" y="1490404"/>
                  <a:pt x="17072" y="314236"/>
                  <a:pt x="0" y="0"/>
                </a:cubicBezTo>
                <a:close/>
              </a:path>
              <a:path w="6867525" h="1938992" stroke="0" extrusionOk="0">
                <a:moveTo>
                  <a:pt x="0" y="0"/>
                </a:moveTo>
                <a:cubicBezTo>
                  <a:pt x="2306751" y="11849"/>
                  <a:pt x="4032193" y="-161459"/>
                  <a:pt x="6867525" y="0"/>
                </a:cubicBezTo>
                <a:cubicBezTo>
                  <a:pt x="6870655" y="920782"/>
                  <a:pt x="6766349" y="1107979"/>
                  <a:pt x="6867525" y="1938992"/>
                </a:cubicBezTo>
                <a:cubicBezTo>
                  <a:pt x="5556261" y="1793132"/>
                  <a:pt x="1135273" y="1860668"/>
                  <a:pt x="0" y="1938992"/>
                </a:cubicBezTo>
                <a:cubicBezTo>
                  <a:pt x="74291" y="991210"/>
                  <a:pt x="168006" y="302097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vi-VN" sz="4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Trong thí nghiệm trên, nhiệt truyền từ cốc nước </a:t>
            </a:r>
            <a:r>
              <a:rPr lang="en-US" sz="40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nóng</a:t>
            </a:r>
            <a:r>
              <a:rPr lang="vi-VN" sz="4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sang nước trong chậu.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91E709A-DA99-8CC5-77B4-46A59C9A1F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812" y="1347787"/>
            <a:ext cx="3322941" cy="3090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0343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ABDEEDCD-F622-42E1-B54F-8DC57B966D3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8894"/>
          <a:stretch/>
        </p:blipFill>
        <p:spPr>
          <a:xfrm>
            <a:off x="-2267" y="-1"/>
            <a:ext cx="12194267" cy="685800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56DCDA67-9863-4612-970A-D0C456D05D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5766261"/>
            <a:ext cx="12193057" cy="1091279"/>
          </a:xfrm>
          <a:prstGeom prst="rect">
            <a:avLst/>
          </a:prstGeom>
        </p:spPr>
      </p:pic>
      <p:sp>
        <p:nvSpPr>
          <p:cNvPr id="6" name="Snip and Round Single Corner Rectangle 5"/>
          <p:cNvSpPr/>
          <p:nvPr/>
        </p:nvSpPr>
        <p:spPr>
          <a:xfrm>
            <a:off x="714375" y="333375"/>
            <a:ext cx="10868025" cy="6124575"/>
          </a:xfrm>
          <a:prstGeom prst="snipRoundRect">
            <a:avLst/>
          </a:prstGeom>
          <a:solidFill>
            <a:schemeClr val="bg1"/>
          </a:solidFill>
          <a:ln w="57150">
            <a:solidFill>
              <a:srgbClr val="F735C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60A680-C187-7EC8-5F65-FEB563CD29B9}"/>
              </a:ext>
            </a:extLst>
          </p:cNvPr>
          <p:cNvSpPr txBox="1"/>
          <p:nvPr/>
        </p:nvSpPr>
        <p:spPr>
          <a:xfrm>
            <a:off x="2095500" y="829181"/>
            <a:ext cx="8553450" cy="1569660"/>
          </a:xfrm>
          <a:custGeom>
            <a:avLst/>
            <a:gdLst>
              <a:gd name="connsiteX0" fmla="*/ 0 w 8553450"/>
              <a:gd name="connsiteY0" fmla="*/ 0 h 1569660"/>
              <a:gd name="connsiteX1" fmla="*/ 8553450 w 8553450"/>
              <a:gd name="connsiteY1" fmla="*/ 0 h 1569660"/>
              <a:gd name="connsiteX2" fmla="*/ 8553450 w 8553450"/>
              <a:gd name="connsiteY2" fmla="*/ 1569660 h 1569660"/>
              <a:gd name="connsiteX3" fmla="*/ 0 w 8553450"/>
              <a:gd name="connsiteY3" fmla="*/ 1569660 h 1569660"/>
              <a:gd name="connsiteX4" fmla="*/ 0 w 8553450"/>
              <a:gd name="connsiteY4" fmla="*/ 0 h 1569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53450" h="1569660" fill="none" extrusionOk="0">
                <a:moveTo>
                  <a:pt x="0" y="0"/>
                </a:moveTo>
                <a:cubicBezTo>
                  <a:pt x="2911828" y="5222"/>
                  <a:pt x="6207637" y="24918"/>
                  <a:pt x="8553450" y="0"/>
                </a:cubicBezTo>
                <a:cubicBezTo>
                  <a:pt x="8651011" y="257633"/>
                  <a:pt x="8505059" y="890565"/>
                  <a:pt x="8553450" y="1569660"/>
                </a:cubicBezTo>
                <a:cubicBezTo>
                  <a:pt x="7051750" y="1404899"/>
                  <a:pt x="3162115" y="1687810"/>
                  <a:pt x="0" y="1569660"/>
                </a:cubicBezTo>
                <a:cubicBezTo>
                  <a:pt x="-74708" y="1232144"/>
                  <a:pt x="128259" y="683735"/>
                  <a:pt x="0" y="0"/>
                </a:cubicBezTo>
                <a:close/>
              </a:path>
              <a:path w="8553450" h="1569660" stroke="0" extrusionOk="0">
                <a:moveTo>
                  <a:pt x="0" y="0"/>
                </a:moveTo>
                <a:cubicBezTo>
                  <a:pt x="2742062" y="11849"/>
                  <a:pt x="5576427" y="-161459"/>
                  <a:pt x="8553450" y="0"/>
                </a:cubicBezTo>
                <a:cubicBezTo>
                  <a:pt x="8527562" y="662121"/>
                  <a:pt x="8622862" y="1402874"/>
                  <a:pt x="8553450" y="1569660"/>
                </a:cubicBezTo>
                <a:cubicBezTo>
                  <a:pt x="4391258" y="1423800"/>
                  <a:pt x="2473368" y="1491336"/>
                  <a:pt x="0" y="1569660"/>
                </a:cubicBezTo>
                <a:cubicBezTo>
                  <a:pt x="-36542" y="1287094"/>
                  <a:pt x="-117217" y="561160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1. </a:t>
            </a:r>
            <a:r>
              <a:rPr lang="vi-VN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Vì sao khi bị nước nóng đổ vào tay, nhanh chóng đưa tay vào chậu nước nguội sạch hoặc dưới vòi nước chảy thì sẽ cảm thấy đỡ bỏng rát?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3060BD-C793-71D7-A641-8DF493AA875D}"/>
              </a:ext>
            </a:extLst>
          </p:cNvPr>
          <p:cNvSpPr txBox="1"/>
          <p:nvPr/>
        </p:nvSpPr>
        <p:spPr>
          <a:xfrm>
            <a:off x="2921275" y="3405652"/>
            <a:ext cx="7775299" cy="1938992"/>
          </a:xfrm>
          <a:custGeom>
            <a:avLst/>
            <a:gdLst>
              <a:gd name="connsiteX0" fmla="*/ 0 w 7775299"/>
              <a:gd name="connsiteY0" fmla="*/ 0 h 1938992"/>
              <a:gd name="connsiteX1" fmla="*/ 7775299 w 7775299"/>
              <a:gd name="connsiteY1" fmla="*/ 0 h 1938992"/>
              <a:gd name="connsiteX2" fmla="*/ 7775299 w 7775299"/>
              <a:gd name="connsiteY2" fmla="*/ 1938992 h 1938992"/>
              <a:gd name="connsiteX3" fmla="*/ 0 w 7775299"/>
              <a:gd name="connsiteY3" fmla="*/ 1938992 h 1938992"/>
              <a:gd name="connsiteX4" fmla="*/ 0 w 7775299"/>
              <a:gd name="connsiteY4" fmla="*/ 0 h 1938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75299" h="1938992" fill="none" extrusionOk="0">
                <a:moveTo>
                  <a:pt x="0" y="0"/>
                </a:moveTo>
                <a:cubicBezTo>
                  <a:pt x="779360" y="5222"/>
                  <a:pt x="6983299" y="24918"/>
                  <a:pt x="7775299" y="0"/>
                </a:cubicBezTo>
                <a:cubicBezTo>
                  <a:pt x="7614054" y="738305"/>
                  <a:pt x="7731539" y="1407801"/>
                  <a:pt x="7775299" y="1938992"/>
                </a:cubicBezTo>
                <a:cubicBezTo>
                  <a:pt x="4277730" y="1774231"/>
                  <a:pt x="1065250" y="2057142"/>
                  <a:pt x="0" y="1938992"/>
                </a:cubicBezTo>
                <a:cubicBezTo>
                  <a:pt x="-55725" y="1490404"/>
                  <a:pt x="17072" y="314236"/>
                  <a:pt x="0" y="0"/>
                </a:cubicBezTo>
                <a:close/>
              </a:path>
              <a:path w="7775299" h="1938992" stroke="0" extrusionOk="0">
                <a:moveTo>
                  <a:pt x="0" y="0"/>
                </a:moveTo>
                <a:cubicBezTo>
                  <a:pt x="1750333" y="11849"/>
                  <a:pt x="6665833" y="-161459"/>
                  <a:pt x="7775299" y="0"/>
                </a:cubicBezTo>
                <a:cubicBezTo>
                  <a:pt x="7778429" y="920782"/>
                  <a:pt x="7674123" y="1107979"/>
                  <a:pt x="7775299" y="1938992"/>
                </a:cubicBezTo>
                <a:cubicBezTo>
                  <a:pt x="5772892" y="1793132"/>
                  <a:pt x="1604161" y="1860668"/>
                  <a:pt x="0" y="1938992"/>
                </a:cubicBezTo>
                <a:cubicBezTo>
                  <a:pt x="74291" y="991210"/>
                  <a:pt x="168006" y="302097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just"/>
            <a:r>
              <a:rPr lang="en-US" sz="40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V</a:t>
            </a:r>
            <a:r>
              <a:rPr lang="vi-VN" sz="40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ì khi đó nước nguội sẽ làm giảm nhiệt độ ở vùng tay bị nước nóng đổ lên.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10" name="Freeform: Shape 34">
            <a:extLst>
              <a:ext uri="{FF2B5EF4-FFF2-40B4-BE49-F238E27FC236}">
                <a16:creationId xmlns:a16="http://schemas.microsoft.com/office/drawing/2014/main" id="{0907E770-5D1F-EAAD-C321-6633F60B23EC}"/>
              </a:ext>
            </a:extLst>
          </p:cNvPr>
          <p:cNvSpPr/>
          <p:nvPr/>
        </p:nvSpPr>
        <p:spPr>
          <a:xfrm>
            <a:off x="2030209" y="2465828"/>
            <a:ext cx="1279934" cy="884197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366F93-33B7-680B-9978-F35E69D559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0600" y="800100"/>
            <a:ext cx="1028700" cy="116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6263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ABDEEDCD-F622-42E1-B54F-8DC57B966D3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8894"/>
          <a:stretch/>
        </p:blipFill>
        <p:spPr>
          <a:xfrm>
            <a:off x="-2267" y="-1"/>
            <a:ext cx="12194267" cy="685800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56DCDA67-9863-4612-970A-D0C456D05D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5766261"/>
            <a:ext cx="12193057" cy="1091279"/>
          </a:xfrm>
          <a:prstGeom prst="rect">
            <a:avLst/>
          </a:prstGeom>
        </p:spPr>
      </p:pic>
      <p:sp>
        <p:nvSpPr>
          <p:cNvPr id="6" name="Snip and Round Single Corner Rectangle 5"/>
          <p:cNvSpPr/>
          <p:nvPr/>
        </p:nvSpPr>
        <p:spPr>
          <a:xfrm>
            <a:off x="714375" y="333375"/>
            <a:ext cx="10868025" cy="6124575"/>
          </a:xfrm>
          <a:prstGeom prst="snipRoundRect">
            <a:avLst/>
          </a:prstGeom>
          <a:solidFill>
            <a:schemeClr val="bg1"/>
          </a:solidFill>
          <a:ln w="57150">
            <a:solidFill>
              <a:srgbClr val="F735C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60A680-C187-7EC8-5F65-FEB563CD29B9}"/>
              </a:ext>
            </a:extLst>
          </p:cNvPr>
          <p:cNvSpPr txBox="1"/>
          <p:nvPr/>
        </p:nvSpPr>
        <p:spPr>
          <a:xfrm>
            <a:off x="2171700" y="629156"/>
            <a:ext cx="8553450" cy="646331"/>
          </a:xfrm>
          <a:custGeom>
            <a:avLst/>
            <a:gdLst>
              <a:gd name="connsiteX0" fmla="*/ 0 w 8553450"/>
              <a:gd name="connsiteY0" fmla="*/ 0 h 646331"/>
              <a:gd name="connsiteX1" fmla="*/ 8553450 w 8553450"/>
              <a:gd name="connsiteY1" fmla="*/ 0 h 646331"/>
              <a:gd name="connsiteX2" fmla="*/ 8553450 w 8553450"/>
              <a:gd name="connsiteY2" fmla="*/ 646331 h 646331"/>
              <a:gd name="connsiteX3" fmla="*/ 0 w 8553450"/>
              <a:gd name="connsiteY3" fmla="*/ 646331 h 646331"/>
              <a:gd name="connsiteX4" fmla="*/ 0 w 8553450"/>
              <a:gd name="connsiteY4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53450" h="646331" fill="none" extrusionOk="0">
                <a:moveTo>
                  <a:pt x="0" y="0"/>
                </a:moveTo>
                <a:cubicBezTo>
                  <a:pt x="2911828" y="5222"/>
                  <a:pt x="6207637" y="24918"/>
                  <a:pt x="8553450" y="0"/>
                </a:cubicBezTo>
                <a:cubicBezTo>
                  <a:pt x="8553704" y="82799"/>
                  <a:pt x="8573228" y="500035"/>
                  <a:pt x="8553450" y="646331"/>
                </a:cubicBezTo>
                <a:cubicBezTo>
                  <a:pt x="7051750" y="481570"/>
                  <a:pt x="3162115" y="764481"/>
                  <a:pt x="0" y="646331"/>
                </a:cubicBezTo>
                <a:cubicBezTo>
                  <a:pt x="-25800" y="331639"/>
                  <a:pt x="10771" y="187809"/>
                  <a:pt x="0" y="0"/>
                </a:cubicBezTo>
                <a:close/>
              </a:path>
              <a:path w="8553450" h="646331" stroke="0" extrusionOk="0">
                <a:moveTo>
                  <a:pt x="0" y="0"/>
                </a:moveTo>
                <a:cubicBezTo>
                  <a:pt x="2742062" y="11849"/>
                  <a:pt x="5576427" y="-161459"/>
                  <a:pt x="8553450" y="0"/>
                </a:cubicBezTo>
                <a:cubicBezTo>
                  <a:pt x="8528268" y="272270"/>
                  <a:pt x="8607352" y="451941"/>
                  <a:pt x="8553450" y="646331"/>
                </a:cubicBezTo>
                <a:cubicBezTo>
                  <a:pt x="4391258" y="500471"/>
                  <a:pt x="2473368" y="568007"/>
                  <a:pt x="0" y="646331"/>
                </a:cubicBezTo>
                <a:cubicBezTo>
                  <a:pt x="45562" y="351981"/>
                  <a:pt x="-52553" y="181843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vi-VN" sz="36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Vì sao túi sưởi có thể giúp làm ấm người?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3060BD-C793-71D7-A641-8DF493AA875D}"/>
              </a:ext>
            </a:extLst>
          </p:cNvPr>
          <p:cNvSpPr txBox="1"/>
          <p:nvPr/>
        </p:nvSpPr>
        <p:spPr>
          <a:xfrm>
            <a:off x="2864125" y="2119777"/>
            <a:ext cx="7775299" cy="1754326"/>
          </a:xfrm>
          <a:custGeom>
            <a:avLst/>
            <a:gdLst>
              <a:gd name="connsiteX0" fmla="*/ 0 w 7775299"/>
              <a:gd name="connsiteY0" fmla="*/ 0 h 1754326"/>
              <a:gd name="connsiteX1" fmla="*/ 7775299 w 7775299"/>
              <a:gd name="connsiteY1" fmla="*/ 0 h 1754326"/>
              <a:gd name="connsiteX2" fmla="*/ 7775299 w 7775299"/>
              <a:gd name="connsiteY2" fmla="*/ 1754326 h 1754326"/>
              <a:gd name="connsiteX3" fmla="*/ 0 w 7775299"/>
              <a:gd name="connsiteY3" fmla="*/ 1754326 h 1754326"/>
              <a:gd name="connsiteX4" fmla="*/ 0 w 7775299"/>
              <a:gd name="connsiteY4" fmla="*/ 0 h 1754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75299" h="1754326" fill="none" extrusionOk="0">
                <a:moveTo>
                  <a:pt x="0" y="0"/>
                </a:moveTo>
                <a:cubicBezTo>
                  <a:pt x="779360" y="5222"/>
                  <a:pt x="6983299" y="24918"/>
                  <a:pt x="7775299" y="0"/>
                </a:cubicBezTo>
                <a:cubicBezTo>
                  <a:pt x="7839874" y="239465"/>
                  <a:pt x="7677226" y="1500058"/>
                  <a:pt x="7775299" y="1754326"/>
                </a:cubicBezTo>
                <a:cubicBezTo>
                  <a:pt x="4277730" y="1589565"/>
                  <a:pt x="1065250" y="1872476"/>
                  <a:pt x="0" y="1754326"/>
                </a:cubicBezTo>
                <a:cubicBezTo>
                  <a:pt x="-8328" y="1287393"/>
                  <a:pt x="-71301" y="628243"/>
                  <a:pt x="0" y="0"/>
                </a:cubicBezTo>
                <a:close/>
              </a:path>
              <a:path w="7775299" h="1754326" stroke="0" extrusionOk="0">
                <a:moveTo>
                  <a:pt x="0" y="0"/>
                </a:moveTo>
                <a:cubicBezTo>
                  <a:pt x="1750333" y="11849"/>
                  <a:pt x="6665833" y="-161459"/>
                  <a:pt x="7775299" y="0"/>
                </a:cubicBezTo>
                <a:cubicBezTo>
                  <a:pt x="7749485" y="606792"/>
                  <a:pt x="7628769" y="1569389"/>
                  <a:pt x="7775299" y="1754326"/>
                </a:cubicBezTo>
                <a:cubicBezTo>
                  <a:pt x="5772892" y="1608466"/>
                  <a:pt x="1604161" y="1676002"/>
                  <a:pt x="0" y="1754326"/>
                </a:cubicBezTo>
                <a:cubicBezTo>
                  <a:pt x="-86507" y="1268396"/>
                  <a:pt x="-134028" y="800933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just"/>
            <a:r>
              <a:rPr lang="vi-VN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Túi sưởi có thể giúp làm ấm người vì: nhiệt độ ấm từ túi sưởi truyền vào cơ thể nguòi làm người ấm lên.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10" name="Freeform: Shape 34">
            <a:extLst>
              <a:ext uri="{FF2B5EF4-FFF2-40B4-BE49-F238E27FC236}">
                <a16:creationId xmlns:a16="http://schemas.microsoft.com/office/drawing/2014/main" id="{0907E770-5D1F-EAAD-C321-6633F60B23EC}"/>
              </a:ext>
            </a:extLst>
          </p:cNvPr>
          <p:cNvSpPr/>
          <p:nvPr/>
        </p:nvSpPr>
        <p:spPr>
          <a:xfrm>
            <a:off x="2087359" y="1313303"/>
            <a:ext cx="1279934" cy="884197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366F93-33B7-680B-9978-F35E69D559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0600" y="800100"/>
            <a:ext cx="1028700" cy="1162050"/>
          </a:xfrm>
          <a:prstGeom prst="rect">
            <a:avLst/>
          </a:prstGeom>
        </p:spPr>
      </p:pic>
      <p:pic>
        <p:nvPicPr>
          <p:cNvPr id="2050" name="Picture 2" descr="Có nên sử dụng túi sưởi ấm trong gia đình không? Hướng dẫn sử dụng túi sưởi  an toàn | websosanh.vn">
            <a:extLst>
              <a:ext uri="{FF2B5EF4-FFF2-40B4-BE49-F238E27FC236}">
                <a16:creationId xmlns:a16="http://schemas.microsoft.com/office/drawing/2014/main" id="{2F7CDADA-3576-819F-7DD1-2F3EB6C62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900" y="3998403"/>
            <a:ext cx="4171950" cy="2183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39386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ABDEEDCD-F622-42E1-B54F-8DC57B966D3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8894"/>
          <a:stretch/>
        </p:blipFill>
        <p:spPr>
          <a:xfrm>
            <a:off x="-2267" y="-1"/>
            <a:ext cx="12194267" cy="685800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EE6CD39-2150-4673-840C-84F8693FCC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07519" y="3939367"/>
            <a:ext cx="2521628" cy="365378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E3D2E590-2095-4BAB-A42B-6F5A9C2044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2316" y="5499814"/>
            <a:ext cx="1731414" cy="101812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56DCDA67-9863-4612-970A-D0C456D05D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529" y="5766261"/>
            <a:ext cx="12193057" cy="1091279"/>
          </a:xfrm>
          <a:prstGeom prst="rect">
            <a:avLst/>
          </a:prstGeom>
        </p:spPr>
      </p:pic>
      <p:pic>
        <p:nvPicPr>
          <p:cNvPr id="33" name="图片 9">
            <a:extLst>
              <a:ext uri="{FF2B5EF4-FFF2-40B4-BE49-F238E27FC236}">
                <a16:creationId xmlns:a16="http://schemas.microsoft.com/office/drawing/2014/main" id="{6F0F5813-82DE-458D-9EA3-42E1A7D68DA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27451" y="122506"/>
            <a:ext cx="2427723" cy="1619723"/>
          </a:xfrm>
          <a:prstGeom prst="rect">
            <a:avLst/>
          </a:prstGeom>
        </p:spPr>
      </p:pic>
      <p:sp>
        <p:nvSpPr>
          <p:cNvPr id="5" name="Round Diagonal Corner Rectangle 4"/>
          <p:cNvSpPr/>
          <p:nvPr/>
        </p:nvSpPr>
        <p:spPr>
          <a:xfrm>
            <a:off x="1586851" y="1704975"/>
            <a:ext cx="9228406" cy="3829050"/>
          </a:xfrm>
          <a:prstGeom prst="round2DiagRect">
            <a:avLst/>
          </a:prstGeom>
          <a:solidFill>
            <a:schemeClr val="bg1"/>
          </a:solidFill>
          <a:ln w="38100">
            <a:solidFill>
              <a:srgbClr val="FF5050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auto">
          <a:xfrm>
            <a:off x="1956889" y="1898169"/>
            <a:ext cx="8694552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>
              <a:spcBef>
                <a:spcPct val="0"/>
              </a:spcBef>
              <a:buNone/>
            </a:pPr>
            <a:r>
              <a:rPr lang="vi-VN" altLang="en-US" sz="5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Vật nóng lên do nhận nhiệt; lạnh đi vì nó truyền nhiệt (truyền nhiệt cho vật lạnh hơn).</a:t>
            </a:r>
            <a:endParaRPr kumimoji="0" lang="en-US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图片 7">
            <a:extLst>
              <a:ext uri="{FF2B5EF4-FFF2-40B4-BE49-F238E27FC236}">
                <a16:creationId xmlns:a16="http://schemas.microsoft.com/office/drawing/2014/main" id="{53F7DF20-3D94-4D08-ACCF-6912D1607FC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083468" y="-438623"/>
            <a:ext cx="4724843" cy="31592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81EB1E2-00E5-959B-C7E5-D5768278460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9491" y="1073230"/>
            <a:ext cx="2164268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619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ABDEEDCD-F622-42E1-B54F-8DC57B966D3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8894"/>
          <a:stretch/>
        </p:blipFill>
        <p:spPr>
          <a:xfrm>
            <a:off x="-2267" y="-1"/>
            <a:ext cx="12194267" cy="685800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56DCDA67-9863-4612-970A-D0C456D05D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5766261"/>
            <a:ext cx="12193057" cy="109127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307A53FB-7C3A-4E36-8D88-47F7A0201A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824" y="-131303"/>
            <a:ext cx="3318499" cy="221402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19BDEF28-E4B0-4D11-929E-04A3A86E8F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26725" y="219516"/>
            <a:ext cx="2035888" cy="203588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7787ADB3-CFC7-42E0-BD4B-36DA563223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13357" y="-169475"/>
            <a:ext cx="3425383" cy="2290375"/>
          </a:xfrm>
          <a:prstGeom prst="rect">
            <a:avLst/>
          </a:prstGeom>
        </p:spPr>
      </p:pic>
      <p:sp>
        <p:nvSpPr>
          <p:cNvPr id="23" name="TextBox 4">
            <a:extLst>
              <a:ext uri="{FF2B5EF4-FFF2-40B4-BE49-F238E27FC236}">
                <a16:creationId xmlns:a16="http://schemas.microsoft.com/office/drawing/2014/main" id="{6F81E4D1-D5F9-49A6-B323-24E5CF4A8C66}"/>
              </a:ext>
            </a:extLst>
          </p:cNvPr>
          <p:cNvSpPr txBox="1"/>
          <p:nvPr/>
        </p:nvSpPr>
        <p:spPr>
          <a:xfrm>
            <a:off x="4404204" y="2939114"/>
            <a:ext cx="3383592" cy="523166"/>
          </a:xfrm>
          <a:prstGeom prst="rect">
            <a:avLst/>
          </a:prstGeom>
          <a:noFill/>
        </p:spPr>
        <p:txBody>
          <a:bodyPr wrap="square" lIns="91390" tIns="45693" rIns="91390" bIns="45693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 panose="020B0604020202020204" pitchFamily="34" charset="0"/>
                <a:ea typeface="方正卡通简体" panose="03000509000000000000" pitchFamily="65" charset="-122"/>
                <a:cs typeface="+mn-cs"/>
              </a:rPr>
              <a:t>HOẠT ĐỘNG 1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Arial" panose="020B06040202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494" y="-1909739"/>
            <a:ext cx="9097978" cy="79849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5C5440B-E27B-A990-F6DA-FF502F28FCC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32599" y="2185695"/>
            <a:ext cx="6669602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9974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ABDEEDCD-F622-42E1-B54F-8DC57B966D3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8894"/>
          <a:stretch/>
        </p:blipFill>
        <p:spPr>
          <a:xfrm>
            <a:off x="-2267" y="-1"/>
            <a:ext cx="12194267" cy="685800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56DCDA67-9863-4612-970A-D0C456D05D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5766261"/>
            <a:ext cx="12193057" cy="1091279"/>
          </a:xfrm>
          <a:prstGeom prst="rect">
            <a:avLst/>
          </a:prstGeom>
        </p:spPr>
      </p:pic>
      <p:pic>
        <p:nvPicPr>
          <p:cNvPr id="2" name="图片 5">
            <a:extLst>
              <a:ext uri="{FF2B5EF4-FFF2-40B4-BE49-F238E27FC236}">
                <a16:creationId xmlns:a16="http://schemas.microsoft.com/office/drawing/2014/main" id="{D9CC7EA9-A0E9-E833-8EBC-82B60D2884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51307" y="-1"/>
            <a:ext cx="8420326" cy="6002345"/>
          </a:xfrm>
          <a:prstGeom prst="rect">
            <a:avLst/>
          </a:prstGeom>
        </p:spPr>
      </p:pic>
      <p:sp>
        <p:nvSpPr>
          <p:cNvPr id="5" name="文本框 8">
            <a:extLst>
              <a:ext uri="{FF2B5EF4-FFF2-40B4-BE49-F238E27FC236}">
                <a16:creationId xmlns:a16="http://schemas.microsoft.com/office/drawing/2014/main" id="{34F720E2-6C0D-2A75-00D1-43DD0347AD90}"/>
              </a:ext>
            </a:extLst>
          </p:cNvPr>
          <p:cNvSpPr txBox="1"/>
          <p:nvPr/>
        </p:nvSpPr>
        <p:spPr>
          <a:xfrm>
            <a:off x="3448918" y="1416053"/>
            <a:ext cx="62822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7200"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字魂141号-活力悦动体" panose="00000500000000000000" pitchFamily="2" charset="-122"/>
                <a:ea typeface="字魂141号-活力悦动体" panose="00000500000000000000" pitchFamily="2" charset="-122"/>
              </a:defRPr>
            </a:lvl1pPr>
          </a:lstStyle>
          <a:p>
            <a:pPr lvl="0">
              <a:defRPr/>
            </a:pPr>
            <a:r>
              <a:rPr lang="nl-NL" sz="4800" b="1">
                <a:solidFill>
                  <a:srgbClr val="C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Nêu một số cách làm thức ăn nóng lên hoặc nguội đi.</a:t>
            </a:r>
            <a:endParaRPr kumimoji="0" lang="nl-NL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6545169-1CB9-9F6E-D484-8B1DD88FE6E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80" y="3727956"/>
            <a:ext cx="5300755" cy="3056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3631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ABDEEDCD-F622-42E1-B54F-8DC57B966D3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8894"/>
          <a:stretch/>
        </p:blipFill>
        <p:spPr>
          <a:xfrm>
            <a:off x="-2267" y="-1"/>
            <a:ext cx="12194267" cy="685800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56DCDA67-9863-4612-970A-D0C456D05D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5766261"/>
            <a:ext cx="12193057" cy="1091279"/>
          </a:xfrm>
          <a:prstGeom prst="rect">
            <a:avLst/>
          </a:prstGeom>
        </p:spPr>
      </p:pic>
      <p:sp>
        <p:nvSpPr>
          <p:cNvPr id="6" name="Snip and Round Single Corner Rectangle 5"/>
          <p:cNvSpPr/>
          <p:nvPr/>
        </p:nvSpPr>
        <p:spPr>
          <a:xfrm>
            <a:off x="714375" y="333375"/>
            <a:ext cx="10868025" cy="6124575"/>
          </a:xfrm>
          <a:prstGeom prst="snipRoundRect">
            <a:avLst/>
          </a:prstGeom>
          <a:solidFill>
            <a:schemeClr val="bg1"/>
          </a:solidFill>
          <a:ln w="57150">
            <a:solidFill>
              <a:srgbClr val="F735C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60A680-C187-7EC8-5F65-FEB563CD29B9}"/>
              </a:ext>
            </a:extLst>
          </p:cNvPr>
          <p:cNvSpPr txBox="1"/>
          <p:nvPr/>
        </p:nvSpPr>
        <p:spPr>
          <a:xfrm>
            <a:off x="1400174" y="838706"/>
            <a:ext cx="9420225" cy="1938992"/>
          </a:xfrm>
          <a:custGeom>
            <a:avLst/>
            <a:gdLst>
              <a:gd name="connsiteX0" fmla="*/ 0 w 9420225"/>
              <a:gd name="connsiteY0" fmla="*/ 0 h 1938992"/>
              <a:gd name="connsiteX1" fmla="*/ 9420225 w 9420225"/>
              <a:gd name="connsiteY1" fmla="*/ 0 h 1938992"/>
              <a:gd name="connsiteX2" fmla="*/ 9420225 w 9420225"/>
              <a:gd name="connsiteY2" fmla="*/ 1938992 h 1938992"/>
              <a:gd name="connsiteX3" fmla="*/ 0 w 9420225"/>
              <a:gd name="connsiteY3" fmla="*/ 1938992 h 1938992"/>
              <a:gd name="connsiteX4" fmla="*/ 0 w 9420225"/>
              <a:gd name="connsiteY4" fmla="*/ 0 h 1938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20225" h="1938992" fill="none" extrusionOk="0">
                <a:moveTo>
                  <a:pt x="0" y="0"/>
                </a:moveTo>
                <a:cubicBezTo>
                  <a:pt x="1634571" y="5222"/>
                  <a:pt x="7216421" y="24918"/>
                  <a:pt x="9420225" y="0"/>
                </a:cubicBezTo>
                <a:cubicBezTo>
                  <a:pt x="9258980" y="738305"/>
                  <a:pt x="9376465" y="1407801"/>
                  <a:pt x="9420225" y="1938992"/>
                </a:cubicBezTo>
                <a:cubicBezTo>
                  <a:pt x="7538401" y="1774231"/>
                  <a:pt x="2040966" y="2057142"/>
                  <a:pt x="0" y="1938992"/>
                </a:cubicBezTo>
                <a:cubicBezTo>
                  <a:pt x="-55725" y="1490404"/>
                  <a:pt x="17072" y="314236"/>
                  <a:pt x="0" y="0"/>
                </a:cubicBezTo>
                <a:close/>
              </a:path>
              <a:path w="9420225" h="1938992" stroke="0" extrusionOk="0">
                <a:moveTo>
                  <a:pt x="0" y="0"/>
                </a:moveTo>
                <a:cubicBezTo>
                  <a:pt x="2508707" y="11849"/>
                  <a:pt x="6539492" y="-161459"/>
                  <a:pt x="9420225" y="0"/>
                </a:cubicBezTo>
                <a:cubicBezTo>
                  <a:pt x="9423355" y="920782"/>
                  <a:pt x="9319049" y="1107979"/>
                  <a:pt x="9420225" y="1938992"/>
                </a:cubicBezTo>
                <a:cubicBezTo>
                  <a:pt x="6078101" y="1793132"/>
                  <a:pt x="1626533" y="1860668"/>
                  <a:pt x="0" y="1938992"/>
                </a:cubicBezTo>
                <a:cubicBezTo>
                  <a:pt x="74291" y="991210"/>
                  <a:pt x="168006" y="302097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vi-VN" sz="4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Một số cách làm cho thức ăn nóng lên: </a:t>
            </a:r>
            <a:r>
              <a:rPr lang="vi-VN" sz="40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hâm thức ăn bằng lò vi sóng, đun thức ăn trên bếp lửa.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746CD1-690D-0D69-4FA1-A5790D0AED08}"/>
              </a:ext>
            </a:extLst>
          </p:cNvPr>
          <p:cNvSpPr txBox="1"/>
          <p:nvPr/>
        </p:nvSpPr>
        <p:spPr>
          <a:xfrm>
            <a:off x="1428749" y="3419981"/>
            <a:ext cx="9420225" cy="1938992"/>
          </a:xfrm>
          <a:custGeom>
            <a:avLst/>
            <a:gdLst>
              <a:gd name="connsiteX0" fmla="*/ 0 w 9420225"/>
              <a:gd name="connsiteY0" fmla="*/ 0 h 1938992"/>
              <a:gd name="connsiteX1" fmla="*/ 9420225 w 9420225"/>
              <a:gd name="connsiteY1" fmla="*/ 0 h 1938992"/>
              <a:gd name="connsiteX2" fmla="*/ 9420225 w 9420225"/>
              <a:gd name="connsiteY2" fmla="*/ 1938992 h 1938992"/>
              <a:gd name="connsiteX3" fmla="*/ 0 w 9420225"/>
              <a:gd name="connsiteY3" fmla="*/ 1938992 h 1938992"/>
              <a:gd name="connsiteX4" fmla="*/ 0 w 9420225"/>
              <a:gd name="connsiteY4" fmla="*/ 0 h 1938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20225" h="1938992" fill="none" extrusionOk="0">
                <a:moveTo>
                  <a:pt x="0" y="0"/>
                </a:moveTo>
                <a:cubicBezTo>
                  <a:pt x="1634571" y="5222"/>
                  <a:pt x="7216421" y="24918"/>
                  <a:pt x="9420225" y="0"/>
                </a:cubicBezTo>
                <a:cubicBezTo>
                  <a:pt x="9258980" y="738305"/>
                  <a:pt x="9376465" y="1407801"/>
                  <a:pt x="9420225" y="1938992"/>
                </a:cubicBezTo>
                <a:cubicBezTo>
                  <a:pt x="7538401" y="1774231"/>
                  <a:pt x="2040966" y="2057142"/>
                  <a:pt x="0" y="1938992"/>
                </a:cubicBezTo>
                <a:cubicBezTo>
                  <a:pt x="-55725" y="1490404"/>
                  <a:pt x="17072" y="314236"/>
                  <a:pt x="0" y="0"/>
                </a:cubicBezTo>
                <a:close/>
              </a:path>
              <a:path w="9420225" h="1938992" stroke="0" extrusionOk="0">
                <a:moveTo>
                  <a:pt x="0" y="0"/>
                </a:moveTo>
                <a:cubicBezTo>
                  <a:pt x="2508707" y="11849"/>
                  <a:pt x="6539492" y="-161459"/>
                  <a:pt x="9420225" y="0"/>
                </a:cubicBezTo>
                <a:cubicBezTo>
                  <a:pt x="9423355" y="920782"/>
                  <a:pt x="9319049" y="1107979"/>
                  <a:pt x="9420225" y="1938992"/>
                </a:cubicBezTo>
                <a:cubicBezTo>
                  <a:pt x="6078101" y="1793132"/>
                  <a:pt x="1626533" y="1860668"/>
                  <a:pt x="0" y="1938992"/>
                </a:cubicBezTo>
                <a:cubicBezTo>
                  <a:pt x="74291" y="991210"/>
                  <a:pt x="168006" y="302097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vi-VN" sz="40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Một số cách làm cho thức ăn nguội đi: </a:t>
            </a:r>
            <a:r>
              <a:rPr lang="vi-VN" sz="40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Bỏ thức ăn ở nhiệt độ phòng hoặc để trước quạt hoặc bỏ vào tủ lạnh. 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0779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ABDEEDCD-F622-42E1-B54F-8DC57B966D3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8894"/>
          <a:stretch/>
        </p:blipFill>
        <p:spPr>
          <a:xfrm>
            <a:off x="-2267" y="-1"/>
            <a:ext cx="12194267" cy="685800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56DCDA67-9863-4612-970A-D0C456D05D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5766261"/>
            <a:ext cx="12193057" cy="1091279"/>
          </a:xfrm>
          <a:prstGeom prst="rect">
            <a:avLst/>
          </a:prstGeom>
        </p:spPr>
      </p:pic>
      <p:sp>
        <p:nvSpPr>
          <p:cNvPr id="6" name="Snip and Round Single Corner Rectangle 5"/>
          <p:cNvSpPr/>
          <p:nvPr/>
        </p:nvSpPr>
        <p:spPr>
          <a:xfrm>
            <a:off x="714375" y="333375"/>
            <a:ext cx="10868025" cy="6124575"/>
          </a:xfrm>
          <a:prstGeom prst="snipRoundRect">
            <a:avLst/>
          </a:prstGeom>
          <a:solidFill>
            <a:schemeClr val="bg1"/>
          </a:solidFill>
          <a:ln w="57150">
            <a:solidFill>
              <a:srgbClr val="F735C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61E0B9-56A7-381C-24EB-F40CA02E27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7274" y="1886821"/>
            <a:ext cx="10525125" cy="239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2583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D1FDA3D0-02C4-49FA-B3CD-9C058FECB9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62" y="-298"/>
            <a:ext cx="12193057" cy="685859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67C6089F-E8FC-4E99-B4A0-3BDC829237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1432" y="4632856"/>
            <a:ext cx="2584928" cy="212768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E0F4147-BCAE-4DA3-9E4E-141F53EED1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7702" y="4966414"/>
            <a:ext cx="1731414" cy="101812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2F9BC747-B7FD-43D0-82DC-E3772EECBF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29" y="5334845"/>
            <a:ext cx="12193057" cy="1524132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148D6B6-B80A-4024-9189-E9B453F508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277" y="-345132"/>
            <a:ext cx="3974937" cy="265199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5FE6144E-7471-4401-B426-ADB367A1C5C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34527" y="573508"/>
            <a:ext cx="1322947" cy="142049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E5EC1758-E13C-4349-82E4-E5B6F943FF14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4883" t="19368" r="21376" b="36864"/>
          <a:stretch/>
        </p:blipFill>
        <p:spPr>
          <a:xfrm>
            <a:off x="2870199" y="4627221"/>
            <a:ext cx="2716307" cy="1862479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83B8410D-600F-42E5-A8C6-FD667DD3384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01754" y="3796045"/>
            <a:ext cx="2521628" cy="3653788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4CF9C15D-03BF-4B25-89D2-614E7634461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529" y="5766261"/>
            <a:ext cx="12193057" cy="109127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10998B1D-8FF5-4B5A-A7C1-EB2999C2BD0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26724" y="181415"/>
            <a:ext cx="2438611" cy="2438611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9938FCDA-07E4-4DC9-A431-E00A8B626C4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813357" y="-321875"/>
            <a:ext cx="4102964" cy="274343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0FE0CEA-B000-49CE-A522-051ADC1C206F}"/>
              </a:ext>
            </a:extLst>
          </p:cNvPr>
          <p:cNvSpPr txBox="1"/>
          <p:nvPr/>
        </p:nvSpPr>
        <p:spPr>
          <a:xfrm>
            <a:off x="11258539" y="6492875"/>
            <a:ext cx="93346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perspective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50" normalizeH="0" baseline="0" noProof="0" dirty="0">
                <a:ln w="0"/>
                <a:solidFill>
                  <a:srgbClr val="F59E00">
                    <a:lumMod val="60000"/>
                    <a:lumOff val="40000"/>
                  </a:srgb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UVN Bach Dang Nang" panose="02070803090706020303" pitchFamily="18" charset="0"/>
                <a:ea typeface="+mn-ea"/>
                <a:cs typeface="+mn-cs"/>
              </a:rPr>
              <a:t>KTUTS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6FA32B7-1E14-045D-8F85-0C94A26BD15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77499" y="2198655"/>
            <a:ext cx="9217951" cy="221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100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E0EE139-4703-7A3D-C87B-3C96C550C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0911"/>
            <a:ext cx="3724275" cy="1838325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1362435" y="1828517"/>
            <a:ext cx="8909524" cy="230832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inpin heiti" panose="00000500000000000000" pitchFamily="2" charset="-122"/>
              </a:rPr>
              <a:t>RUNG CHUÔNG </a:t>
            </a:r>
            <a:r>
              <a:rPr kumimoji="0" lang="en-US" altLang="zh-CN" sz="7200" b="1" i="0" u="none" strike="noStrike" kern="1200" cap="none" spc="0" normalizeH="0" baseline="0" noProof="0" dirty="0">
                <a:ln w="12700" cmpd="sng">
                  <a:solidFill>
                    <a:prstClr val="black"/>
                  </a:solidFill>
                  <a:prstDash val="solid"/>
                </a:ln>
                <a:solidFill>
                  <a:srgbClr val="FFC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inpin heiti" panose="00000500000000000000" pitchFamily="2" charset="-122"/>
              </a:rPr>
              <a:t>VÀNG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583F48-E7C9-3248-4EA1-D68E7CB813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5580" y="2700068"/>
            <a:ext cx="3352759" cy="4082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835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ABDEEDCD-F622-42E1-B54F-8DC57B966D3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8894"/>
          <a:stretch/>
        </p:blipFill>
        <p:spPr>
          <a:xfrm>
            <a:off x="-2267" y="-1"/>
            <a:ext cx="12194267" cy="685800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56DCDA67-9863-4612-970A-D0C456D05D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5766261"/>
            <a:ext cx="12193057" cy="109127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307A53FB-7C3A-4E36-8D88-47F7A0201A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824" y="-131303"/>
            <a:ext cx="3318499" cy="221402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19BDEF28-E4B0-4D11-929E-04A3A86E8F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26725" y="219516"/>
            <a:ext cx="2035888" cy="203588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7787ADB3-CFC7-42E0-BD4B-36DA563223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13357" y="-169475"/>
            <a:ext cx="3425383" cy="229037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74" y="415925"/>
            <a:ext cx="10123020" cy="565597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5D6DA00-30AA-F761-1480-4D3053DD768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34070" y="2443637"/>
            <a:ext cx="9114310" cy="2237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0222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36D4D924-2847-1288-2DB9-115E3DF50AE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1" name="AutoShape 51"/>
          <p:cNvSpPr/>
          <p:nvPr/>
        </p:nvSpPr>
        <p:spPr>
          <a:xfrm>
            <a:off x="2895600" y="1428750"/>
            <a:ext cx="5410202" cy="154305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9525" cap="flat" cmpd="sng">
            <a:solidFill>
              <a:srgbClr val="FF66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400" b="1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altLang="en-US" sz="4400" b="1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altLang="en-US" sz="4400" b="1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4400" b="1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400" b="1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altLang="en-US" sz="4400" b="1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4400" b="1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altLang="en-US" sz="4400" b="1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4400" b="1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grpSp>
        <p:nvGrpSpPr>
          <p:cNvPr id="23556" name="Group 51"/>
          <p:cNvGrpSpPr/>
          <p:nvPr/>
        </p:nvGrpSpPr>
        <p:grpSpPr>
          <a:xfrm>
            <a:off x="1752601" y="857249"/>
            <a:ext cx="320675" cy="5930035"/>
            <a:chOff x="202295" y="-322943"/>
            <a:chExt cx="319314" cy="7180943"/>
          </a:xfrm>
        </p:grpSpPr>
        <p:sp>
          <p:nvSpPr>
            <p:cNvPr id="33" name="Rectangle 32"/>
            <p:cNvSpPr/>
            <p:nvPr/>
          </p:nvSpPr>
          <p:spPr bwMode="auto">
            <a:xfrm>
              <a:off x="202295" y="-322943"/>
              <a:ext cx="319314" cy="7165429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591" name="Rectangle 10"/>
            <p:cNvSpPr/>
            <p:nvPr/>
          </p:nvSpPr>
          <p:spPr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Arial" panose="020B0604020202020204" pitchFamily="34" charset="0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cs typeface="+mn-cs"/>
                </a:defRPr>
              </a:lvl5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324014" y="-307428"/>
              <a:ext cx="75877" cy="7165428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glow rad="101600">
                    <a:srgbClr val="BBE0E3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6" name="AutoShape 51"/>
          <p:cNvSpPr>
            <a:spLocks noChangeArrowheads="1"/>
          </p:cNvSpPr>
          <p:nvPr/>
        </p:nvSpPr>
        <p:spPr bwMode="auto">
          <a:xfrm>
            <a:off x="3449639" y="3086101"/>
            <a:ext cx="4856163" cy="633413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9525">
            <a:noFill/>
            <a:round/>
          </a:ln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Độ</a:t>
            </a:r>
            <a:r>
              <a:rPr 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dài</a:t>
            </a:r>
            <a:r>
              <a:rPr 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ngắn</a:t>
            </a:r>
            <a:r>
              <a:rPr 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vật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8" name="Picture 37" descr="Blue_chapterlist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0689" y="3455989"/>
            <a:ext cx="593725" cy="263525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39" name="Picture 38" descr="Classicmode"/>
          <p:cNvPicPr>
            <a:picLocks noChangeAspect="1"/>
          </p:cNvPicPr>
          <p:nvPr/>
        </p:nvPicPr>
        <p:blipFill>
          <a:blip r:embed="rId11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1689" y="3265488"/>
            <a:ext cx="1500187" cy="601662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40" name="Oval 39">
            <a:hlinkHover r:id="" action="ppaction://noaction">
              <a:snd r:embed="rId12" name="cached_combo42.wav"/>
            </a:hlinkHover>
          </p:cNvPr>
          <p:cNvSpPr/>
          <p:nvPr/>
        </p:nvSpPr>
        <p:spPr>
          <a:xfrm>
            <a:off x="2147888" y="3321050"/>
            <a:ext cx="817562" cy="458788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sp>
        <p:nvSpPr>
          <p:cNvPr id="23561" name="WordArt 226"/>
          <p:cNvSpPr>
            <a:spLocks noTextEdit="1"/>
          </p:cNvSpPr>
          <p:nvPr/>
        </p:nvSpPr>
        <p:spPr>
          <a:xfrm>
            <a:off x="2354264" y="3405188"/>
            <a:ext cx="460375" cy="290512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  <a:normAutofit fontScale="4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 w="9525" cap="flat" cmpd="sng">
                  <a:solidFill>
                    <a:srgbClr val="FFFF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effectLst/>
                <a:uLnTx/>
                <a:uFillTx/>
                <a:latin typeface=".VnTimeH" panose="020B7200000000000000" charset="0"/>
                <a:ea typeface=".VnTimeH" panose="020B7200000000000000" charset="0"/>
                <a:cs typeface="+mn-cs"/>
              </a:rPr>
              <a:t>A</a:t>
            </a:r>
          </a:p>
        </p:txBody>
      </p:sp>
      <p:sp>
        <p:nvSpPr>
          <p:cNvPr id="42" name="AutoShape 51"/>
          <p:cNvSpPr>
            <a:spLocks noChangeArrowheads="1"/>
          </p:cNvSpPr>
          <p:nvPr/>
        </p:nvSpPr>
        <p:spPr bwMode="auto">
          <a:xfrm>
            <a:off x="3449639" y="4129089"/>
            <a:ext cx="4856163" cy="595313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</a:rPr>
              <a:t>Mức</a:t>
            </a:r>
            <a:r>
              <a:rPr kumimoji="0" lang="en-US" altLang="en-US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</a:rPr>
              <a:t>độ</a:t>
            </a:r>
            <a:r>
              <a:rPr kumimoji="0" lang="en-US" altLang="en-US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</a:rPr>
              <a:t>nóng</a:t>
            </a:r>
            <a:r>
              <a:rPr lang="en-US" alt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lạnh</a:t>
            </a:r>
            <a:r>
              <a:rPr lang="en-US" alt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của</a:t>
            </a:r>
            <a:r>
              <a:rPr lang="en-US" alt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vật</a:t>
            </a:r>
            <a:endParaRPr kumimoji="0" lang="en-US" altLang="en-US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pic>
        <p:nvPicPr>
          <p:cNvPr id="43" name="Picture 37" descr="Blue_chapterlist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1639" y="4425951"/>
            <a:ext cx="593725" cy="263525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44" name="Picture 39" descr="Classicmode"/>
          <p:cNvPicPr>
            <a:picLocks noChangeAspect="1"/>
          </p:cNvPicPr>
          <p:nvPr/>
        </p:nvPicPr>
        <p:blipFill>
          <a:blip r:embed="rId11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9625" y="4189414"/>
            <a:ext cx="1500188" cy="600075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45" name="Oval 59">
            <a:hlinkHover r:id="" action="ppaction://noaction">
              <a:snd r:embed="rId12" name="cached_combo42.wav"/>
            </a:hlinkHover>
          </p:cNvPr>
          <p:cNvSpPr/>
          <p:nvPr/>
        </p:nvSpPr>
        <p:spPr>
          <a:xfrm>
            <a:off x="2133601" y="4286251"/>
            <a:ext cx="817563" cy="4603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sp>
        <p:nvSpPr>
          <p:cNvPr id="23566" name="WordArt 226"/>
          <p:cNvSpPr>
            <a:spLocks noTextEdit="1"/>
          </p:cNvSpPr>
          <p:nvPr/>
        </p:nvSpPr>
        <p:spPr>
          <a:xfrm>
            <a:off x="2362201" y="4343401"/>
            <a:ext cx="460375" cy="290513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  <a:normAutofit fontScale="4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 w="9525" cap="flat" cmpd="sng">
                  <a:solidFill>
                    <a:srgbClr val="FFFF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</a:t>
            </a:r>
          </a:p>
        </p:txBody>
      </p:sp>
      <p:sp>
        <p:nvSpPr>
          <p:cNvPr id="47" name="AutoShape 51"/>
          <p:cNvSpPr>
            <a:spLocks noChangeArrowheads="1"/>
          </p:cNvSpPr>
          <p:nvPr/>
        </p:nvSpPr>
        <p:spPr bwMode="auto">
          <a:xfrm>
            <a:off x="3449639" y="5086351"/>
            <a:ext cx="4856163" cy="669925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9525">
            <a:noFill/>
            <a:round/>
          </a:ln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Độ</a:t>
            </a:r>
            <a:r>
              <a:rPr 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nặng</a:t>
            </a:r>
            <a:r>
              <a:rPr 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nhẹ</a:t>
            </a:r>
            <a:r>
              <a:rPr 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vật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48" name="Picture 37" descr="Blue_chapterlist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1639" y="5322889"/>
            <a:ext cx="593725" cy="261937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49" name="Picture 39" descr="Classicmode"/>
          <p:cNvPicPr>
            <a:picLocks noChangeAspect="1"/>
          </p:cNvPicPr>
          <p:nvPr/>
        </p:nvPicPr>
        <p:blipFill>
          <a:blip r:embed="rId11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2639" y="5154613"/>
            <a:ext cx="1500187" cy="601662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50" name="Oval 59">
            <a:hlinkHover r:id="" action="ppaction://noaction">
              <a:snd r:embed="rId12" name="cached_combo42.wav"/>
            </a:hlinkHover>
          </p:cNvPr>
          <p:cNvSpPr/>
          <p:nvPr/>
        </p:nvSpPr>
        <p:spPr>
          <a:xfrm>
            <a:off x="2133601" y="5200651"/>
            <a:ext cx="817563" cy="4603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sp>
        <p:nvSpPr>
          <p:cNvPr id="23571" name="WordArt 226"/>
          <p:cNvSpPr>
            <a:spLocks noTextEdit="1"/>
          </p:cNvSpPr>
          <p:nvPr/>
        </p:nvSpPr>
        <p:spPr>
          <a:xfrm>
            <a:off x="2362201" y="5314951"/>
            <a:ext cx="460375" cy="290513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  <a:normAutofit fontScale="4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 w="9525" cap="flat" cmpd="sng">
                  <a:solidFill>
                    <a:srgbClr val="FFFF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effectLst/>
                <a:uLnTx/>
                <a:uFillTx/>
                <a:latin typeface=".VnTimeH" panose="020B7200000000000000" charset="0"/>
                <a:ea typeface=".VnTimeH" panose="020B7200000000000000" charset="0"/>
                <a:cs typeface="+mn-cs"/>
              </a:rPr>
              <a:t>c</a:t>
            </a:r>
          </a:p>
        </p:txBody>
      </p:sp>
      <p:sp>
        <p:nvSpPr>
          <p:cNvPr id="57" name="AutoShape 27"/>
          <p:cNvSpPr/>
          <p:nvPr/>
        </p:nvSpPr>
        <p:spPr>
          <a:xfrm>
            <a:off x="1581150" y="1600201"/>
            <a:ext cx="1543050" cy="1019175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+mn-cs"/>
            </a:endParaRPr>
          </a:p>
        </p:txBody>
      </p:sp>
      <p:sp>
        <p:nvSpPr>
          <p:cNvPr id="23573" name="WordArt 28"/>
          <p:cNvSpPr>
            <a:spLocks noTextEdit="1"/>
          </p:cNvSpPr>
          <p:nvPr/>
        </p:nvSpPr>
        <p:spPr>
          <a:xfrm>
            <a:off x="1962150" y="1874838"/>
            <a:ext cx="6858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 w="19050" cap="flat" cmpd="sng">
                  <a:solidFill>
                    <a:srgbClr val="FFFF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Câu</a:t>
            </a:r>
            <a:r>
              <a:rPr kumimoji="0" lang="en-US" sz="3600" b="1" i="0" u="none" strike="noStrike" kern="1200" cap="none" spc="0" normalizeH="0" baseline="0" noProof="0" dirty="0">
                <a:ln w="19050" cap="flat" cmpd="sng">
                  <a:solidFill>
                    <a:srgbClr val="FFFF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1</a:t>
            </a:r>
          </a:p>
        </p:txBody>
      </p:sp>
      <p:pic>
        <p:nvPicPr>
          <p:cNvPr id="23575" name="Picture 32" descr="Bellcoll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71614" y="685800"/>
            <a:ext cx="1652587" cy="12573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87" name="Picture 29" descr="Picture1"/>
          <p:cNvPicPr/>
          <p:nvPr/>
        </p:nvPicPr>
        <p:blipFill>
          <a:blip r:embed="rId14"/>
          <a:stretch>
            <a:fillRect/>
          </a:stretch>
        </p:blipFill>
        <p:spPr>
          <a:xfrm>
            <a:off x="3062289" y="1398587"/>
            <a:ext cx="5243514" cy="13652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" name="AutoShape 51">
            <a:extLst>
              <a:ext uri="{FF2B5EF4-FFF2-40B4-BE49-F238E27FC236}">
                <a16:creationId xmlns:a16="http://schemas.microsoft.com/office/drawing/2014/main" id="{BB7C6080-9E24-3331-BD12-6F1B05B787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0601" y="6010132"/>
            <a:ext cx="4856163" cy="669925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9525">
            <a:noFill/>
            <a:round/>
          </a:ln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Độ</a:t>
            </a:r>
            <a:r>
              <a:rPr 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cao</a:t>
            </a:r>
            <a:r>
              <a:rPr 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thấp</a:t>
            </a:r>
            <a:r>
              <a:rPr 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vật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52" name="Picture 37" descr="Blue_chapterlist">
            <a:extLst>
              <a:ext uri="{FF2B5EF4-FFF2-40B4-BE49-F238E27FC236}">
                <a16:creationId xmlns:a16="http://schemas.microsoft.com/office/drawing/2014/main" id="{65B9A674-089D-B8EB-F10D-9698A957FE5C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0689" y="6246670"/>
            <a:ext cx="655637" cy="261937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55" name="Picture 39" descr="Classicmode">
            <a:extLst>
              <a:ext uri="{FF2B5EF4-FFF2-40B4-BE49-F238E27FC236}">
                <a16:creationId xmlns:a16="http://schemas.microsoft.com/office/drawing/2014/main" id="{A85B29E7-6152-14F6-0D32-6F2082288919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33601" y="6078394"/>
            <a:ext cx="1500187" cy="601662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56" name="Oval 59">
            <a:hlinkHover r:id="" action="ppaction://noaction">
              <a:snd r:embed="rId12" name="cached_combo42.wav"/>
            </a:hlinkHover>
            <a:extLst>
              <a:ext uri="{FF2B5EF4-FFF2-40B4-BE49-F238E27FC236}">
                <a16:creationId xmlns:a16="http://schemas.microsoft.com/office/drawing/2014/main" id="{51814417-81B6-BE8B-EB93-576A4CAFA258}"/>
              </a:ext>
            </a:extLst>
          </p:cNvPr>
          <p:cNvSpPr/>
          <p:nvPr/>
        </p:nvSpPr>
        <p:spPr>
          <a:xfrm>
            <a:off x="2214563" y="6124432"/>
            <a:ext cx="817563" cy="4603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sp>
        <p:nvSpPr>
          <p:cNvPr id="58" name="WordArt 226">
            <a:extLst>
              <a:ext uri="{FF2B5EF4-FFF2-40B4-BE49-F238E27FC236}">
                <a16:creationId xmlns:a16="http://schemas.microsoft.com/office/drawing/2014/main" id="{3A87A1A2-A1B0-3C0D-3EBA-A150F799DC39}"/>
              </a:ext>
            </a:extLst>
          </p:cNvPr>
          <p:cNvSpPr>
            <a:spLocks noTextEdit="1"/>
          </p:cNvSpPr>
          <p:nvPr/>
        </p:nvSpPr>
        <p:spPr>
          <a:xfrm>
            <a:off x="2443163" y="6238732"/>
            <a:ext cx="460375" cy="290513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  <a:normAutofit fontScale="4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 w="9525" cap="flat" cmpd="sng">
                  <a:solidFill>
                    <a:srgbClr val="FFFF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effectLst/>
                <a:uLnTx/>
                <a:uFillTx/>
                <a:latin typeface=".VnTimeH" panose="020B7200000000000000" charset="0"/>
                <a:ea typeface=".VnTimeH" panose="020B7200000000000000" charset="0"/>
                <a:cs typeface="+mn-cs"/>
              </a:rPr>
              <a:t>D</a:t>
            </a:r>
          </a:p>
        </p:txBody>
      </p:sp>
      <p:pic>
        <p:nvPicPr>
          <p:cNvPr id="2" name="30s">
            <a:hlinkClick r:id="" action="ppaction://media"/>
            <a:extLst>
              <a:ext uri="{FF2B5EF4-FFF2-40B4-BE49-F238E27FC236}">
                <a16:creationId xmlns:a16="http://schemas.microsoft.com/office/drawing/2014/main" id="{CB537EB3-46E7-38CD-2436-951108B8C9F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461962" y="-2248332"/>
            <a:ext cx="2486377" cy="1398587"/>
          </a:xfrm>
          <a:prstGeom prst="rect">
            <a:avLst/>
          </a:prstGeom>
        </p:spPr>
      </p:pic>
      <p:pic>
        <p:nvPicPr>
          <p:cNvPr id="5" name="10s">
            <a:hlinkClick r:id="" action="ppaction://media"/>
            <a:extLst>
              <a:ext uri="{FF2B5EF4-FFF2-40B4-BE49-F238E27FC236}">
                <a16:creationId xmlns:a16="http://schemas.microsoft.com/office/drawing/2014/main" id="{E4E8C68F-3FDE-DFF7-4BD8-7E71CFA92163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355747" y="301987"/>
            <a:ext cx="2510206" cy="1411991"/>
          </a:xfrm>
          <a:prstGeom prst="rect">
            <a:avLst/>
          </a:prstGeom>
        </p:spPr>
      </p:pic>
      <p:pic>
        <p:nvPicPr>
          <p:cNvPr id="6" name="1p">
            <a:hlinkClick r:id="" action="ppaction://media"/>
            <a:extLst>
              <a:ext uri="{FF2B5EF4-FFF2-40B4-BE49-F238E27FC236}">
                <a16:creationId xmlns:a16="http://schemas.microsoft.com/office/drawing/2014/main" id="{866AC3D0-B6F1-64CB-BEF6-3D05E2DB43A8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637720" y="1588148"/>
            <a:ext cx="2510206" cy="1411991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A03A3868-7C3C-7E5D-54D0-B372C9C657B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5580" y="2700068"/>
            <a:ext cx="3352759" cy="4082902"/>
          </a:xfrm>
          <a:prstGeom prst="rect">
            <a:avLst/>
          </a:prstGeom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5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5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23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23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8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25E-6 -3.7037E-7 L -1.25E-6 -0.07222 " pathEditMode="relative" rAng="0" ptsTypes="AA">
                                      <p:cBhvr>
                                        <p:cTn id="8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9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3" dur="332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04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3" dur="134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14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9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3" dur="6343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31" grpId="0" animBg="1"/>
      <p:bldP spid="40" grpId="0" animBg="1"/>
      <p:bldP spid="42" grpId="0" animBg="1"/>
      <p:bldP spid="42" grpId="1" animBg="1"/>
      <p:bldP spid="45" grpId="0" animBg="1"/>
      <p:bldP spid="50" grpId="0" animBg="1"/>
      <p:bldP spid="57" grpId="0" animBg="1"/>
      <p:bldP spid="57" grpId="1" animBg="1"/>
      <p:bldP spid="5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63">
            <a:extLst>
              <a:ext uri="{FF2B5EF4-FFF2-40B4-BE49-F238E27FC236}">
                <a16:creationId xmlns:a16="http://schemas.microsoft.com/office/drawing/2014/main" id="{69B56412-CB0F-6FD6-E8CF-A91E82DEB44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9628DC1F-264E-9A2C-510F-CAECB60E897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5580" y="2700068"/>
            <a:ext cx="3352759" cy="4082902"/>
          </a:xfrm>
          <a:prstGeom prst="rect">
            <a:avLst/>
          </a:prstGeom>
        </p:spPr>
      </p:pic>
      <p:sp>
        <p:nvSpPr>
          <p:cNvPr id="47" name="AutoShape 51"/>
          <p:cNvSpPr>
            <a:spLocks noChangeArrowheads="1"/>
          </p:cNvSpPr>
          <p:nvPr/>
        </p:nvSpPr>
        <p:spPr bwMode="auto">
          <a:xfrm>
            <a:off x="3449639" y="4030663"/>
            <a:ext cx="4856163" cy="669925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9525">
            <a:noFill/>
            <a:round/>
          </a:ln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Vô</a:t>
            </a:r>
            <a:r>
              <a:rPr 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n </a:t>
            </a:r>
            <a:r>
              <a:rPr lang="en-US" sz="4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kế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1" name="AutoShape 51"/>
          <p:cNvSpPr/>
          <p:nvPr/>
        </p:nvSpPr>
        <p:spPr>
          <a:xfrm>
            <a:off x="2895600" y="1428750"/>
            <a:ext cx="5410202" cy="154305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9525" cap="flat" cmpd="sng">
            <a:solidFill>
              <a:srgbClr val="FF66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kumimoji="0" lang="en-US" altLang="en-US" sz="44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kumimoji="0" lang="en-US" altLang="en-US" sz="44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kumimoji="0" lang="en-US" altLang="en-US" sz="44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kumimoji="0" lang="en-US" altLang="en-US" sz="44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endParaRPr kumimoji="0" lang="en-US" altLang="en-US" sz="4400" b="1" i="0" u="none" strike="noStrike" kern="1200" cap="none" spc="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400" b="1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en-US" sz="4400" b="1" baseline="0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à</a:t>
            </a:r>
            <a:r>
              <a:rPr lang="en-US" altLang="en-US" sz="4400" b="1" baseline="0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grpSp>
        <p:nvGrpSpPr>
          <p:cNvPr id="23556" name="Group 51"/>
          <p:cNvGrpSpPr/>
          <p:nvPr/>
        </p:nvGrpSpPr>
        <p:grpSpPr>
          <a:xfrm>
            <a:off x="1752601" y="857250"/>
            <a:ext cx="320675" cy="5759450"/>
            <a:chOff x="202295" y="-322943"/>
            <a:chExt cx="319314" cy="7180943"/>
          </a:xfrm>
        </p:grpSpPr>
        <p:sp>
          <p:nvSpPr>
            <p:cNvPr id="33" name="Rectangle 32"/>
            <p:cNvSpPr/>
            <p:nvPr/>
          </p:nvSpPr>
          <p:spPr bwMode="auto">
            <a:xfrm>
              <a:off x="202295" y="-322943"/>
              <a:ext cx="319314" cy="7165429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591" name="Rectangle 10"/>
            <p:cNvSpPr/>
            <p:nvPr/>
          </p:nvSpPr>
          <p:spPr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Arial" panose="020B0604020202020204" pitchFamily="34" charset="0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cs typeface="+mn-cs"/>
                </a:defRPr>
              </a:lvl5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324014" y="-307428"/>
              <a:ext cx="75877" cy="7165428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glow rad="101600">
                    <a:srgbClr val="BBE0E3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6" name="AutoShape 51"/>
          <p:cNvSpPr>
            <a:spLocks noChangeArrowheads="1"/>
          </p:cNvSpPr>
          <p:nvPr/>
        </p:nvSpPr>
        <p:spPr bwMode="auto">
          <a:xfrm>
            <a:off x="3449639" y="3086101"/>
            <a:ext cx="4856163" cy="633413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9525">
            <a:noFill/>
            <a:round/>
          </a:ln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Tốc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kế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8" name="Picture 37" descr="Blue_chapterlist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0689" y="3455989"/>
            <a:ext cx="593725" cy="263525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39" name="Picture 38" descr="Classicmode"/>
          <p:cNvPicPr>
            <a:picLocks noChangeAspect="1"/>
          </p:cNvPicPr>
          <p:nvPr/>
        </p:nvPicPr>
        <p:blipFill>
          <a:blip r:embed="rId12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1689" y="3265488"/>
            <a:ext cx="1500187" cy="601662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40" name="Oval 39">
            <a:hlinkHover r:id="" action="ppaction://noaction">
              <a:snd r:embed="rId13" name="cached_combo42.wav"/>
            </a:hlinkHover>
          </p:cNvPr>
          <p:cNvSpPr/>
          <p:nvPr/>
        </p:nvSpPr>
        <p:spPr>
          <a:xfrm>
            <a:off x="2147888" y="3321050"/>
            <a:ext cx="817562" cy="458788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sp>
        <p:nvSpPr>
          <p:cNvPr id="23561" name="WordArt 226"/>
          <p:cNvSpPr>
            <a:spLocks noTextEdit="1"/>
          </p:cNvSpPr>
          <p:nvPr/>
        </p:nvSpPr>
        <p:spPr>
          <a:xfrm>
            <a:off x="2354264" y="3405188"/>
            <a:ext cx="460375" cy="290512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  <a:normAutofit fontScale="4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 w="9525" cap="flat" cmpd="sng">
                  <a:solidFill>
                    <a:srgbClr val="FFFF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effectLst/>
                <a:uLnTx/>
                <a:uFillTx/>
                <a:latin typeface=".VnTimeH" panose="020B7200000000000000" charset="0"/>
                <a:ea typeface=".VnTimeH" panose="020B7200000000000000" charset="0"/>
                <a:cs typeface="+mn-cs"/>
              </a:rPr>
              <a:t>A</a:t>
            </a:r>
          </a:p>
        </p:txBody>
      </p:sp>
      <p:sp>
        <p:nvSpPr>
          <p:cNvPr id="42" name="AutoShape 51"/>
          <p:cNvSpPr>
            <a:spLocks noChangeArrowheads="1"/>
          </p:cNvSpPr>
          <p:nvPr/>
        </p:nvSpPr>
        <p:spPr bwMode="auto">
          <a:xfrm>
            <a:off x="3449639" y="5028362"/>
            <a:ext cx="4856163" cy="595313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Nhiệt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kế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3" name="Picture 37" descr="Blue_chapterlist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1639" y="4253942"/>
            <a:ext cx="593725" cy="263525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44" name="Picture 39" descr="Classicmode"/>
          <p:cNvPicPr>
            <a:picLocks noChangeAspect="1"/>
          </p:cNvPicPr>
          <p:nvPr/>
        </p:nvPicPr>
        <p:blipFill>
          <a:blip r:embed="rId12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9625" y="4017405"/>
            <a:ext cx="1500188" cy="600075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45" name="Oval 59">
            <a:hlinkHover r:id="" action="ppaction://noaction">
              <a:snd r:embed="rId13" name="cached_combo42.wav"/>
            </a:hlinkHover>
          </p:cNvPr>
          <p:cNvSpPr/>
          <p:nvPr/>
        </p:nvSpPr>
        <p:spPr>
          <a:xfrm>
            <a:off x="2133601" y="4114242"/>
            <a:ext cx="817563" cy="4603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sp>
        <p:nvSpPr>
          <p:cNvPr id="23566" name="WordArt 226"/>
          <p:cNvSpPr>
            <a:spLocks noTextEdit="1"/>
          </p:cNvSpPr>
          <p:nvPr/>
        </p:nvSpPr>
        <p:spPr>
          <a:xfrm>
            <a:off x="2362201" y="4171392"/>
            <a:ext cx="460375" cy="290513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  <a:normAutofit fontScale="4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 w="9525" cap="flat" cmpd="sng">
                  <a:solidFill>
                    <a:srgbClr val="FFFF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</a:t>
            </a:r>
          </a:p>
        </p:txBody>
      </p:sp>
      <p:pic>
        <p:nvPicPr>
          <p:cNvPr id="48" name="Picture 37" descr="Blue_chapterlist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1639" y="5150880"/>
            <a:ext cx="593725" cy="261937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49" name="Picture 39" descr="Classicmode"/>
          <p:cNvPicPr>
            <a:picLocks noChangeAspect="1"/>
          </p:cNvPicPr>
          <p:nvPr/>
        </p:nvPicPr>
        <p:blipFill>
          <a:blip r:embed="rId12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2639" y="4982604"/>
            <a:ext cx="1500187" cy="601662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50" name="Oval 59">
            <a:hlinkHover r:id="" action="ppaction://noaction">
              <a:snd r:embed="rId13" name="cached_combo42.wav"/>
            </a:hlinkHover>
          </p:cNvPr>
          <p:cNvSpPr/>
          <p:nvPr/>
        </p:nvSpPr>
        <p:spPr>
          <a:xfrm>
            <a:off x="2133601" y="5028642"/>
            <a:ext cx="817563" cy="4603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sp>
        <p:nvSpPr>
          <p:cNvPr id="23571" name="WordArt 226"/>
          <p:cNvSpPr>
            <a:spLocks noTextEdit="1"/>
          </p:cNvSpPr>
          <p:nvPr/>
        </p:nvSpPr>
        <p:spPr>
          <a:xfrm>
            <a:off x="2362201" y="5142942"/>
            <a:ext cx="460375" cy="290513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  <a:normAutofit fontScale="4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 w="9525" cap="flat" cmpd="sng">
                  <a:solidFill>
                    <a:srgbClr val="FFFF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effectLst/>
                <a:uLnTx/>
                <a:uFillTx/>
                <a:latin typeface=".VnTimeH" panose="020B7200000000000000" charset="0"/>
                <a:ea typeface=".VnTimeH" panose="020B7200000000000000" charset="0"/>
                <a:cs typeface="+mn-cs"/>
              </a:rPr>
              <a:t>c</a:t>
            </a:r>
          </a:p>
        </p:txBody>
      </p:sp>
      <p:sp>
        <p:nvSpPr>
          <p:cNvPr id="57" name="AutoShape 27"/>
          <p:cNvSpPr/>
          <p:nvPr/>
        </p:nvSpPr>
        <p:spPr>
          <a:xfrm>
            <a:off x="1581150" y="1600201"/>
            <a:ext cx="1543050" cy="1019175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+mn-cs"/>
            </a:endParaRPr>
          </a:p>
        </p:txBody>
      </p:sp>
      <p:sp>
        <p:nvSpPr>
          <p:cNvPr id="23573" name="WordArt 28"/>
          <p:cNvSpPr>
            <a:spLocks noTextEdit="1"/>
          </p:cNvSpPr>
          <p:nvPr/>
        </p:nvSpPr>
        <p:spPr>
          <a:xfrm>
            <a:off x="1962150" y="1874838"/>
            <a:ext cx="6858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err="1">
                <a:ln w="19050" cap="flat" cmpd="sng">
                  <a:solidFill>
                    <a:srgbClr val="FFFF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Câu</a:t>
            </a:r>
            <a:r>
              <a:rPr kumimoji="0" lang="en-US" sz="3600" b="1" i="0" u="none" strike="noStrike" kern="1200" cap="none" spc="0" normalizeH="0" baseline="0" noProof="0">
                <a:ln w="19050" cap="flat" cmpd="sng">
                  <a:solidFill>
                    <a:srgbClr val="FFFF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2</a:t>
            </a:r>
            <a:endParaRPr kumimoji="0" lang="en-US" sz="3600" b="1" i="0" u="none" strike="noStrike" kern="1200" cap="none" spc="0" normalizeH="0" baseline="0" noProof="0" dirty="0">
              <a:ln w="19050" cap="flat" cmpd="sng">
                <a:solidFill>
                  <a:srgbClr val="FFFF00"/>
                </a:solidFill>
                <a:prstDash val="solid"/>
                <a:headEnd type="none" w="med" len="med"/>
                <a:tailEnd type="none" w="med" len="med"/>
              </a:ln>
              <a:solidFill>
                <a:srgbClr val="FFFF00"/>
              </a:solidFill>
              <a:effectLst>
                <a:outerShdw dist="35921" dir="2699999" algn="ctr" rotWithShape="0">
                  <a:srgbClr val="990000"/>
                </a:outerShdw>
              </a:effectLst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23575" name="Picture 32" descr="Bellcoll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71614" y="685800"/>
            <a:ext cx="1652587" cy="12573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87" name="Picture 29" descr="Picture1"/>
          <p:cNvPicPr/>
          <p:nvPr/>
        </p:nvPicPr>
        <p:blipFill>
          <a:blip r:embed="rId15"/>
          <a:stretch>
            <a:fillRect/>
          </a:stretch>
        </p:blipFill>
        <p:spPr>
          <a:xfrm>
            <a:off x="3062289" y="1398587"/>
            <a:ext cx="5243514" cy="13652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4" name="AutoShape 51">
            <a:extLst>
              <a:ext uri="{FF2B5EF4-FFF2-40B4-BE49-F238E27FC236}">
                <a16:creationId xmlns:a16="http://schemas.microsoft.com/office/drawing/2014/main" id="{1B3AB5B2-5ACB-1BB2-9C04-72F96555F0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9639" y="5857228"/>
            <a:ext cx="4856163" cy="669925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9525">
            <a:noFill/>
            <a:round/>
          </a:ln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Lực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kế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7" name="Picture 37" descr="Blue_chapterlist">
            <a:extLst>
              <a:ext uri="{FF2B5EF4-FFF2-40B4-BE49-F238E27FC236}">
                <a16:creationId xmlns:a16="http://schemas.microsoft.com/office/drawing/2014/main" id="{2B980E92-9FC4-A5E5-0047-7D50F13CF5BF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52601" y="6082183"/>
            <a:ext cx="593725" cy="263525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51" name="Picture 39" descr="Classicmode">
            <a:extLst>
              <a:ext uri="{FF2B5EF4-FFF2-40B4-BE49-F238E27FC236}">
                <a16:creationId xmlns:a16="http://schemas.microsoft.com/office/drawing/2014/main" id="{5A9A50AB-6B70-2765-1238-4C75AB27F4D0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60587" y="5845646"/>
            <a:ext cx="1500188" cy="600075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52" name="Oval 59">
            <a:hlinkHover r:id="" action="ppaction://noaction">
              <a:snd r:embed="rId13" name="cached_combo42.wav"/>
            </a:hlinkHover>
            <a:extLst>
              <a:ext uri="{FF2B5EF4-FFF2-40B4-BE49-F238E27FC236}">
                <a16:creationId xmlns:a16="http://schemas.microsoft.com/office/drawing/2014/main" id="{E04BEC59-C516-3428-0C81-9D634B5477E2}"/>
              </a:ext>
            </a:extLst>
          </p:cNvPr>
          <p:cNvSpPr/>
          <p:nvPr/>
        </p:nvSpPr>
        <p:spPr>
          <a:xfrm>
            <a:off x="2214563" y="5942483"/>
            <a:ext cx="817563" cy="4603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sp>
        <p:nvSpPr>
          <p:cNvPr id="55" name="WordArt 226">
            <a:extLst>
              <a:ext uri="{FF2B5EF4-FFF2-40B4-BE49-F238E27FC236}">
                <a16:creationId xmlns:a16="http://schemas.microsoft.com/office/drawing/2014/main" id="{5F9C92BA-A1B0-6E61-AE4A-085E60187AA9}"/>
              </a:ext>
            </a:extLst>
          </p:cNvPr>
          <p:cNvSpPr>
            <a:spLocks noTextEdit="1"/>
          </p:cNvSpPr>
          <p:nvPr/>
        </p:nvSpPr>
        <p:spPr>
          <a:xfrm>
            <a:off x="2443163" y="5999633"/>
            <a:ext cx="460375" cy="290513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  <a:normAutofit fontScale="4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 w="9525" cap="flat" cmpd="sng">
                  <a:solidFill>
                    <a:srgbClr val="FFFF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</a:t>
            </a:r>
          </a:p>
        </p:txBody>
      </p:sp>
      <p:pic>
        <p:nvPicPr>
          <p:cNvPr id="60" name="30s">
            <a:hlinkClick r:id="" action="ppaction://media"/>
            <a:extLst>
              <a:ext uri="{FF2B5EF4-FFF2-40B4-BE49-F238E27FC236}">
                <a16:creationId xmlns:a16="http://schemas.microsoft.com/office/drawing/2014/main" id="{5489E970-EC06-97DC-8186-5CCEAC271F7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601356" y="-13494"/>
            <a:ext cx="2486377" cy="1398587"/>
          </a:xfrm>
          <a:prstGeom prst="rect">
            <a:avLst/>
          </a:prstGeom>
        </p:spPr>
      </p:pic>
      <p:pic>
        <p:nvPicPr>
          <p:cNvPr id="61" name="10s">
            <a:hlinkClick r:id="" action="ppaction://media"/>
            <a:extLst>
              <a:ext uri="{FF2B5EF4-FFF2-40B4-BE49-F238E27FC236}">
                <a16:creationId xmlns:a16="http://schemas.microsoft.com/office/drawing/2014/main" id="{1A11B0A6-0317-905D-DD5E-2A73275362A3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8680675" y="920047"/>
            <a:ext cx="2510206" cy="1411991"/>
          </a:xfrm>
          <a:prstGeom prst="rect">
            <a:avLst/>
          </a:prstGeom>
        </p:spPr>
      </p:pic>
      <p:pic>
        <p:nvPicPr>
          <p:cNvPr id="62" name="1p">
            <a:hlinkClick r:id="" action="ppaction://media"/>
            <a:extLst>
              <a:ext uri="{FF2B5EF4-FFF2-40B4-BE49-F238E27FC236}">
                <a16:creationId xmlns:a16="http://schemas.microsoft.com/office/drawing/2014/main" id="{6CD4AF34-96C4-3AA7-4BE2-4795B5D76993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637720" y="1588148"/>
            <a:ext cx="2510206" cy="141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545921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5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5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23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23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8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25E-6 1.11111E-6 L -1.25E-6 -0.07222 " pathEditMode="relative" rAng="0" ptsTypes="AA">
                                      <p:cBhvr>
                                        <p:cTn id="8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98" dur="1" fill="hold"/>
                                        <p:tgtEl>
                                          <p:spTgt spid="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2" dur="33204" fill="hold"/>
                                        <p:tgtEl>
                                          <p:spTgt spid="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7" dur="1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1" dur="13444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6" dur="1" fill="hold"/>
                                        <p:tgtEl>
                                          <p:spTgt spid="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0" dur="63436" fill="hold"/>
                                        <p:tgtEl>
                                          <p:spTgt spid="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video>
              <p:cMediaNode vol="80000">
                <p:cTn id="121" fill="hold" display="0">
                  <p:stCondLst>
                    <p:cond delay="indefinite"/>
                  </p:stCondLst>
                </p:cTn>
                <p:tgtEl>
                  <p:spTgt spid="60"/>
                </p:tgtEl>
              </p:cMediaNode>
            </p:video>
            <p:video>
              <p:cMediaNode vol="80000">
                <p:cTn id="122" fill="hold" display="0">
                  <p:stCondLst>
                    <p:cond delay="indefinite"/>
                  </p:stCondLst>
                </p:cTn>
                <p:tgtEl>
                  <p:spTgt spid="61"/>
                </p:tgtEl>
              </p:cMediaNode>
            </p:video>
            <p:video>
              <p:cMediaNode vol="80000">
                <p:cTn id="123" fill="hold" display="0">
                  <p:stCondLst>
                    <p:cond delay="indefinite"/>
                  </p:stCondLst>
                </p:cTn>
                <p:tgtEl>
                  <p:spTgt spid="62"/>
                </p:tgtEl>
              </p:cMediaNode>
            </p:video>
          </p:childTnLst>
        </p:cTn>
      </p:par>
    </p:tnLst>
    <p:bldLst>
      <p:bldP spid="31" grpId="0" animBg="1"/>
      <p:bldP spid="40" grpId="0" animBg="1"/>
      <p:bldP spid="42" grpId="0" animBg="1"/>
      <p:bldP spid="42" grpId="1" animBg="1"/>
      <p:bldP spid="45" grpId="0" animBg="1"/>
      <p:bldP spid="50" grpId="0" animBg="1"/>
      <p:bldP spid="57" grpId="0" animBg="1"/>
      <p:bldP spid="57" grpId="1" animBg="1"/>
      <p:bldP spid="5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45">
            <a:extLst>
              <a:ext uri="{FF2B5EF4-FFF2-40B4-BE49-F238E27FC236}">
                <a16:creationId xmlns:a16="http://schemas.microsoft.com/office/drawing/2014/main" id="{67583B03-1E01-75E3-28C0-17A9C992BB8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5C9A2E44-A50E-7410-F5A5-771BC2A6B7F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5580" y="2700068"/>
            <a:ext cx="3352759" cy="4082902"/>
          </a:xfrm>
          <a:prstGeom prst="rect">
            <a:avLst/>
          </a:prstGeom>
        </p:spPr>
      </p:pic>
      <p:sp>
        <p:nvSpPr>
          <p:cNvPr id="42" name="AutoShape 51"/>
          <p:cNvSpPr>
            <a:spLocks noChangeArrowheads="1"/>
          </p:cNvSpPr>
          <p:nvPr/>
        </p:nvSpPr>
        <p:spPr bwMode="auto">
          <a:xfrm>
            <a:off x="3449639" y="3252787"/>
            <a:ext cx="4856163" cy="595313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Nhiệt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kế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thuỷ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ngân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" name="AutoShape 51"/>
          <p:cNvSpPr/>
          <p:nvPr/>
        </p:nvSpPr>
        <p:spPr>
          <a:xfrm>
            <a:off x="2895600" y="1428750"/>
            <a:ext cx="5410202" cy="154305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9525" cap="flat" cmpd="sng">
            <a:solidFill>
              <a:srgbClr val="FF66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kumimoji="0" lang="en-US" altLang="en-US" sz="36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kumimoji="0" lang="en-US" altLang="en-US" sz="36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kumimoji="0" lang="en-US" altLang="en-US" sz="36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altLang="en-US" sz="36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kumimoji="0" lang="en-US" altLang="en-US" sz="36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kumimoji="0" lang="en-US" altLang="en-US" sz="36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kumimoji="0" lang="en-US" altLang="en-US" sz="36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kumimoji="0" lang="en-US" altLang="en-US" sz="36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kumimoji="0" lang="en-US" altLang="en-US" sz="36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23556" name="Group 51"/>
          <p:cNvGrpSpPr/>
          <p:nvPr/>
        </p:nvGrpSpPr>
        <p:grpSpPr>
          <a:xfrm>
            <a:off x="1752601" y="857249"/>
            <a:ext cx="320675" cy="5930035"/>
            <a:chOff x="202295" y="-322943"/>
            <a:chExt cx="319314" cy="7180943"/>
          </a:xfrm>
        </p:grpSpPr>
        <p:sp>
          <p:nvSpPr>
            <p:cNvPr id="33" name="Rectangle 32"/>
            <p:cNvSpPr/>
            <p:nvPr/>
          </p:nvSpPr>
          <p:spPr bwMode="auto">
            <a:xfrm>
              <a:off x="202295" y="-322943"/>
              <a:ext cx="319314" cy="7165429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591" name="Rectangle 10"/>
            <p:cNvSpPr/>
            <p:nvPr/>
          </p:nvSpPr>
          <p:spPr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Arial" panose="020B0604020202020204" pitchFamily="34" charset="0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cs typeface="+mn-cs"/>
                </a:defRPr>
              </a:lvl5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324014" y="-307428"/>
              <a:ext cx="75877" cy="7165428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glow rad="101600">
                    <a:srgbClr val="BBE0E3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6" name="AutoShape 51"/>
          <p:cNvSpPr>
            <a:spLocks noChangeArrowheads="1"/>
          </p:cNvSpPr>
          <p:nvPr/>
        </p:nvSpPr>
        <p:spPr bwMode="auto">
          <a:xfrm>
            <a:off x="3449639" y="4090266"/>
            <a:ext cx="4856163" cy="633413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9525">
            <a:noFill/>
            <a:round/>
          </a:ln>
        </p:spPr>
        <p:txBody>
          <a:bodyPr wrap="none" anchor="ctr"/>
          <a:lstStyle/>
          <a:p>
            <a:pPr lvl="0" algn="ctr">
              <a:spcBef>
                <a:spcPct val="0"/>
              </a:spcBef>
              <a:defRPr/>
            </a:pPr>
            <a:r>
              <a:rPr lang="en-US" altLang="en-US" sz="4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Nhiệt</a:t>
            </a:r>
            <a:r>
              <a:rPr lang="en-US" alt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kế</a:t>
            </a:r>
            <a:r>
              <a:rPr lang="en-US" alt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hồng</a:t>
            </a:r>
            <a:r>
              <a:rPr lang="en-US" alt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ngoại</a:t>
            </a:r>
            <a:endParaRPr lang="en-US" altLang="en-US" sz="4000" b="1" dirty="0">
              <a:solidFill>
                <a:srgbClr val="FFFFFF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8" name="Picture 37" descr="Blue_chapterlist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0689" y="3455989"/>
            <a:ext cx="593725" cy="263525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39" name="Picture 38" descr="Classicmode"/>
          <p:cNvPicPr>
            <a:picLocks noChangeAspect="1"/>
          </p:cNvPicPr>
          <p:nvPr/>
        </p:nvPicPr>
        <p:blipFill>
          <a:blip r:embed="rId12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1689" y="3265488"/>
            <a:ext cx="1500187" cy="601662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40" name="Oval 39">
            <a:hlinkHover r:id="" action="ppaction://noaction">
              <a:snd r:embed="rId13" name="cached_combo42.wav"/>
            </a:hlinkHover>
          </p:cNvPr>
          <p:cNvSpPr/>
          <p:nvPr/>
        </p:nvSpPr>
        <p:spPr>
          <a:xfrm>
            <a:off x="2147888" y="3321050"/>
            <a:ext cx="817562" cy="458788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sp>
        <p:nvSpPr>
          <p:cNvPr id="23561" name="WordArt 226"/>
          <p:cNvSpPr>
            <a:spLocks noTextEdit="1"/>
          </p:cNvSpPr>
          <p:nvPr/>
        </p:nvSpPr>
        <p:spPr>
          <a:xfrm>
            <a:off x="2354264" y="3405188"/>
            <a:ext cx="460375" cy="290512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  <a:normAutofit fontScale="4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 w="9525" cap="flat" cmpd="sng">
                  <a:solidFill>
                    <a:srgbClr val="FFFF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effectLst/>
                <a:uLnTx/>
                <a:uFillTx/>
                <a:latin typeface=".VnTimeH" panose="020B7200000000000000" charset="0"/>
                <a:ea typeface=".VnTimeH" panose="020B7200000000000000" charset="0"/>
                <a:cs typeface="+mn-cs"/>
              </a:rPr>
              <a:t>A</a:t>
            </a:r>
          </a:p>
        </p:txBody>
      </p:sp>
      <p:pic>
        <p:nvPicPr>
          <p:cNvPr id="43" name="Picture 37" descr="Blue_chapterlist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1639" y="4425951"/>
            <a:ext cx="593725" cy="263525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44" name="Picture 39" descr="Classicmode"/>
          <p:cNvPicPr>
            <a:picLocks noChangeAspect="1"/>
          </p:cNvPicPr>
          <p:nvPr/>
        </p:nvPicPr>
        <p:blipFill>
          <a:blip r:embed="rId12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9625" y="4189414"/>
            <a:ext cx="1500188" cy="600075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45" name="Oval 59">
            <a:hlinkHover r:id="" action="ppaction://noaction">
              <a:snd r:embed="rId13" name="cached_combo42.wav"/>
            </a:hlinkHover>
          </p:cNvPr>
          <p:cNvSpPr/>
          <p:nvPr/>
        </p:nvSpPr>
        <p:spPr>
          <a:xfrm>
            <a:off x="2133601" y="4286251"/>
            <a:ext cx="817563" cy="4603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sp>
        <p:nvSpPr>
          <p:cNvPr id="23566" name="WordArt 226"/>
          <p:cNvSpPr>
            <a:spLocks noTextEdit="1"/>
          </p:cNvSpPr>
          <p:nvPr/>
        </p:nvSpPr>
        <p:spPr>
          <a:xfrm>
            <a:off x="2362201" y="4343401"/>
            <a:ext cx="460375" cy="290513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  <a:normAutofit fontScale="4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 w="9525" cap="flat" cmpd="sng">
                  <a:solidFill>
                    <a:srgbClr val="FFFF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</a:t>
            </a:r>
          </a:p>
        </p:txBody>
      </p:sp>
      <p:sp>
        <p:nvSpPr>
          <p:cNvPr id="47" name="AutoShape 51"/>
          <p:cNvSpPr>
            <a:spLocks noChangeArrowheads="1"/>
          </p:cNvSpPr>
          <p:nvPr/>
        </p:nvSpPr>
        <p:spPr bwMode="auto">
          <a:xfrm>
            <a:off x="3449639" y="5086351"/>
            <a:ext cx="4856163" cy="669925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9525">
            <a:noFill/>
            <a:round/>
          </a:ln>
        </p:spPr>
        <p:txBody>
          <a:bodyPr wrap="none" anchor="ctr"/>
          <a:lstStyle/>
          <a:p>
            <a:pPr lvl="0" algn="ctr">
              <a:spcBef>
                <a:spcPct val="0"/>
              </a:spcBef>
              <a:defRPr/>
            </a:pPr>
            <a:r>
              <a:rPr lang="en-US" altLang="en-US" sz="4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Nhiệt</a:t>
            </a:r>
            <a:r>
              <a:rPr lang="en-US" alt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kế</a:t>
            </a:r>
            <a:r>
              <a:rPr lang="en-US" alt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điện</a:t>
            </a:r>
            <a:r>
              <a:rPr lang="en-US" alt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tử</a:t>
            </a:r>
            <a:endParaRPr lang="en-US" altLang="en-US" sz="4000" b="1" dirty="0">
              <a:solidFill>
                <a:srgbClr val="FFFFFF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8" name="Picture 37" descr="Blue_chapterlist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1639" y="5322889"/>
            <a:ext cx="593725" cy="261937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49" name="Picture 39" descr="Classicmode"/>
          <p:cNvPicPr>
            <a:picLocks noChangeAspect="1"/>
          </p:cNvPicPr>
          <p:nvPr/>
        </p:nvPicPr>
        <p:blipFill>
          <a:blip r:embed="rId12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2639" y="5154613"/>
            <a:ext cx="1500187" cy="601662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50" name="Oval 59">
            <a:hlinkHover r:id="" action="ppaction://noaction">
              <a:snd r:embed="rId13" name="cached_combo42.wav"/>
            </a:hlinkHover>
          </p:cNvPr>
          <p:cNvSpPr/>
          <p:nvPr/>
        </p:nvSpPr>
        <p:spPr>
          <a:xfrm>
            <a:off x="2133601" y="5200651"/>
            <a:ext cx="817563" cy="4603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sp>
        <p:nvSpPr>
          <p:cNvPr id="23571" name="WordArt 226"/>
          <p:cNvSpPr>
            <a:spLocks noTextEdit="1"/>
          </p:cNvSpPr>
          <p:nvPr/>
        </p:nvSpPr>
        <p:spPr>
          <a:xfrm>
            <a:off x="2362201" y="5314951"/>
            <a:ext cx="460375" cy="290513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  <a:normAutofit fontScale="4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 w="9525" cap="flat" cmpd="sng">
                  <a:solidFill>
                    <a:srgbClr val="FFFF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effectLst/>
                <a:uLnTx/>
                <a:uFillTx/>
                <a:latin typeface=".VnTimeH" panose="020B7200000000000000" charset="0"/>
                <a:ea typeface=".VnTimeH" panose="020B7200000000000000" charset="0"/>
                <a:cs typeface="+mn-cs"/>
              </a:rPr>
              <a:t>c</a:t>
            </a:r>
          </a:p>
        </p:txBody>
      </p:sp>
      <p:sp>
        <p:nvSpPr>
          <p:cNvPr id="57" name="AutoShape 27"/>
          <p:cNvSpPr/>
          <p:nvPr/>
        </p:nvSpPr>
        <p:spPr>
          <a:xfrm>
            <a:off x="1581150" y="1600201"/>
            <a:ext cx="1543050" cy="1019175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+mn-cs"/>
            </a:endParaRPr>
          </a:p>
        </p:txBody>
      </p:sp>
      <p:sp>
        <p:nvSpPr>
          <p:cNvPr id="23573" name="WordArt 28"/>
          <p:cNvSpPr>
            <a:spLocks noTextEdit="1"/>
          </p:cNvSpPr>
          <p:nvPr/>
        </p:nvSpPr>
        <p:spPr>
          <a:xfrm>
            <a:off x="1962150" y="1874838"/>
            <a:ext cx="6858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err="1">
                <a:ln w="19050" cap="flat" cmpd="sng">
                  <a:solidFill>
                    <a:srgbClr val="FFFF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Câu</a:t>
            </a:r>
            <a:r>
              <a:rPr kumimoji="0" lang="en-US" sz="3600" b="1" i="0" u="none" strike="noStrike" kern="1200" cap="none" spc="0" normalizeH="0" baseline="0" noProof="0">
                <a:ln w="19050" cap="flat" cmpd="sng">
                  <a:solidFill>
                    <a:srgbClr val="FFFF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3</a:t>
            </a:r>
            <a:endParaRPr kumimoji="0" lang="en-US" sz="3600" b="1" i="0" u="none" strike="noStrike" kern="1200" cap="none" spc="0" normalizeH="0" baseline="0" noProof="0" dirty="0">
              <a:ln w="19050" cap="flat" cmpd="sng">
                <a:solidFill>
                  <a:srgbClr val="FFFF00"/>
                </a:solidFill>
                <a:prstDash val="solid"/>
                <a:headEnd type="none" w="med" len="med"/>
                <a:tailEnd type="none" w="med" len="med"/>
              </a:ln>
              <a:solidFill>
                <a:srgbClr val="FFFF00"/>
              </a:solidFill>
              <a:effectLst>
                <a:outerShdw dist="35921" dir="2699999" algn="ctr" rotWithShape="0">
                  <a:srgbClr val="990000"/>
                </a:outerShdw>
              </a:effectLst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23575" name="Picture 32" descr="Bellcoll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71614" y="685800"/>
            <a:ext cx="1652587" cy="12573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87" name="Picture 29" descr="Picture1"/>
          <p:cNvPicPr/>
          <p:nvPr/>
        </p:nvPicPr>
        <p:blipFill>
          <a:blip r:embed="rId15"/>
          <a:stretch>
            <a:fillRect/>
          </a:stretch>
        </p:blipFill>
        <p:spPr>
          <a:xfrm>
            <a:off x="3062289" y="1398587"/>
            <a:ext cx="5243514" cy="13652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" name="AutoShape 51">
            <a:extLst>
              <a:ext uri="{FF2B5EF4-FFF2-40B4-BE49-F238E27FC236}">
                <a16:creationId xmlns:a16="http://schemas.microsoft.com/office/drawing/2014/main" id="{BB7C6080-9E24-3331-BD12-6F1B05B787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0601" y="6010132"/>
            <a:ext cx="4856163" cy="669925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9525">
            <a:noFill/>
            <a:round/>
          </a:ln>
        </p:spPr>
        <p:txBody>
          <a:bodyPr wrap="none" anchor="ctr"/>
          <a:lstStyle/>
          <a:p>
            <a:pPr lvl="0" algn="ctr">
              <a:spcBef>
                <a:spcPct val="0"/>
              </a:spcBef>
              <a:defRPr/>
            </a:pPr>
            <a:r>
              <a:rPr lang="en-US" altLang="en-US" sz="4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Nhiệt</a:t>
            </a:r>
            <a:r>
              <a:rPr lang="en-US" alt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kế</a:t>
            </a:r>
            <a:r>
              <a:rPr lang="en-US" alt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rượu</a:t>
            </a:r>
            <a:endParaRPr lang="en-US" altLang="en-US" sz="4000" b="1" dirty="0">
              <a:solidFill>
                <a:srgbClr val="FFFFFF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52" name="Picture 37" descr="Blue_chapterlist">
            <a:extLst>
              <a:ext uri="{FF2B5EF4-FFF2-40B4-BE49-F238E27FC236}">
                <a16:creationId xmlns:a16="http://schemas.microsoft.com/office/drawing/2014/main" id="{65B9A674-089D-B8EB-F10D-9698A957FE5C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0689" y="6246670"/>
            <a:ext cx="655637" cy="261937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55" name="Picture 39" descr="Classicmode">
            <a:extLst>
              <a:ext uri="{FF2B5EF4-FFF2-40B4-BE49-F238E27FC236}">
                <a16:creationId xmlns:a16="http://schemas.microsoft.com/office/drawing/2014/main" id="{A85B29E7-6152-14F6-0D32-6F2082288919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33601" y="6078394"/>
            <a:ext cx="1500187" cy="601662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56" name="Oval 59">
            <a:hlinkHover r:id="" action="ppaction://noaction">
              <a:snd r:embed="rId13" name="cached_combo42.wav"/>
            </a:hlinkHover>
            <a:extLst>
              <a:ext uri="{FF2B5EF4-FFF2-40B4-BE49-F238E27FC236}">
                <a16:creationId xmlns:a16="http://schemas.microsoft.com/office/drawing/2014/main" id="{51814417-81B6-BE8B-EB93-576A4CAFA258}"/>
              </a:ext>
            </a:extLst>
          </p:cNvPr>
          <p:cNvSpPr/>
          <p:nvPr/>
        </p:nvSpPr>
        <p:spPr>
          <a:xfrm>
            <a:off x="2214563" y="6124432"/>
            <a:ext cx="817563" cy="4603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sp>
        <p:nvSpPr>
          <p:cNvPr id="58" name="WordArt 226">
            <a:extLst>
              <a:ext uri="{FF2B5EF4-FFF2-40B4-BE49-F238E27FC236}">
                <a16:creationId xmlns:a16="http://schemas.microsoft.com/office/drawing/2014/main" id="{3A87A1A2-A1B0-3C0D-3EBA-A150F799DC39}"/>
              </a:ext>
            </a:extLst>
          </p:cNvPr>
          <p:cNvSpPr>
            <a:spLocks noTextEdit="1"/>
          </p:cNvSpPr>
          <p:nvPr/>
        </p:nvSpPr>
        <p:spPr>
          <a:xfrm>
            <a:off x="2443163" y="6238732"/>
            <a:ext cx="460375" cy="290513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  <a:normAutofit fontScale="4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 w="9525" cap="flat" cmpd="sng">
                  <a:solidFill>
                    <a:srgbClr val="FFFF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effectLst/>
                <a:uLnTx/>
                <a:uFillTx/>
                <a:latin typeface=".VnTimeH" panose="020B7200000000000000" charset="0"/>
                <a:ea typeface=".VnTimeH" panose="020B7200000000000000" charset="0"/>
                <a:cs typeface="+mn-cs"/>
              </a:rPr>
              <a:t>D</a:t>
            </a:r>
          </a:p>
        </p:txBody>
      </p:sp>
      <p:pic>
        <p:nvPicPr>
          <p:cNvPr id="2" name="30s">
            <a:hlinkClick r:id="" action="ppaction://media"/>
            <a:extLst>
              <a:ext uri="{FF2B5EF4-FFF2-40B4-BE49-F238E27FC236}">
                <a16:creationId xmlns:a16="http://schemas.microsoft.com/office/drawing/2014/main" id="{CB537EB3-46E7-38CD-2436-951108B8C9F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601356" y="30163"/>
            <a:ext cx="2486377" cy="1398587"/>
          </a:xfrm>
          <a:prstGeom prst="rect">
            <a:avLst/>
          </a:prstGeom>
        </p:spPr>
      </p:pic>
      <p:pic>
        <p:nvPicPr>
          <p:cNvPr id="5" name="10s">
            <a:hlinkClick r:id="" action="ppaction://media"/>
            <a:extLst>
              <a:ext uri="{FF2B5EF4-FFF2-40B4-BE49-F238E27FC236}">
                <a16:creationId xmlns:a16="http://schemas.microsoft.com/office/drawing/2014/main" id="{E4E8C68F-3FDE-DFF7-4BD8-7E71CFA92163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8764335" y="966746"/>
            <a:ext cx="2510206" cy="1411991"/>
          </a:xfrm>
          <a:prstGeom prst="rect">
            <a:avLst/>
          </a:prstGeom>
        </p:spPr>
      </p:pic>
      <p:pic>
        <p:nvPicPr>
          <p:cNvPr id="6" name="1p">
            <a:hlinkClick r:id="" action="ppaction://media"/>
            <a:extLst>
              <a:ext uri="{FF2B5EF4-FFF2-40B4-BE49-F238E27FC236}">
                <a16:creationId xmlns:a16="http://schemas.microsoft.com/office/drawing/2014/main" id="{866AC3D0-B6F1-64CB-BEF6-3D05E2DB43A8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637720" y="1588148"/>
            <a:ext cx="2510206" cy="141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130958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5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5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23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23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8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25E-6 -2.59259E-6 L -1.25E-6 -0.07222 " pathEditMode="relative" rAng="0" ptsTypes="AA">
                                      <p:cBhvr>
                                        <p:cTn id="8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9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3" dur="332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04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3" dur="134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14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9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3" dur="6343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2" grpId="0" animBg="1"/>
      <p:bldP spid="42" grpId="1" animBg="1"/>
      <p:bldP spid="31" grpId="0" animBg="1"/>
      <p:bldP spid="40" grpId="0" animBg="1"/>
      <p:bldP spid="45" grpId="0" animBg="1"/>
      <p:bldP spid="50" grpId="0" animBg="1"/>
      <p:bldP spid="57" grpId="0" animBg="1"/>
      <p:bldP spid="57" grpId="1" animBg="1"/>
      <p:bldP spid="5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D1FDA3D0-02C4-49FA-B3CD-9C058FECB9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62" y="-298"/>
            <a:ext cx="12193057" cy="685859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67C6089F-E8FC-4E99-B4A0-3BDC829237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1432" y="4632856"/>
            <a:ext cx="2584928" cy="212768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E0F4147-BCAE-4DA3-9E4E-141F53EED1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7702" y="4966414"/>
            <a:ext cx="1731414" cy="101812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2F9BC747-B7FD-43D0-82DC-E3772EECBF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29" y="5334845"/>
            <a:ext cx="12193057" cy="1524132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148D6B6-B80A-4024-9189-E9B453F508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277" y="-345132"/>
            <a:ext cx="3974937" cy="265199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5FE6144E-7471-4401-B426-ADB367A1C5C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34527" y="573508"/>
            <a:ext cx="1322947" cy="142049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E5EC1758-E13C-4349-82E4-E5B6F943FF14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4883" t="19368" r="21376" b="36864"/>
          <a:stretch/>
        </p:blipFill>
        <p:spPr>
          <a:xfrm>
            <a:off x="2870199" y="4627221"/>
            <a:ext cx="2716307" cy="1862479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83B8410D-600F-42E5-A8C6-FD667DD3384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01754" y="3796045"/>
            <a:ext cx="2521628" cy="3653788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4CF9C15D-03BF-4B25-89D2-614E7634461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529" y="5766261"/>
            <a:ext cx="12193057" cy="109127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10998B1D-8FF5-4B5A-A7C1-EB2999C2BD0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26724" y="181415"/>
            <a:ext cx="2438611" cy="2438611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9938FCDA-07E4-4DC9-A431-E00A8B626C4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813357" y="-321875"/>
            <a:ext cx="4102964" cy="2743438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DCA9AC01-6976-41F1-BDC7-AA35D346576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522903" y="2325617"/>
            <a:ext cx="658425" cy="908383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E496D177-14D5-4787-A512-2D782D12402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73409" y="2221097"/>
            <a:ext cx="664522" cy="90838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C616828-AEB2-476A-A193-93824BBB2C0E}"/>
              </a:ext>
            </a:extLst>
          </p:cNvPr>
          <p:cNvSpPr txBox="1"/>
          <p:nvPr/>
        </p:nvSpPr>
        <p:spPr>
          <a:xfrm>
            <a:off x="11258539" y="6492875"/>
            <a:ext cx="93346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perspective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50" normalizeH="0" baseline="0" noProof="0" dirty="0">
                <a:ln w="0"/>
                <a:solidFill>
                  <a:srgbClr val="F59E00">
                    <a:lumMod val="60000"/>
                    <a:lumOff val="40000"/>
                  </a:srgb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UVN Bach Dang Nang" panose="02070803090706020303" pitchFamily="18" charset="0"/>
                <a:ea typeface="+mn-ea"/>
                <a:cs typeface="+mn-cs"/>
              </a:rPr>
              <a:t>KTUTS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E80CD1-2632-6AF0-C425-5852EDD8B14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8511" y="1683885"/>
            <a:ext cx="10400677" cy="3109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01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7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500"/>
                            </p:stCondLst>
                            <p:childTnLst>
                              <p:par>
                                <p:cTn id="5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ABDEEDCD-F622-42E1-B54F-8DC57B966D3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8894"/>
          <a:stretch/>
        </p:blipFill>
        <p:spPr>
          <a:xfrm>
            <a:off x="-2267" y="-1"/>
            <a:ext cx="12194267" cy="685800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56DCDA67-9863-4612-970A-D0C456D05D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29" y="5766261"/>
            <a:ext cx="12193057" cy="109127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56E9A1F-FFAE-42DE-BDC9-8CEAA328B5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14194" y="3726240"/>
            <a:ext cx="2458511" cy="263978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307A53FB-7C3A-4E36-8D88-47F7A0201AC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824" y="-131303"/>
            <a:ext cx="3318499" cy="221402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19BDEF28-E4B0-4D11-929E-04A3A86E8F5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26725" y="219516"/>
            <a:ext cx="2035888" cy="203588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7787ADB3-CFC7-42E0-BD4B-36DA5632231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813357" y="-169475"/>
            <a:ext cx="3425383" cy="2290375"/>
          </a:xfrm>
          <a:prstGeom prst="rect">
            <a:avLst/>
          </a:prstGeom>
        </p:spPr>
      </p:pic>
      <p:sp>
        <p:nvSpPr>
          <p:cNvPr id="12" name="圆角矩形标注 19"/>
          <p:cNvSpPr/>
          <p:nvPr/>
        </p:nvSpPr>
        <p:spPr>
          <a:xfrm flipH="1">
            <a:off x="2546769" y="502753"/>
            <a:ext cx="2249170" cy="833755"/>
          </a:xfrm>
          <a:prstGeom prst="wedgeRoundRectCallout">
            <a:avLst/>
          </a:prstGeom>
          <a:solidFill>
            <a:schemeClr val="accent2"/>
          </a:solidFill>
          <a:ln>
            <a:noFill/>
          </a:ln>
          <a:effectLst>
            <a:outerShdw blurRad="50800" dist="50800" dir="240000" algn="ctr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 contourW="12700"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1 </a:t>
            </a:r>
          </a:p>
        </p:txBody>
      </p:sp>
      <p:sp>
        <p:nvSpPr>
          <p:cNvPr id="17" name="Text Box 18"/>
          <p:cNvSpPr txBox="1">
            <a:spLocks noChangeArrowheads="1"/>
          </p:cNvSpPr>
          <p:nvPr/>
        </p:nvSpPr>
        <p:spPr bwMode="auto">
          <a:xfrm>
            <a:off x="657225" y="1962823"/>
            <a:ext cx="10820400" cy="769501"/>
          </a:xfrm>
          <a:prstGeom prst="snip1Rect">
            <a:avLst/>
          </a:prstGeom>
          <a:ln w="38100">
            <a:solidFill>
              <a:srgbClr val="FF0000"/>
            </a:solidFill>
            <a:prstDash val="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lvl="0" algn="ctr" eaLnBrk="1" hangingPunct="1"/>
            <a:r>
              <a:rPr lang="vi-VN" altLang="en-US" sz="4000" b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Nhiệt độ của người khỏe mạnh là bao nhiêu?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" name="Rectangle 20"/>
          <p:cNvSpPr>
            <a:spLocks noChangeArrowheads="1"/>
          </p:cNvSpPr>
          <p:nvPr/>
        </p:nvSpPr>
        <p:spPr bwMode="auto">
          <a:xfrm>
            <a:off x="1050878" y="3710780"/>
            <a:ext cx="9307773" cy="918270"/>
          </a:xfrm>
          <a:prstGeom prst="snip2DiagRect">
            <a:avLst/>
          </a:prstGeom>
          <a:ln w="57150">
            <a:solidFill>
              <a:srgbClr val="FFFF00"/>
            </a:solidFill>
            <a:prstDash val="dashDot"/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37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độ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C.</a:t>
            </a:r>
            <a:endParaRPr kumimoji="0" lang="en-US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5051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ABDEEDCD-F622-42E1-B54F-8DC57B966D3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8894"/>
          <a:stretch/>
        </p:blipFill>
        <p:spPr>
          <a:xfrm>
            <a:off x="-2267" y="-1"/>
            <a:ext cx="12194267" cy="685800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56DCDA67-9863-4612-970A-D0C456D05D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29" y="5766261"/>
            <a:ext cx="12193057" cy="109127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56E9A1F-FFAE-42DE-BDC9-8CEAA328B5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16925" y="4217757"/>
            <a:ext cx="2458511" cy="263978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307A53FB-7C3A-4E36-8D88-47F7A0201AC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824" y="-131303"/>
            <a:ext cx="3318499" cy="221402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19BDEF28-E4B0-4D11-929E-04A3A86E8F5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90160" y="207024"/>
            <a:ext cx="2035888" cy="203588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7787ADB3-CFC7-42E0-BD4B-36DA5632231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813357" y="-169475"/>
            <a:ext cx="3425383" cy="2290375"/>
          </a:xfrm>
          <a:prstGeom prst="rect">
            <a:avLst/>
          </a:prstGeom>
        </p:spPr>
      </p:pic>
      <p:sp>
        <p:nvSpPr>
          <p:cNvPr id="12" name="Rectangle 16"/>
          <p:cNvSpPr>
            <a:spLocks noChangeArrowheads="1"/>
          </p:cNvSpPr>
          <p:nvPr/>
        </p:nvSpPr>
        <p:spPr bwMode="auto">
          <a:xfrm>
            <a:off x="601650" y="3769343"/>
            <a:ext cx="10454185" cy="783193"/>
          </a:xfrm>
          <a:prstGeom prst="round2DiagRect">
            <a:avLst/>
          </a:prstGeom>
          <a:solidFill>
            <a:schemeClr val="bg1"/>
          </a:solidFill>
          <a:ln w="57150">
            <a:solidFill>
              <a:srgbClr val="00B050"/>
            </a:solidFill>
            <a:prstDash val="dash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100 </a:t>
            </a:r>
            <a:r>
              <a:rPr kumimoji="0" lang="vi-V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độ C</a:t>
            </a:r>
            <a:endParaRPr kumimoji="0" lang="en-US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1143580" y="1536681"/>
            <a:ext cx="9294126" cy="173664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Nhiệt</a:t>
            </a:r>
            <a:r>
              <a:rPr kumimoji="0" lang="en-US" altLang="en-US" sz="48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độ</a:t>
            </a:r>
            <a:r>
              <a:rPr kumimoji="0" lang="en-US" altLang="en-US" sz="48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kumimoji="0" lang="en-US" altLang="en-US" sz="48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hơi</a:t>
            </a:r>
            <a:r>
              <a:rPr kumimoji="0" lang="en-US" altLang="en-US" sz="48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nước</a:t>
            </a:r>
            <a:r>
              <a:rPr kumimoji="0" lang="en-US" altLang="en-US" sz="48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đang</a:t>
            </a:r>
            <a:r>
              <a:rPr kumimoji="0" lang="en-US" altLang="en-US" sz="48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sôi</a:t>
            </a:r>
            <a:r>
              <a:rPr kumimoji="0" lang="en-US" altLang="en-US" sz="48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kumimoji="0" lang="en-US" altLang="en-US" sz="48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bao </a:t>
            </a:r>
            <a:r>
              <a:rPr kumimoji="0" lang="en-US" alt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nhiêu</a:t>
            </a:r>
            <a:r>
              <a:rPr kumimoji="0" lang="en-US" altLang="en-US" sz="48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kumimoji="0" lang="en-US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" name="圆角矩形标注 19"/>
          <p:cNvSpPr/>
          <p:nvPr/>
        </p:nvSpPr>
        <p:spPr>
          <a:xfrm flipH="1">
            <a:off x="2546769" y="502753"/>
            <a:ext cx="2249170" cy="833755"/>
          </a:xfrm>
          <a:prstGeom prst="wedgeRoundRectCallout">
            <a:avLst/>
          </a:prstGeom>
          <a:solidFill>
            <a:schemeClr val="accent2"/>
          </a:solidFill>
          <a:ln>
            <a:noFill/>
          </a:ln>
          <a:effectLst>
            <a:outerShdw blurRad="50800" dist="50800" dir="240000" algn="ctr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 contourW="12700"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2 </a:t>
            </a:r>
          </a:p>
        </p:txBody>
      </p:sp>
    </p:spTree>
    <p:extLst>
      <p:ext uri="{BB962C8B-B14F-4D97-AF65-F5344CB8AC3E}">
        <p14:creationId xmlns:p14="http://schemas.microsoft.com/office/powerpoint/2010/main" val="24744022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ABDEEDCD-F622-42E1-B54F-8DC57B966D3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8894"/>
          <a:stretch/>
        </p:blipFill>
        <p:spPr>
          <a:xfrm>
            <a:off x="-2267" y="-1"/>
            <a:ext cx="12194267" cy="685800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56DCDA67-9863-4612-970A-D0C456D05D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29" y="5766261"/>
            <a:ext cx="12193057" cy="109127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56E9A1F-FFAE-42DE-BDC9-8CEAA328B5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14194" y="3726240"/>
            <a:ext cx="2458511" cy="263978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307A53FB-7C3A-4E36-8D88-47F7A0201AC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824" y="-131303"/>
            <a:ext cx="3318499" cy="221402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19BDEF28-E4B0-4D11-929E-04A3A86E8F5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26725" y="219516"/>
            <a:ext cx="2035888" cy="203588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7787ADB3-CFC7-42E0-BD4B-36DA5632231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813357" y="-169475"/>
            <a:ext cx="3425383" cy="2290375"/>
          </a:xfrm>
          <a:prstGeom prst="rect">
            <a:avLst/>
          </a:prstGeom>
        </p:spPr>
      </p:pic>
      <p:sp>
        <p:nvSpPr>
          <p:cNvPr id="12" name="圆角矩形标注 19"/>
          <p:cNvSpPr/>
          <p:nvPr/>
        </p:nvSpPr>
        <p:spPr>
          <a:xfrm flipH="1">
            <a:off x="2546769" y="502753"/>
            <a:ext cx="2249170" cy="833755"/>
          </a:xfrm>
          <a:prstGeom prst="wedgeRoundRectCallout">
            <a:avLst/>
          </a:prstGeom>
          <a:solidFill>
            <a:schemeClr val="accent2"/>
          </a:solidFill>
          <a:ln>
            <a:noFill/>
          </a:ln>
          <a:effectLst>
            <a:outerShdw blurRad="50800" dist="50800" dir="240000" algn="ctr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 contourW="12700"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3 </a:t>
            </a:r>
          </a:p>
        </p:txBody>
      </p:sp>
      <p:sp>
        <p:nvSpPr>
          <p:cNvPr id="17" name="Text Box 18"/>
          <p:cNvSpPr txBox="1">
            <a:spLocks noChangeArrowheads="1"/>
          </p:cNvSpPr>
          <p:nvPr/>
        </p:nvSpPr>
        <p:spPr bwMode="auto">
          <a:xfrm>
            <a:off x="964512" y="1724698"/>
            <a:ext cx="10317707" cy="1438632"/>
          </a:xfrm>
          <a:prstGeom prst="snip1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FF0000"/>
            </a:solidFill>
            <a:prstDash val="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lvl="0" algn="ctr" eaLnBrk="1" hangingPunct="1"/>
            <a:r>
              <a:rPr lang="vi-VN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Dấu hiệu nào cho biết cơ thể cần phải đi khám chữa bệnh?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" name="Rectangle 20"/>
          <p:cNvSpPr>
            <a:spLocks noChangeArrowheads="1"/>
          </p:cNvSpPr>
          <p:nvPr/>
        </p:nvSpPr>
        <p:spPr bwMode="auto">
          <a:xfrm>
            <a:off x="1050878" y="3710780"/>
            <a:ext cx="9307773" cy="2314039"/>
          </a:xfrm>
          <a:prstGeom prst="snip2DiagRect">
            <a:avLst/>
          </a:prstGeom>
          <a:ln w="57150">
            <a:solidFill>
              <a:srgbClr val="FFFF00"/>
            </a:solidFill>
            <a:prstDash val="dashDot"/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lvl="0" algn="ctr" eaLnBrk="1" hangingPunct="1"/>
            <a:r>
              <a:rPr lang="vi-VN" alt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Khi nhiệt độ cơ thể cao hoặc thấp hơn mức đó là dấu hiệu cơ thể bị bệnh, cần phải đi khám chữa bệnh.</a:t>
            </a:r>
            <a:endParaRPr kumimoji="0" lang="en-US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6081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ABDEEDCD-F622-42E1-B54F-8DC57B966D3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8894"/>
          <a:stretch/>
        </p:blipFill>
        <p:spPr>
          <a:xfrm>
            <a:off x="-2267" y="-1"/>
            <a:ext cx="12194267" cy="685800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56DCDA67-9863-4612-970A-D0C456D05D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5766261"/>
            <a:ext cx="12193057" cy="109127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307A53FB-7C3A-4E36-8D88-47F7A0201A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824" y="-131303"/>
            <a:ext cx="3318499" cy="221402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19BDEF28-E4B0-4D11-929E-04A3A86E8F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26725" y="219516"/>
            <a:ext cx="2035888" cy="203588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7787ADB3-CFC7-42E0-BD4B-36DA563223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13357" y="-169475"/>
            <a:ext cx="3425383" cy="2290375"/>
          </a:xfrm>
          <a:prstGeom prst="rect">
            <a:avLst/>
          </a:prstGeom>
        </p:spPr>
      </p:pic>
      <p:sp>
        <p:nvSpPr>
          <p:cNvPr id="23" name="TextBox 4">
            <a:extLst>
              <a:ext uri="{FF2B5EF4-FFF2-40B4-BE49-F238E27FC236}">
                <a16:creationId xmlns:a16="http://schemas.microsoft.com/office/drawing/2014/main" id="{6F81E4D1-D5F9-49A6-B323-24E5CF4A8C66}"/>
              </a:ext>
            </a:extLst>
          </p:cNvPr>
          <p:cNvSpPr txBox="1"/>
          <p:nvPr/>
        </p:nvSpPr>
        <p:spPr>
          <a:xfrm>
            <a:off x="4404204" y="2939114"/>
            <a:ext cx="3383592" cy="523166"/>
          </a:xfrm>
          <a:prstGeom prst="rect">
            <a:avLst/>
          </a:prstGeom>
          <a:noFill/>
        </p:spPr>
        <p:txBody>
          <a:bodyPr wrap="square" lIns="91390" tIns="45693" rIns="91390" bIns="45693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 panose="020B0604020202020204" pitchFamily="34" charset="0"/>
                <a:ea typeface="方正卡通简体" panose="03000509000000000000" pitchFamily="65" charset="-122"/>
                <a:cs typeface="+mn-cs"/>
              </a:rPr>
              <a:t>HOẠT ĐỘNG 1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Arial" panose="020B06040202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494" y="-1909739"/>
            <a:ext cx="9097978" cy="798492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F8D99F4-8EBD-67CD-68EA-AACB539CAB7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13769" y="1454878"/>
            <a:ext cx="8059611" cy="370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3070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ABDEEDCD-F622-42E1-B54F-8DC57B966D3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8894"/>
          <a:stretch/>
        </p:blipFill>
        <p:spPr>
          <a:xfrm>
            <a:off x="-2267" y="-1"/>
            <a:ext cx="12194267" cy="685800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56DCDA67-9863-4612-970A-D0C456D05D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5766261"/>
            <a:ext cx="12193057" cy="109127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56E9A1F-FFAE-42DE-BDC9-8CEAA328B5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55492" y="4380365"/>
            <a:ext cx="2458511" cy="263978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307A53FB-7C3A-4E36-8D88-47F7A0201A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824" y="-131303"/>
            <a:ext cx="3318499" cy="221402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19BDEF28-E4B0-4D11-929E-04A3A86E8F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26725" y="219516"/>
            <a:ext cx="2035888" cy="203588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7787ADB3-CFC7-42E0-BD4B-36DA5632231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13357" y="-169475"/>
            <a:ext cx="3425383" cy="229037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70" y="1472899"/>
            <a:ext cx="11979723" cy="3619605"/>
          </a:xfrm>
          <a:prstGeom prst="rect">
            <a:avLst/>
          </a:prstGeom>
        </p:spPr>
      </p:pic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837241" y="2553344"/>
            <a:ext cx="913758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>
              <a:spcBef>
                <a:spcPct val="0"/>
              </a:spcBef>
              <a:buNone/>
            </a:pPr>
            <a:r>
              <a:rPr lang="en-US" altLang="en-US" sz="4400" b="1" dirty="0" err="1">
                <a:solidFill>
                  <a:srgbClr val="99C53B">
                    <a:lumMod val="50000"/>
                  </a:srgbClr>
                </a:solidFill>
                <a:latin typeface="Arial" panose="020B0604020202020204"/>
                <a:cs typeface="Times New Roman" panose="02020603050405020304" pitchFamily="18" charset="0"/>
              </a:rPr>
              <a:t>Hoạt</a:t>
            </a:r>
            <a:r>
              <a:rPr lang="en-US" altLang="en-US" sz="4400" b="1" dirty="0">
                <a:solidFill>
                  <a:srgbClr val="99C53B">
                    <a:lumMod val="50000"/>
                  </a:srgbClr>
                </a:solidFill>
                <a:latin typeface="Arial" panose="020B0604020202020204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99C53B">
                    <a:lumMod val="50000"/>
                  </a:srgbClr>
                </a:solidFill>
                <a:latin typeface="Arial" panose="020B0604020202020204"/>
                <a:cs typeface="Times New Roman" panose="02020603050405020304" pitchFamily="18" charset="0"/>
              </a:rPr>
              <a:t>động</a:t>
            </a:r>
            <a:r>
              <a:rPr lang="en-US" altLang="en-US" sz="4400" b="1" dirty="0">
                <a:solidFill>
                  <a:srgbClr val="99C53B">
                    <a:lumMod val="50000"/>
                  </a:srgbClr>
                </a:solidFill>
                <a:latin typeface="Arial" panose="020B0604020202020204"/>
                <a:cs typeface="Times New Roman" panose="02020603050405020304" pitchFamily="18" charset="0"/>
              </a:rPr>
              <a:t> 1: </a:t>
            </a:r>
            <a:r>
              <a:rPr lang="en-US" altLang="en-US" sz="4400" b="1" dirty="0" err="1">
                <a:solidFill>
                  <a:srgbClr val="99C53B">
                    <a:lumMod val="50000"/>
                  </a:srgbClr>
                </a:solidFill>
                <a:latin typeface="Arial" panose="020B0604020202020204"/>
                <a:cs typeface="Times New Roman" panose="02020603050405020304" pitchFamily="18" charset="0"/>
              </a:rPr>
              <a:t>Tìm</a:t>
            </a:r>
            <a:r>
              <a:rPr lang="en-US" altLang="en-US" sz="4400" b="1" dirty="0">
                <a:solidFill>
                  <a:srgbClr val="99C53B">
                    <a:lumMod val="50000"/>
                  </a:srgbClr>
                </a:solidFill>
                <a:latin typeface="Arial" panose="020B0604020202020204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99C53B">
                    <a:lumMod val="50000"/>
                  </a:srgbClr>
                </a:solidFill>
                <a:latin typeface="Arial" panose="020B0604020202020204"/>
                <a:cs typeface="Times New Roman" panose="02020603050405020304" pitchFamily="18" charset="0"/>
              </a:rPr>
              <a:t>hiểu</a:t>
            </a:r>
            <a:r>
              <a:rPr lang="en-US" altLang="en-US" sz="4400" b="1" dirty="0">
                <a:solidFill>
                  <a:srgbClr val="99C53B">
                    <a:lumMod val="50000"/>
                  </a:srgbClr>
                </a:solidFill>
                <a:latin typeface="Arial" panose="020B0604020202020204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99C53B">
                    <a:lumMod val="50000"/>
                  </a:srgbClr>
                </a:solidFill>
                <a:latin typeface="Arial" panose="020B0604020202020204"/>
                <a:cs typeface="Times New Roman" panose="02020603050405020304" pitchFamily="18" charset="0"/>
              </a:rPr>
              <a:t>sự</a:t>
            </a:r>
            <a:r>
              <a:rPr lang="en-US" altLang="en-US" sz="4400" b="1" dirty="0">
                <a:solidFill>
                  <a:srgbClr val="99C53B">
                    <a:lumMod val="50000"/>
                  </a:srgbClr>
                </a:solidFill>
                <a:latin typeface="Arial" panose="020B0604020202020204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99C53B">
                    <a:lumMod val="50000"/>
                  </a:srgbClr>
                </a:solidFill>
                <a:latin typeface="Arial" panose="020B0604020202020204"/>
                <a:cs typeface="Times New Roman" panose="02020603050405020304" pitchFamily="18" charset="0"/>
              </a:rPr>
              <a:t>truyền</a:t>
            </a:r>
            <a:r>
              <a:rPr lang="en-US" altLang="en-US" sz="4400" b="1" dirty="0">
                <a:solidFill>
                  <a:srgbClr val="99C53B">
                    <a:lumMod val="50000"/>
                  </a:srgbClr>
                </a:solidFill>
                <a:latin typeface="Arial" panose="020B0604020202020204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99C53B">
                    <a:lumMod val="50000"/>
                  </a:srgbClr>
                </a:solidFill>
                <a:latin typeface="Arial" panose="020B0604020202020204"/>
                <a:cs typeface="Times New Roman" panose="02020603050405020304" pitchFamily="18" charset="0"/>
              </a:rPr>
              <a:t>nhiệt</a:t>
            </a:r>
            <a:r>
              <a:rPr lang="en-US" altLang="en-US" sz="4400" b="1" dirty="0">
                <a:solidFill>
                  <a:srgbClr val="99C53B">
                    <a:lumMod val="50000"/>
                  </a:srgbClr>
                </a:solidFill>
                <a:latin typeface="Arial" panose="020B0604020202020204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99C53B">
                    <a:lumMod val="50000"/>
                  </a:srgbClr>
                </a:solidFill>
                <a:latin typeface="Arial" panose="020B0604020202020204"/>
                <a:cs typeface="Times New Roman" panose="02020603050405020304" pitchFamily="18" charset="0"/>
              </a:rPr>
              <a:t>giữa</a:t>
            </a:r>
            <a:r>
              <a:rPr lang="en-US" altLang="en-US" sz="4400" b="1" dirty="0">
                <a:solidFill>
                  <a:srgbClr val="99C53B">
                    <a:lumMod val="50000"/>
                  </a:srgbClr>
                </a:solidFill>
                <a:latin typeface="Arial" panose="020B0604020202020204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99C53B">
                    <a:lumMod val="50000"/>
                  </a:srgbClr>
                </a:solidFill>
                <a:latin typeface="Arial" panose="020B0604020202020204"/>
                <a:cs typeface="Times New Roman" panose="02020603050405020304" pitchFamily="18" charset="0"/>
              </a:rPr>
              <a:t>các</a:t>
            </a:r>
            <a:r>
              <a:rPr lang="en-US" altLang="en-US" sz="4400" b="1" dirty="0">
                <a:solidFill>
                  <a:srgbClr val="99C53B">
                    <a:lumMod val="50000"/>
                  </a:srgbClr>
                </a:solidFill>
                <a:latin typeface="Arial" panose="020B0604020202020204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99C53B">
                    <a:lumMod val="50000"/>
                  </a:srgbClr>
                </a:solidFill>
                <a:latin typeface="Arial" panose="020B0604020202020204"/>
                <a:cs typeface="Times New Roman" panose="02020603050405020304" pitchFamily="18" charset="0"/>
              </a:rPr>
              <a:t>vật</a:t>
            </a:r>
            <a:endParaRPr kumimoji="0" lang="en-US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99C53B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29902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ABDEEDCD-F622-42E1-B54F-8DC57B966D3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8894"/>
          <a:stretch/>
        </p:blipFill>
        <p:spPr>
          <a:xfrm>
            <a:off x="-2267" y="-1"/>
            <a:ext cx="12194267" cy="685800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56DCDA67-9863-4612-970A-D0C456D05D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5766261"/>
            <a:ext cx="12193057" cy="109127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307A53FB-7C3A-4E36-8D88-47F7A0201A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824" y="-131303"/>
            <a:ext cx="3318499" cy="2214029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7787ADB3-CFC7-42E0-BD4B-36DA563223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13357" y="-169475"/>
            <a:ext cx="3425383" cy="2290375"/>
          </a:xfrm>
          <a:prstGeom prst="rect">
            <a:avLst/>
          </a:prstGeom>
        </p:spPr>
      </p:pic>
      <p:sp>
        <p:nvSpPr>
          <p:cNvPr id="6" name="Snip and Round Single Corner Rectangle 5"/>
          <p:cNvSpPr/>
          <p:nvPr/>
        </p:nvSpPr>
        <p:spPr>
          <a:xfrm>
            <a:off x="714375" y="552450"/>
            <a:ext cx="10868025" cy="5543550"/>
          </a:xfrm>
          <a:prstGeom prst="snipRoundRect">
            <a:avLst/>
          </a:prstGeom>
          <a:solidFill>
            <a:schemeClr val="bg1"/>
          </a:solidFill>
          <a:ln w="57150">
            <a:solidFill>
              <a:srgbClr val="F735C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66591FC-BD8E-2FF8-C527-B0C2857665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4424" y="2159508"/>
            <a:ext cx="10429875" cy="1771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3894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ABDEEDCD-F622-42E1-B54F-8DC57B966D3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8894"/>
          <a:stretch/>
        </p:blipFill>
        <p:spPr>
          <a:xfrm>
            <a:off x="-2267" y="-1"/>
            <a:ext cx="12194267" cy="685800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56DCDA67-9863-4612-970A-D0C456D05D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29" y="5766261"/>
            <a:ext cx="12193057" cy="1091279"/>
          </a:xfrm>
          <a:prstGeom prst="rect">
            <a:avLst/>
          </a:prstGeom>
        </p:spPr>
      </p:pic>
      <p:sp>
        <p:nvSpPr>
          <p:cNvPr id="6" name="Snip and Round Single Corner Rectangle 5"/>
          <p:cNvSpPr/>
          <p:nvPr/>
        </p:nvSpPr>
        <p:spPr>
          <a:xfrm>
            <a:off x="238125" y="333375"/>
            <a:ext cx="11344275" cy="6229350"/>
          </a:xfrm>
          <a:prstGeom prst="snipRoundRect">
            <a:avLst/>
          </a:prstGeom>
          <a:solidFill>
            <a:schemeClr val="bg1"/>
          </a:solidFill>
          <a:ln w="57150">
            <a:solidFill>
              <a:srgbClr val="F735C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ext Box 5">
            <a:extLst>
              <a:ext uri="{FF2B5EF4-FFF2-40B4-BE49-F238E27FC236}">
                <a16:creationId xmlns:a16="http://schemas.microsoft.com/office/drawing/2014/main" id="{9EDB7E0B-7CE7-1D30-92A8-CA13B9CD91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3500" y="219865"/>
            <a:ext cx="971550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FF0000"/>
            </a:solidFill>
            <a:prstDash val="sysDash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Tìm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hiểu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cách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làm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vật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nóng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lên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hoặc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lạnh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đi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84189B-3668-AA89-623D-D24DC9C07AAC}"/>
              </a:ext>
            </a:extLst>
          </p:cNvPr>
          <p:cNvSpPr txBox="1"/>
          <p:nvPr/>
        </p:nvSpPr>
        <p:spPr>
          <a:xfrm>
            <a:off x="504826" y="1257300"/>
            <a:ext cx="81153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Chuẩn bị:</a:t>
            </a:r>
            <a:r>
              <a:rPr lang="vi-VN" sz="2400" b="1" dirty="0"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  <a:r>
              <a:rPr lang="vi-VN" sz="2400" dirty="0">
                <a:latin typeface="Cambria" panose="02040503050406030204" pitchFamily="18" charset="0"/>
                <a:ea typeface="Cambria" panose="02040503050406030204" pitchFamily="18" charset="0"/>
              </a:rPr>
              <a:t>Chậu nhỏ đựng nước ở nhiệt độ thường, cốc thủy tinh đựng nước nóng và găng tay len.</a:t>
            </a:r>
          </a:p>
          <a:p>
            <a:r>
              <a:rPr lang="vi-VN" sz="2400" b="1" i="1" dirty="0">
                <a:latin typeface="Cambria" panose="02040503050406030204" pitchFamily="18" charset="0"/>
                <a:ea typeface="Cambria" panose="02040503050406030204" pitchFamily="18" charset="0"/>
              </a:rPr>
              <a:t>Tiến hành:</a:t>
            </a:r>
            <a:endParaRPr lang="vi-VN" sz="24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vi-VN" sz="2400" dirty="0">
                <a:latin typeface="Cambria" panose="02040503050406030204" pitchFamily="18" charset="0"/>
                <a:ea typeface="Cambria" panose="02040503050406030204" pitchFamily="18" charset="0"/>
              </a:rPr>
              <a:t>Dùng nhiệt kế đo nhiệt độ của nước trong chậu và trong cốc.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vi-VN" sz="2400" dirty="0">
                <a:latin typeface="Cambria" panose="02040503050406030204" pitchFamily="18" charset="0"/>
                <a:ea typeface="Cambria" panose="02040503050406030204" pitchFamily="18" charset="0"/>
              </a:rPr>
              <a:t>Đeo găng tay để đặt cốc nước nóng vào trong chậu nước.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vi-VN" sz="2400" dirty="0">
                <a:latin typeface="Cambria" panose="02040503050406030204" pitchFamily="18" charset="0"/>
                <a:ea typeface="Cambria" panose="02040503050406030204" pitchFamily="18" charset="0"/>
              </a:rPr>
              <a:t>Sau khoảng 5 phút, dùng nhiệt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k</a:t>
            </a:r>
            <a:r>
              <a:rPr lang="vi-VN" sz="2400" dirty="0">
                <a:latin typeface="Cambria" panose="02040503050406030204" pitchFamily="18" charset="0"/>
                <a:ea typeface="Cambria" panose="02040503050406030204" pitchFamily="18" charset="0"/>
              </a:rPr>
              <a:t>ế đo nhiệt độ của nước trong chậu và trong cốc, ghi lại kết quả đo.</a:t>
            </a:r>
          </a:p>
          <a:p>
            <a:r>
              <a:rPr lang="vi-VN" sz="2400" b="1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+ Kết quả đo được cho thấy nhiệt độ của nước trong cốc và nước trong chậu thay đổi như thế nào?</a:t>
            </a:r>
          </a:p>
          <a:p>
            <a:r>
              <a:rPr lang="vi-VN" sz="2400" b="1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+ Kết quả này so với dự đoán của em ngay từ lúc bắt đầu bài học có giống nhau không?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2E4169-D9B5-4ED4-E3D9-4BE051CD4F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500" y="128587"/>
            <a:ext cx="838200" cy="1057275"/>
          </a:xfrm>
          <a:prstGeom prst="rect">
            <a:avLst/>
          </a:prstGeom>
        </p:spPr>
      </p:pic>
      <p:pic>
        <p:nvPicPr>
          <p:cNvPr id="8" name="Picture 2" descr="Đặt chậu nước trong phòng điều hòa Album - Top videos and photos">
            <a:extLst>
              <a:ext uri="{FF2B5EF4-FFF2-40B4-BE49-F238E27FC236}">
                <a16:creationId xmlns:a16="http://schemas.microsoft.com/office/drawing/2014/main" id="{DBAC6224-7CC9-04D1-FFCE-21A5FC429F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3226" y="1476375"/>
            <a:ext cx="2492923" cy="186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1569FF1-A165-93F5-9FF7-D281054B67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67750" y="3548062"/>
            <a:ext cx="2381250" cy="267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1297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168C8C"/>
      </a:accent1>
      <a:accent2>
        <a:srgbClr val="F59E00"/>
      </a:accent2>
      <a:accent3>
        <a:srgbClr val="B5E6D9"/>
      </a:accent3>
      <a:accent4>
        <a:srgbClr val="B4D9C4"/>
      </a:accent4>
      <a:accent5>
        <a:srgbClr val="BCD97E"/>
      </a:accent5>
      <a:accent6>
        <a:srgbClr val="99C53B"/>
      </a:accent6>
      <a:hlink>
        <a:srgbClr val="168C8C"/>
      </a:hlink>
      <a:folHlink>
        <a:srgbClr val="BFBFB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168C8C"/>
    </a:accent1>
    <a:accent2>
      <a:srgbClr val="F59E00"/>
    </a:accent2>
    <a:accent3>
      <a:srgbClr val="B5E6D9"/>
    </a:accent3>
    <a:accent4>
      <a:srgbClr val="B4D9C4"/>
    </a:accent4>
    <a:accent5>
      <a:srgbClr val="BCD97E"/>
    </a:accent5>
    <a:accent6>
      <a:srgbClr val="99C53B"/>
    </a:accent6>
    <a:hlink>
      <a:srgbClr val="168C8C"/>
    </a:hlink>
    <a:folHlink>
      <a:srgbClr val="BFBFBF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168C8C"/>
    </a:accent1>
    <a:accent2>
      <a:srgbClr val="F59E00"/>
    </a:accent2>
    <a:accent3>
      <a:srgbClr val="B5E6D9"/>
    </a:accent3>
    <a:accent4>
      <a:srgbClr val="B4D9C4"/>
    </a:accent4>
    <a:accent5>
      <a:srgbClr val="BCD97E"/>
    </a:accent5>
    <a:accent6>
      <a:srgbClr val="99C53B"/>
    </a:accent6>
    <a:hlink>
      <a:srgbClr val="168C8C"/>
    </a:hlink>
    <a:folHlink>
      <a:srgbClr val="BFBFBF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168C8C"/>
    </a:accent1>
    <a:accent2>
      <a:srgbClr val="F59E00"/>
    </a:accent2>
    <a:accent3>
      <a:srgbClr val="B5E6D9"/>
    </a:accent3>
    <a:accent4>
      <a:srgbClr val="B4D9C4"/>
    </a:accent4>
    <a:accent5>
      <a:srgbClr val="BCD97E"/>
    </a:accent5>
    <a:accent6>
      <a:srgbClr val="99C53B"/>
    </a:accent6>
    <a:hlink>
      <a:srgbClr val="168C8C"/>
    </a:hlink>
    <a:folHlink>
      <a:srgbClr val="BFBFBF"/>
    </a:folHlink>
  </a:clrScheme>
</a:themeOverride>
</file>

<file path=ppt/theme/themeOverride1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168C8C"/>
    </a:accent1>
    <a:accent2>
      <a:srgbClr val="F59E00"/>
    </a:accent2>
    <a:accent3>
      <a:srgbClr val="B5E6D9"/>
    </a:accent3>
    <a:accent4>
      <a:srgbClr val="B4D9C4"/>
    </a:accent4>
    <a:accent5>
      <a:srgbClr val="BCD97E"/>
    </a:accent5>
    <a:accent6>
      <a:srgbClr val="99C53B"/>
    </a:accent6>
    <a:hlink>
      <a:srgbClr val="168C8C"/>
    </a:hlink>
    <a:folHlink>
      <a:srgbClr val="BFBFBF"/>
    </a:folHlink>
  </a:clrScheme>
</a:themeOverride>
</file>

<file path=ppt/theme/themeOverride1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168C8C"/>
    </a:accent1>
    <a:accent2>
      <a:srgbClr val="F59E00"/>
    </a:accent2>
    <a:accent3>
      <a:srgbClr val="B5E6D9"/>
    </a:accent3>
    <a:accent4>
      <a:srgbClr val="B4D9C4"/>
    </a:accent4>
    <a:accent5>
      <a:srgbClr val="BCD97E"/>
    </a:accent5>
    <a:accent6>
      <a:srgbClr val="99C53B"/>
    </a:accent6>
    <a:hlink>
      <a:srgbClr val="168C8C"/>
    </a:hlink>
    <a:folHlink>
      <a:srgbClr val="BFBFBF"/>
    </a:folHlink>
  </a:clrScheme>
</a:themeOverride>
</file>

<file path=ppt/theme/themeOverride1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168C8C"/>
    </a:accent1>
    <a:accent2>
      <a:srgbClr val="F59E00"/>
    </a:accent2>
    <a:accent3>
      <a:srgbClr val="B5E6D9"/>
    </a:accent3>
    <a:accent4>
      <a:srgbClr val="B4D9C4"/>
    </a:accent4>
    <a:accent5>
      <a:srgbClr val="BCD97E"/>
    </a:accent5>
    <a:accent6>
      <a:srgbClr val="99C53B"/>
    </a:accent6>
    <a:hlink>
      <a:srgbClr val="168C8C"/>
    </a:hlink>
    <a:folHlink>
      <a:srgbClr val="BFBFBF"/>
    </a:folHlink>
  </a:clrScheme>
</a:themeOverride>
</file>

<file path=ppt/theme/themeOverride15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168C8C"/>
    </a:accent1>
    <a:accent2>
      <a:srgbClr val="F59E00"/>
    </a:accent2>
    <a:accent3>
      <a:srgbClr val="B5E6D9"/>
    </a:accent3>
    <a:accent4>
      <a:srgbClr val="B4D9C4"/>
    </a:accent4>
    <a:accent5>
      <a:srgbClr val="BCD97E"/>
    </a:accent5>
    <a:accent6>
      <a:srgbClr val="99C53B"/>
    </a:accent6>
    <a:hlink>
      <a:srgbClr val="168C8C"/>
    </a:hlink>
    <a:folHlink>
      <a:srgbClr val="BFBFBF"/>
    </a:folHlink>
  </a:clrScheme>
</a:themeOverride>
</file>

<file path=ppt/theme/themeOverride16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168C8C"/>
    </a:accent1>
    <a:accent2>
      <a:srgbClr val="F59E00"/>
    </a:accent2>
    <a:accent3>
      <a:srgbClr val="B5E6D9"/>
    </a:accent3>
    <a:accent4>
      <a:srgbClr val="B4D9C4"/>
    </a:accent4>
    <a:accent5>
      <a:srgbClr val="BCD97E"/>
    </a:accent5>
    <a:accent6>
      <a:srgbClr val="99C53B"/>
    </a:accent6>
    <a:hlink>
      <a:srgbClr val="168C8C"/>
    </a:hlink>
    <a:folHlink>
      <a:srgbClr val="BFBFBF"/>
    </a:folHlink>
  </a:clrScheme>
</a:themeOverride>
</file>

<file path=ppt/theme/themeOverride17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168C8C"/>
    </a:accent1>
    <a:accent2>
      <a:srgbClr val="F59E00"/>
    </a:accent2>
    <a:accent3>
      <a:srgbClr val="B5E6D9"/>
    </a:accent3>
    <a:accent4>
      <a:srgbClr val="B4D9C4"/>
    </a:accent4>
    <a:accent5>
      <a:srgbClr val="BCD97E"/>
    </a:accent5>
    <a:accent6>
      <a:srgbClr val="99C53B"/>
    </a:accent6>
    <a:hlink>
      <a:srgbClr val="168C8C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168C8C"/>
    </a:accent1>
    <a:accent2>
      <a:srgbClr val="F59E00"/>
    </a:accent2>
    <a:accent3>
      <a:srgbClr val="B5E6D9"/>
    </a:accent3>
    <a:accent4>
      <a:srgbClr val="B4D9C4"/>
    </a:accent4>
    <a:accent5>
      <a:srgbClr val="BCD97E"/>
    </a:accent5>
    <a:accent6>
      <a:srgbClr val="99C53B"/>
    </a:accent6>
    <a:hlink>
      <a:srgbClr val="168C8C"/>
    </a:hlink>
    <a:folHlink>
      <a:srgbClr val="BFBFBF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168C8C"/>
    </a:accent1>
    <a:accent2>
      <a:srgbClr val="F59E00"/>
    </a:accent2>
    <a:accent3>
      <a:srgbClr val="B5E6D9"/>
    </a:accent3>
    <a:accent4>
      <a:srgbClr val="B4D9C4"/>
    </a:accent4>
    <a:accent5>
      <a:srgbClr val="BCD97E"/>
    </a:accent5>
    <a:accent6>
      <a:srgbClr val="99C53B"/>
    </a:accent6>
    <a:hlink>
      <a:srgbClr val="168C8C"/>
    </a:hlink>
    <a:folHlink>
      <a:srgbClr val="BFBFBF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168C8C"/>
    </a:accent1>
    <a:accent2>
      <a:srgbClr val="F59E00"/>
    </a:accent2>
    <a:accent3>
      <a:srgbClr val="B5E6D9"/>
    </a:accent3>
    <a:accent4>
      <a:srgbClr val="B4D9C4"/>
    </a:accent4>
    <a:accent5>
      <a:srgbClr val="BCD97E"/>
    </a:accent5>
    <a:accent6>
      <a:srgbClr val="99C53B"/>
    </a:accent6>
    <a:hlink>
      <a:srgbClr val="168C8C"/>
    </a:hlink>
    <a:folHlink>
      <a:srgbClr val="BFBFBF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168C8C"/>
    </a:accent1>
    <a:accent2>
      <a:srgbClr val="F59E00"/>
    </a:accent2>
    <a:accent3>
      <a:srgbClr val="B5E6D9"/>
    </a:accent3>
    <a:accent4>
      <a:srgbClr val="B4D9C4"/>
    </a:accent4>
    <a:accent5>
      <a:srgbClr val="BCD97E"/>
    </a:accent5>
    <a:accent6>
      <a:srgbClr val="99C53B"/>
    </a:accent6>
    <a:hlink>
      <a:srgbClr val="168C8C"/>
    </a:hlink>
    <a:folHlink>
      <a:srgbClr val="BFBFBF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168C8C"/>
    </a:accent1>
    <a:accent2>
      <a:srgbClr val="F59E00"/>
    </a:accent2>
    <a:accent3>
      <a:srgbClr val="B5E6D9"/>
    </a:accent3>
    <a:accent4>
      <a:srgbClr val="B4D9C4"/>
    </a:accent4>
    <a:accent5>
      <a:srgbClr val="BCD97E"/>
    </a:accent5>
    <a:accent6>
      <a:srgbClr val="99C53B"/>
    </a:accent6>
    <a:hlink>
      <a:srgbClr val="168C8C"/>
    </a:hlink>
    <a:folHlink>
      <a:srgbClr val="BFBFBF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168C8C"/>
    </a:accent1>
    <a:accent2>
      <a:srgbClr val="F59E00"/>
    </a:accent2>
    <a:accent3>
      <a:srgbClr val="B5E6D9"/>
    </a:accent3>
    <a:accent4>
      <a:srgbClr val="B4D9C4"/>
    </a:accent4>
    <a:accent5>
      <a:srgbClr val="BCD97E"/>
    </a:accent5>
    <a:accent6>
      <a:srgbClr val="99C53B"/>
    </a:accent6>
    <a:hlink>
      <a:srgbClr val="168C8C"/>
    </a:hlink>
    <a:folHlink>
      <a:srgbClr val="BFBFBF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168C8C"/>
    </a:accent1>
    <a:accent2>
      <a:srgbClr val="F59E00"/>
    </a:accent2>
    <a:accent3>
      <a:srgbClr val="B5E6D9"/>
    </a:accent3>
    <a:accent4>
      <a:srgbClr val="B4D9C4"/>
    </a:accent4>
    <a:accent5>
      <a:srgbClr val="BCD97E"/>
    </a:accent5>
    <a:accent6>
      <a:srgbClr val="99C53B"/>
    </a:accent6>
    <a:hlink>
      <a:srgbClr val="168C8C"/>
    </a:hlink>
    <a:folHlink>
      <a:srgbClr val="BFBFBF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168C8C"/>
    </a:accent1>
    <a:accent2>
      <a:srgbClr val="F59E00"/>
    </a:accent2>
    <a:accent3>
      <a:srgbClr val="B5E6D9"/>
    </a:accent3>
    <a:accent4>
      <a:srgbClr val="B4D9C4"/>
    </a:accent4>
    <a:accent5>
      <a:srgbClr val="BCD97E"/>
    </a:accent5>
    <a:accent6>
      <a:srgbClr val="99C53B"/>
    </a:accent6>
    <a:hlink>
      <a:srgbClr val="168C8C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563</Words>
  <Application>Microsoft Office PowerPoint</Application>
  <PresentationFormat>Widescreen</PresentationFormat>
  <Paragraphs>87</Paragraphs>
  <Slides>23</Slides>
  <Notes>20</Notes>
  <HiddenSlides>0</HiddenSlides>
  <MMClips>9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4" baseType="lpstr">
      <vt:lpstr>DengXian</vt:lpstr>
      <vt:lpstr>UVN Bach Dang Nang</vt:lpstr>
      <vt:lpstr>.VnTimeH</vt:lpstr>
      <vt:lpstr>Arial</vt:lpstr>
      <vt:lpstr>Calibri</vt:lpstr>
      <vt:lpstr>Calibri Light</vt:lpstr>
      <vt:lpstr>Cambria</vt:lpstr>
      <vt:lpstr>Tahoma</vt:lpstr>
      <vt:lpstr>Times New Roman</vt:lpstr>
      <vt:lpstr>Office 主题​​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36</cp:revision>
  <dcterms:created xsi:type="dcterms:W3CDTF">2023-10-28T11:10:55Z</dcterms:created>
  <dcterms:modified xsi:type="dcterms:W3CDTF">2023-10-28T12:15:54Z</dcterms:modified>
</cp:coreProperties>
</file>