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9"/>
  </p:notesMasterIdLst>
  <p:sldIdLst>
    <p:sldId id="260" r:id="rId4"/>
    <p:sldId id="271" r:id="rId5"/>
    <p:sldId id="287" r:id="rId6"/>
    <p:sldId id="321" r:id="rId7"/>
    <p:sldId id="322" r:id="rId8"/>
    <p:sldId id="290" r:id="rId9"/>
    <p:sldId id="261" r:id="rId10"/>
    <p:sldId id="288" r:id="rId11"/>
    <p:sldId id="269" r:id="rId12"/>
    <p:sldId id="325" r:id="rId13"/>
    <p:sldId id="326" r:id="rId14"/>
    <p:sldId id="318" r:id="rId15"/>
    <p:sldId id="324" r:id="rId16"/>
    <p:sldId id="289" r:id="rId17"/>
    <p:sldId id="29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F0EB1-72AE-45C7-9303-DA0AEEC032E6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715E2-3ECE-4A56-A158-35B04CE4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2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984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98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693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53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522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56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43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4C66-997C-436D-8F39-A92F6DD96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C8CBB-8C4A-4C56-A2A7-3BFF3E108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C4009-1CC3-4C91-B848-1E9F1766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54BEA-3EB5-405D-9772-448EE082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B5F8-9EA4-4DC3-8DE1-EA37ADE4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42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2D1C-36F0-45D0-A732-34BDF3ED4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19237-A6A6-4B9D-B541-BA36AE574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B58F-A5B3-442A-98BD-4E3A369E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84307-9CBB-4632-BC52-347083D7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AC3E9-005E-4B2B-9A15-333E71BE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60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2225-9835-4865-A990-CC56698CE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38661-8B30-4A8F-9531-9FC36121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E5890-B2BA-49A1-AF1C-AFF88CC0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77197-8B2C-4EED-95C6-6B25D08E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BC819-F109-43DF-AE3A-6103E474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69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1EFA6-AD41-4F51-A65D-EB7C510E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5EC0-FDFF-47AB-ACD6-9674066F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51987-7741-4A3D-9BBA-14978E007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0E8F7-AB89-4CDB-B890-86055AFE8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05453-3B6A-47D7-99B8-237B7977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0F0B0-795B-40C5-A120-82D9B8647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868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7CEB6-3809-4A97-B74C-87EB9F47E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3049F-C333-45C7-85D5-0127D810A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24930-B682-4D9E-B204-2513C6E82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5320A-D991-4465-BFAB-76F1BE6B7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08AAA-3D93-40DD-9624-58C847E0D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B3049-EE29-465A-959D-4DB6DFBB3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47C2E9-D120-4336-8C50-7B1FFEE2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8E6EC-4B53-4DC9-9DE3-C20919CF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352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F7AE-2E05-4348-ACAE-2B4D6F7F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914D7-6A38-443C-9BC3-CF8AA4BB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1C919-1032-42A3-B89F-2E40F1C0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4FC2D-5B4B-4016-917B-76D69F39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19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546B0-14F8-4FCB-9AFE-DCACD90E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53F749-F7C9-487D-9679-9F904DEE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00149-9D6F-446B-B1C0-F9494A2F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19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F9AA-08DD-4534-A6B2-D9D6F9C6C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97242-75BB-4519-86A2-15B300593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28836C-18C1-4027-9E1D-EE5A4468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7B82A-184B-4669-9EE2-5F480D523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A6F90-340B-4C22-8A7C-D7003FF9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7922D-AC0C-43AC-9EA8-EF8CE186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3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43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3F2CF-0BD3-4DFA-BF16-7006593C3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EEF8D-757B-4D6E-8DAA-1740DF946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6DA05-F5D3-421E-86EF-441626D24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1AA8D-34CC-4052-879D-7391444B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E02BB-97FD-4F13-A95A-C218370E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EF718-19E5-4F9A-8490-27C3CD80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70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87E7-309C-4200-94DC-B34216B5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DD178-3F37-4A0F-980B-AB7986C81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6456-25F0-48B0-9806-6072B7C8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1C3D5-5CB0-4092-A9A7-8013112C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4195A-477F-4B05-8E1A-8E22671D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67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AA41F-56C8-431C-918F-671A2D9D3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0A9B3E-33F9-4EFC-93D1-E288033D2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AD7DE-E9B9-4160-BF01-3F07DB645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997C7-C356-4A14-81D4-8E3C9D4FB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52F51-5E2D-4856-8844-B61E987D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79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树&#10;&#10;描述已自动生成">
            <a:extLst>
              <a:ext uri="{FF2B5EF4-FFF2-40B4-BE49-F238E27FC236}">
                <a16:creationId xmlns:a16="http://schemas.microsoft.com/office/drawing/2014/main" id="{B5AAFF35-0A33-4615-9914-033396FBCD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3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41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树&#10;&#10;描述已自动生成">
            <a:extLst>
              <a:ext uri="{FF2B5EF4-FFF2-40B4-BE49-F238E27FC236}">
                <a16:creationId xmlns:a16="http://schemas.microsoft.com/office/drawing/2014/main" id="{EE0E90F1-2DBE-466E-9A74-47A0973C7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9" name="图片 8" descr="图片包含 动物, 哺乳动物, 鹿&#10;&#10;描述已自动生成">
            <a:extLst>
              <a:ext uri="{FF2B5EF4-FFF2-40B4-BE49-F238E27FC236}">
                <a16:creationId xmlns:a16="http://schemas.microsoft.com/office/drawing/2014/main" id="{52F341C7-45BA-4277-8253-0F1FFA8EE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4919232" y="2021909"/>
            <a:ext cx="4424508" cy="4836091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421D38F0-C872-41B8-BA84-7987F8859950}"/>
              </a:ext>
            </a:extLst>
          </p:cNvPr>
          <p:cNvGrpSpPr/>
          <p:nvPr userDrawn="1"/>
        </p:nvGrpSpPr>
        <p:grpSpPr>
          <a:xfrm>
            <a:off x="1161424" y="1002082"/>
            <a:ext cx="3757808" cy="3757808"/>
            <a:chOff x="1161424" y="1002082"/>
            <a:chExt cx="3757808" cy="3757808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6D949B16-959E-4E29-BC1B-13F3FE4D51DC}"/>
                </a:ext>
              </a:extLst>
            </p:cNvPr>
            <p:cNvSpPr/>
            <p:nvPr userDrawn="1"/>
          </p:nvSpPr>
          <p:spPr>
            <a:xfrm>
              <a:off x="1161424" y="1002082"/>
              <a:ext cx="3757808" cy="3757808"/>
            </a:xfrm>
            <a:prstGeom prst="ellipse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BA477457-7468-4F55-9A81-2136CACF16C1}"/>
                </a:ext>
              </a:extLst>
            </p:cNvPr>
            <p:cNvSpPr/>
            <p:nvPr userDrawn="1"/>
          </p:nvSpPr>
          <p:spPr>
            <a:xfrm>
              <a:off x="1349836" y="1190494"/>
              <a:ext cx="3380983" cy="3380983"/>
            </a:xfrm>
            <a:prstGeom prst="ellipse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667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树&#10;&#10;描述已自动生成">
            <a:extLst>
              <a:ext uri="{FF2B5EF4-FFF2-40B4-BE49-F238E27FC236}">
                <a16:creationId xmlns:a16="http://schemas.microsoft.com/office/drawing/2014/main" id="{72DD445B-0235-407D-AAC9-021B777A3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95491B03-50D2-4346-BEA1-AB6FA4D9975D}"/>
              </a:ext>
            </a:extLst>
          </p:cNvPr>
          <p:cNvGrpSpPr/>
          <p:nvPr userDrawn="1"/>
        </p:nvGrpSpPr>
        <p:grpSpPr>
          <a:xfrm>
            <a:off x="3115830" y="789141"/>
            <a:ext cx="7627326" cy="5043336"/>
            <a:chOff x="676404" y="1039661"/>
            <a:chExt cx="7766137" cy="324424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023861AB-7FD0-4CC5-93CF-325468B3D609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970EE110-7726-491C-918C-440B778930C6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 descr="图片包含 动物, 哺乳动物, 鹿&#10;&#10;描述已自动生成">
            <a:extLst>
              <a:ext uri="{FF2B5EF4-FFF2-40B4-BE49-F238E27FC236}">
                <a16:creationId xmlns:a16="http://schemas.microsoft.com/office/drawing/2014/main" id="{6AD6B5F7-CE45-45BC-9590-8F521E5A1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96710" y="2033567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7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树&#10;&#10;描述已自动生成">
            <a:extLst>
              <a:ext uri="{FF2B5EF4-FFF2-40B4-BE49-F238E27FC236}">
                <a16:creationId xmlns:a16="http://schemas.microsoft.com/office/drawing/2014/main" id="{72DD445B-0235-407D-AAC9-021B777A3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95491B03-50D2-4346-BEA1-AB6FA4D9975D}"/>
              </a:ext>
            </a:extLst>
          </p:cNvPr>
          <p:cNvGrpSpPr/>
          <p:nvPr userDrawn="1"/>
        </p:nvGrpSpPr>
        <p:grpSpPr>
          <a:xfrm>
            <a:off x="660729" y="789141"/>
            <a:ext cx="7627326" cy="5043336"/>
            <a:chOff x="676404" y="1039661"/>
            <a:chExt cx="7766137" cy="324424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023861AB-7FD0-4CC5-93CF-325468B3D609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970EE110-7726-491C-918C-440B778930C6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 descr="图片包含 动物, 哺乳动物, 鹿&#10;&#10;描述已自动生成">
            <a:extLst>
              <a:ext uri="{FF2B5EF4-FFF2-40B4-BE49-F238E27FC236}">
                <a16:creationId xmlns:a16="http://schemas.microsoft.com/office/drawing/2014/main" id="{6AD6B5F7-CE45-45BC-9590-8F521E5A1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6585193" y="2033567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8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B286200-AB23-4165-ADCD-5166B1ECDB2E}"/>
              </a:ext>
            </a:extLst>
          </p:cNvPr>
          <p:cNvGrpSpPr/>
          <p:nvPr userDrawn="1"/>
        </p:nvGrpSpPr>
        <p:grpSpPr>
          <a:xfrm>
            <a:off x="511928" y="1438882"/>
            <a:ext cx="10118494" cy="3980235"/>
            <a:chOff x="1053266" y="1402915"/>
            <a:chExt cx="9577156" cy="3767293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B9C2B423-FFCD-4205-B110-0FC0E5941AE9}"/>
                </a:ext>
              </a:extLst>
            </p:cNvPr>
            <p:cNvGrpSpPr/>
            <p:nvPr userDrawn="1"/>
          </p:nvGrpSpPr>
          <p:grpSpPr>
            <a:xfrm>
              <a:off x="3411157" y="1402915"/>
              <a:ext cx="7219265" cy="3767293"/>
              <a:chOff x="676404" y="1039661"/>
              <a:chExt cx="7766137" cy="3244240"/>
            </a:xfrm>
          </p:grpSpPr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EFE9AA8C-0B86-42ED-A0C4-0BAA339D5171}"/>
                  </a:ext>
                </a:extLst>
              </p:cNvPr>
              <p:cNvSpPr/>
              <p:nvPr userDrawn="1"/>
            </p:nvSpPr>
            <p:spPr>
              <a:xfrm>
                <a:off x="676404" y="1039661"/>
                <a:ext cx="7766137" cy="3244240"/>
              </a:xfrm>
              <a:prstGeom prst="roundRect">
                <a:avLst/>
              </a:prstGeom>
              <a:solidFill>
                <a:srgbClr val="B2F5EE"/>
              </a:solidFill>
              <a:ln w="101600"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84B6105C-ED57-4EF3-8160-540527BEE78D}"/>
                  </a:ext>
                </a:extLst>
              </p:cNvPr>
              <p:cNvSpPr/>
              <p:nvPr userDrawn="1"/>
            </p:nvSpPr>
            <p:spPr>
              <a:xfrm>
                <a:off x="807928" y="1151351"/>
                <a:ext cx="7503089" cy="3020860"/>
              </a:xfrm>
              <a:prstGeom prst="roundRect">
                <a:avLst/>
              </a:prstGeom>
              <a:solidFill>
                <a:srgbClr val="B2F5EE"/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C8EC2795-A01A-4422-913A-749E52FBA701}"/>
                </a:ext>
              </a:extLst>
            </p:cNvPr>
            <p:cNvGrpSpPr/>
            <p:nvPr userDrawn="1"/>
          </p:nvGrpSpPr>
          <p:grpSpPr>
            <a:xfrm>
              <a:off x="1053266" y="1846607"/>
              <a:ext cx="2879907" cy="2879907"/>
              <a:chOff x="1161424" y="1002082"/>
              <a:chExt cx="3757808" cy="3757808"/>
            </a:xfrm>
          </p:grpSpPr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FCE18BEB-0396-4171-8568-FD798ED7B04D}"/>
                  </a:ext>
                </a:extLst>
              </p:cNvPr>
              <p:cNvSpPr/>
              <p:nvPr userDrawn="1"/>
            </p:nvSpPr>
            <p:spPr>
              <a:xfrm>
                <a:off x="1161424" y="1002082"/>
                <a:ext cx="3757808" cy="3757808"/>
              </a:xfrm>
              <a:prstGeom prst="ellipse">
                <a:avLst/>
              </a:prstGeom>
              <a:solidFill>
                <a:srgbClr val="B2F5EE"/>
              </a:solidFill>
              <a:ln w="101600"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9E1D5323-F9A5-4B80-9BE8-9CD7D8A3376E}"/>
                  </a:ext>
                </a:extLst>
              </p:cNvPr>
              <p:cNvSpPr/>
              <p:nvPr userDrawn="1"/>
            </p:nvSpPr>
            <p:spPr>
              <a:xfrm>
                <a:off x="1349836" y="1190494"/>
                <a:ext cx="3380983" cy="3380983"/>
              </a:xfrm>
              <a:prstGeom prst="ellipse">
                <a:avLst/>
              </a:prstGeom>
              <a:solidFill>
                <a:srgbClr val="B2F5EE"/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</p:grp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2" b="14160"/>
          <a:stretch/>
        </p:blipFill>
        <p:spPr>
          <a:xfrm>
            <a:off x="7640876" y="0"/>
            <a:ext cx="4550693" cy="588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7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B9C2B423-FFCD-4205-B110-0FC0E5941AE9}"/>
              </a:ext>
            </a:extLst>
          </p:cNvPr>
          <p:cNvGrpSpPr/>
          <p:nvPr userDrawn="1"/>
        </p:nvGrpSpPr>
        <p:grpSpPr>
          <a:xfrm>
            <a:off x="3003096" y="1438882"/>
            <a:ext cx="7627326" cy="3980235"/>
            <a:chOff x="676404" y="1039661"/>
            <a:chExt cx="7766137" cy="3244240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EFE9AA8C-0B86-42ED-A0C4-0BAA339D5171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84B6105C-ED57-4EF3-8160-540527BEE78D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C8EC2795-A01A-4422-913A-749E52FBA701}"/>
              </a:ext>
            </a:extLst>
          </p:cNvPr>
          <p:cNvGrpSpPr/>
          <p:nvPr userDrawn="1"/>
        </p:nvGrpSpPr>
        <p:grpSpPr>
          <a:xfrm>
            <a:off x="1508434" y="1907653"/>
            <a:ext cx="3042691" cy="3042691"/>
            <a:chOff x="1161424" y="1002082"/>
            <a:chExt cx="3757808" cy="3757808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FCE18BEB-0396-4171-8568-FD798ED7B04D}"/>
                </a:ext>
              </a:extLst>
            </p:cNvPr>
            <p:cNvSpPr/>
            <p:nvPr userDrawn="1"/>
          </p:nvSpPr>
          <p:spPr>
            <a:xfrm>
              <a:off x="1161424" y="1002082"/>
              <a:ext cx="3757808" cy="3757808"/>
            </a:xfrm>
            <a:prstGeom prst="ellipse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9E1D5323-F9A5-4B80-9BE8-9CD7D8A3376E}"/>
                </a:ext>
              </a:extLst>
            </p:cNvPr>
            <p:cNvSpPr/>
            <p:nvPr userDrawn="1"/>
          </p:nvSpPr>
          <p:spPr>
            <a:xfrm>
              <a:off x="1349836" y="1190494"/>
              <a:ext cx="3380983" cy="3380983"/>
            </a:xfrm>
            <a:prstGeom prst="ellipse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2" b="14160"/>
          <a:stretch/>
        </p:blipFill>
        <p:spPr>
          <a:xfrm>
            <a:off x="7640876" y="0"/>
            <a:ext cx="4550693" cy="588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0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3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140" cy="6858000"/>
          </a:xfrm>
          <a:prstGeom prst="rect">
            <a:avLst/>
          </a:prstGeom>
        </p:spPr>
      </p:pic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B9C2B423-FFCD-4205-B110-0FC0E5941AE9}"/>
              </a:ext>
            </a:extLst>
          </p:cNvPr>
          <p:cNvGrpSpPr/>
          <p:nvPr userDrawn="1"/>
        </p:nvGrpSpPr>
        <p:grpSpPr>
          <a:xfrm>
            <a:off x="647620" y="675016"/>
            <a:ext cx="10116855" cy="5279368"/>
            <a:chOff x="676404" y="1039661"/>
            <a:chExt cx="7766137" cy="3244240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EFE9AA8C-0B86-42ED-A0C4-0BAA339D5171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84B6105C-ED57-4EF3-8160-540527BEE78D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5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树&#10;&#10;描述已自动生成">
            <a:extLst>
              <a:ext uri="{FF2B5EF4-FFF2-40B4-BE49-F238E27FC236}">
                <a16:creationId xmlns:a16="http://schemas.microsoft.com/office/drawing/2014/main" id="{967DDC46-6014-46C4-A770-9309CEFB7B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4E3FC11E-B262-47CC-A6B3-2CFC3725C47F}"/>
              </a:ext>
            </a:extLst>
          </p:cNvPr>
          <p:cNvSpPr/>
          <p:nvPr userDrawn="1"/>
        </p:nvSpPr>
        <p:spPr>
          <a:xfrm>
            <a:off x="676404" y="1039661"/>
            <a:ext cx="7766137" cy="3244240"/>
          </a:xfrm>
          <a:prstGeom prst="roundRect">
            <a:avLst/>
          </a:prstGeom>
          <a:solidFill>
            <a:srgbClr val="B2F5EE"/>
          </a:solidFill>
          <a:ln w="101600">
            <a:solidFill>
              <a:schemeClr val="accent6">
                <a:lumMod val="50000"/>
              </a:schemeClr>
            </a:solidFill>
          </a:ln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7C85FAC3-3CF1-46AD-9387-EF6B197FDEB1}"/>
              </a:ext>
            </a:extLst>
          </p:cNvPr>
          <p:cNvSpPr/>
          <p:nvPr userDrawn="1"/>
        </p:nvSpPr>
        <p:spPr>
          <a:xfrm>
            <a:off x="807928" y="1151351"/>
            <a:ext cx="7503089" cy="3020860"/>
          </a:xfrm>
          <a:prstGeom prst="roundRect">
            <a:avLst/>
          </a:prstGeom>
          <a:solidFill>
            <a:srgbClr val="B2F5EE"/>
          </a:solidFill>
          <a:ln w="254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动物, 哺乳动物, 鹿&#10;&#10;描述已自动生成">
            <a:extLst>
              <a:ext uri="{FF2B5EF4-FFF2-40B4-BE49-F238E27FC236}">
                <a16:creationId xmlns:a16="http://schemas.microsoft.com/office/drawing/2014/main" id="{209914F5-29B3-47F1-9F6E-51A3991EE3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6172510" y="1503123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0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水上运动&#10;&#10;描述已自动生成">
            <a:extLst>
              <a:ext uri="{FF2B5EF4-FFF2-40B4-BE49-F238E27FC236}">
                <a16:creationId xmlns:a16="http://schemas.microsoft.com/office/drawing/2014/main" id="{5ED3C2D4-C706-4F39-B593-EFE898839B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09BF519A-642C-4D46-91F3-0A8635068A8E}"/>
              </a:ext>
            </a:extLst>
          </p:cNvPr>
          <p:cNvGrpSpPr/>
          <p:nvPr userDrawn="1"/>
        </p:nvGrpSpPr>
        <p:grpSpPr>
          <a:xfrm>
            <a:off x="659703" y="585592"/>
            <a:ext cx="10897645" cy="5686815"/>
            <a:chOff x="676404" y="1039661"/>
            <a:chExt cx="7766137" cy="3244240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7D2F19CF-4FB8-4F05-9F55-EBA2D218D3EC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07B0CCE3-2212-459F-9FD7-F1623D775804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3730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90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1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44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923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8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7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C2DD34F-82D5-7D24-1438-F4DD2F0C38C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1497" y="189911"/>
            <a:ext cx="1242964" cy="124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0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8F205-EA8A-44C2-9250-9ECDE58A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AA80E-BF50-4678-8293-A8ED1AA50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35AA5-1717-4964-B908-7674CB5089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76455-BB80-4B3C-918F-82CA600BB23A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8ACA8-0F8D-43E8-8C07-E39994500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D27D5-0308-45F0-ACA0-82284EACA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763866-3C8F-4227-A603-BB31201F89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88608" y="6900862"/>
            <a:ext cx="6693877" cy="195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1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4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microsoft.com/office/2007/relationships/hdphoto" Target="../media/hdphoto4.wdp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microsoft.com/office/2007/relationships/hdphoto" Target="../media/hdphoto5.wdp"/><Relationship Id="rId12" Type="http://schemas.openxmlformats.org/officeDocument/2006/relationships/image" Target="../media/image56.png"/><Relationship Id="rId17" Type="http://schemas.openxmlformats.org/officeDocument/2006/relationships/image" Target="../media/image59.png"/><Relationship Id="rId2" Type="http://schemas.openxmlformats.org/officeDocument/2006/relationships/audio" Target="../media/media1.mp3"/><Relationship Id="rId16" Type="http://schemas.microsoft.com/office/2007/relationships/hdphoto" Target="../media/hdphoto7.wdp"/><Relationship Id="rId1" Type="http://schemas.microsoft.com/office/2007/relationships/media" Target="../media/media1.mp3"/><Relationship Id="rId6" Type="http://schemas.openxmlformats.org/officeDocument/2006/relationships/image" Target="../media/image51.png"/><Relationship Id="rId11" Type="http://schemas.openxmlformats.org/officeDocument/2006/relationships/image" Target="../media/image55.png"/><Relationship Id="rId5" Type="http://schemas.openxmlformats.org/officeDocument/2006/relationships/image" Target="../media/image50.png"/><Relationship Id="rId15" Type="http://schemas.openxmlformats.org/officeDocument/2006/relationships/image" Target="../media/image58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Relationship Id="rId1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gif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79"/>
          <a:stretch/>
        </p:blipFill>
        <p:spPr>
          <a:xfrm>
            <a:off x="0" y="458376"/>
            <a:ext cx="6871063" cy="65263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52925E-542F-C366-DAAB-85BA00E0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348" y="419100"/>
            <a:ext cx="64402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973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943044" y="434959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3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5AD1F23-5E85-3A4F-8305-708B00A4D3EC}"/>
              </a:ext>
            </a:extLst>
          </p:cNvPr>
          <p:cNvSpPr txBox="1"/>
          <p:nvPr/>
        </p:nvSpPr>
        <p:spPr>
          <a:xfrm>
            <a:off x="1676400" y="495300"/>
            <a:ext cx="9363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Quan sát sơ đồ, tìm số thích hợp đặt vào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81562A9-FA19-3FA7-B992-ADAEF9A6A66C}"/>
              </a:ext>
            </a:extLst>
          </p:cNvPr>
          <p:cNvSpPr/>
          <p:nvPr/>
        </p:nvSpPr>
        <p:spPr>
          <a:xfrm>
            <a:off x="9715500" y="528748"/>
            <a:ext cx="584791" cy="5103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22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A64244-9254-A58D-F1B8-DCFB08D2C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9199" y="1724024"/>
            <a:ext cx="9750577" cy="414337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7837277-A591-2AA1-688C-E1067255804A}"/>
              </a:ext>
            </a:extLst>
          </p:cNvPr>
          <p:cNvSpPr/>
          <p:nvPr/>
        </p:nvSpPr>
        <p:spPr>
          <a:xfrm>
            <a:off x="2914650" y="4786423"/>
            <a:ext cx="561975" cy="5103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22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FFD7F1E-63ED-1768-8C4C-2DFE0E47579E}"/>
              </a:ext>
            </a:extLst>
          </p:cNvPr>
          <p:cNvSpPr/>
          <p:nvPr/>
        </p:nvSpPr>
        <p:spPr>
          <a:xfrm>
            <a:off x="6276975" y="4767373"/>
            <a:ext cx="561975" cy="5103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22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4B1BCE2-B622-C363-7E62-B357685239D4}"/>
              </a:ext>
            </a:extLst>
          </p:cNvPr>
          <p:cNvSpPr/>
          <p:nvPr/>
        </p:nvSpPr>
        <p:spPr>
          <a:xfrm>
            <a:off x="9591675" y="4776898"/>
            <a:ext cx="561975" cy="5103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22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815548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4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943044" y="434959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3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5AD1F23-5E85-3A4F-8305-708B00A4D3EC}"/>
                  </a:ext>
                </a:extLst>
              </p:cNvPr>
              <p:cNvSpPr txBox="1"/>
              <p:nvPr/>
            </p:nvSpPr>
            <p:spPr>
              <a:xfrm>
                <a:off x="1676400" y="495300"/>
                <a:ext cx="9363075" cy="12937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b) Dùng sơ đồ để tìm các phân số bằng mỗi phân số sau: </a:t>
                </a:r>
                <a:r>
                  <a:rPr lang="en-US" sz="32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vi-VN" sz="4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5AD1F23-5E85-3A4F-8305-708B00A4D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495300"/>
                <a:ext cx="9363075" cy="1293752"/>
              </a:xfrm>
              <a:prstGeom prst="rect">
                <a:avLst/>
              </a:prstGeom>
              <a:blipFill>
                <a:blip r:embed="rId3"/>
                <a:stretch>
                  <a:fillRect l="-1628" t="-6132" r="-1628" b="-61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71970A65-A87F-3999-0DED-5E5C4DAF3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43250" y="1843087"/>
            <a:ext cx="6515100" cy="303756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FAF336-C3E4-BA87-5752-21D9260DB7A5}"/>
                  </a:ext>
                </a:extLst>
              </p:cNvPr>
              <p:cNvSpPr txBox="1"/>
              <p:nvPr/>
            </p:nvSpPr>
            <p:spPr>
              <a:xfrm>
                <a:off x="842472" y="5185809"/>
                <a:ext cx="3281854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FAF336-C3E4-BA87-5752-21D9260DB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72" y="5185809"/>
                <a:ext cx="3281854" cy="7863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21EB98-9A23-206B-B1EA-E12ECD2F6661}"/>
                  </a:ext>
                </a:extLst>
              </p:cNvPr>
              <p:cNvSpPr txBox="1"/>
              <p:nvPr/>
            </p:nvSpPr>
            <p:spPr>
              <a:xfrm>
                <a:off x="4309572" y="5176284"/>
                <a:ext cx="3281854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21EB98-9A23-206B-B1EA-E12ECD2F6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572" y="5176284"/>
                <a:ext cx="3281854" cy="7863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EA76B6-5987-F866-D69E-2045929723E0}"/>
                  </a:ext>
                </a:extLst>
              </p:cNvPr>
              <p:cNvSpPr txBox="1"/>
              <p:nvPr/>
            </p:nvSpPr>
            <p:spPr>
              <a:xfrm>
                <a:off x="8062422" y="5176284"/>
                <a:ext cx="3281854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EA76B6-5987-F866-D69E-204592972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422" y="5176284"/>
                <a:ext cx="3281854" cy="7863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28260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277972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666819" y="501634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4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576AAF03-EA81-4E92-B165-BAFFFAE9F4F0}"/>
              </a:ext>
            </a:extLst>
          </p:cNvPr>
          <p:cNvSpPr txBox="1"/>
          <p:nvPr/>
        </p:nvSpPr>
        <p:spPr>
          <a:xfrm>
            <a:off x="1408412" y="388359"/>
            <a:ext cx="101358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Nêu phân số chỉ số phần quãng đường mà mỗi người đã bơi được trong hình vẽ sau và nhận xét: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A9277A-02F3-5A4F-C0B1-B1BCDCE87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612" y="2009775"/>
            <a:ext cx="7753169" cy="32194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56F55F4-0D79-0B39-BCEC-0E634A333C15}"/>
                  </a:ext>
                </a:extLst>
              </p:cNvPr>
              <p:cNvSpPr txBox="1"/>
              <p:nvPr/>
            </p:nvSpPr>
            <p:spPr>
              <a:xfrm>
                <a:off x="9710247" y="2090184"/>
                <a:ext cx="1110153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nl-NL" sz="3200" b="1" i="1">
                          <a:solidFill>
                            <a:srgbClr val="FF0000"/>
                          </a:solidFill>
                        </a:rPr>
                        <m:t> </m:t>
                      </m:r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56F55F4-0D79-0B39-BCEC-0E634A333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0247" y="2090184"/>
                <a:ext cx="1110153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1BAA994-5AB1-E1B5-3D31-3DA752CAB1A0}"/>
                  </a:ext>
                </a:extLst>
              </p:cNvPr>
              <p:cNvSpPr txBox="1"/>
              <p:nvPr/>
            </p:nvSpPr>
            <p:spPr>
              <a:xfrm>
                <a:off x="9738822" y="3204609"/>
                <a:ext cx="1110153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nl-NL" sz="3200" b="1" i="1">
                          <a:solidFill>
                            <a:srgbClr val="FF0000"/>
                          </a:solidFill>
                        </a:rPr>
                        <m:t> </m:t>
                      </m:r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1BAA994-5AB1-E1B5-3D31-3DA752CAB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8822" y="3204609"/>
                <a:ext cx="1110153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7A87595-2E8F-18E3-F63C-3457E88AD9FB}"/>
                  </a:ext>
                </a:extLst>
              </p:cNvPr>
              <p:cNvSpPr txBox="1"/>
              <p:nvPr/>
            </p:nvSpPr>
            <p:spPr>
              <a:xfrm>
                <a:off x="9767397" y="4223784"/>
                <a:ext cx="1110153" cy="1017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nl-NL" sz="3200" b="1" i="1">
                          <a:solidFill>
                            <a:srgbClr val="FF0000"/>
                          </a:solidFill>
                        </a:rPr>
                        <m:t> </m:t>
                      </m:r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7A87595-2E8F-18E3-F63C-3457E88AD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7397" y="4223784"/>
                <a:ext cx="1110153" cy="10177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86871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79"/>
          <a:stretch/>
        </p:blipFill>
        <p:spPr>
          <a:xfrm>
            <a:off x="0" y="458376"/>
            <a:ext cx="6871063" cy="65263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377D84-55A3-0769-6BC8-ACD29D838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542" y="1090975"/>
            <a:ext cx="5328366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66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18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16">
            <a:extLst>
              <a:ext uri="{FF2B5EF4-FFF2-40B4-BE49-F238E27FC236}">
                <a16:creationId xmlns:a16="http://schemas.microsoft.com/office/drawing/2014/main" id="{26DA287F-80C3-BFDD-2792-4403BD97486B}"/>
              </a:ext>
            </a:extLst>
          </p:cNvPr>
          <p:cNvSpPr txBox="1"/>
          <p:nvPr/>
        </p:nvSpPr>
        <p:spPr>
          <a:xfrm>
            <a:off x="781050" y="462803"/>
            <a:ext cx="1066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b="1" dirty="0">
                <a:latin typeface="Cambria" panose="02040503050406030204" pitchFamily="18" charset="0"/>
                <a:ea typeface="Cambria" panose="02040503050406030204" pitchFamily="18" charset="0"/>
              </a:rPr>
              <a:t>   Có 2 cái bánh như nhau. Một cái được cắt thành 3 phần và em ăn 1 phần. Cái bánh còn lại em chia thành 6 phần và em ăn 2 phần. Vậy cái bánh nào em ăn nhiều nhất.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97E4DD2F-A903-E2CA-E910-18C298B4903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1343208"/>
                  </p:ext>
                </p:extLst>
              </p:nvPr>
            </p:nvGraphicFramePr>
            <p:xfrm>
              <a:off x="752476" y="2419349"/>
              <a:ext cx="4591051" cy="3507018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764401">
                      <a:extLst>
                        <a:ext uri="{9D8B030D-6E8A-4147-A177-3AD203B41FA5}">
                          <a16:colId xmlns:a16="http://schemas.microsoft.com/office/drawing/2014/main" val="2367977697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4118875752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3096125540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2027305863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2225468736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2151137069"/>
                        </a:ext>
                      </a:extLst>
                    </a:gridCol>
                  </a:tblGrid>
                  <a:tr h="971551">
                    <a:tc gridSpan="6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400" dirty="0">
                              <a:solidFill>
                                <a:srgbClr val="002060"/>
                              </a:solidFill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</a:t>
                          </a:r>
                          <a:endParaRPr lang="en-US" sz="40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5678980"/>
                      </a:ext>
                    </a:extLst>
                  </a:tr>
                  <a:tr h="1329525"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  <m:r>
                                  <a:rPr lang="nl-NL" sz="32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sz="32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nl-NL" sz="32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  <m:r>
                                  <a:rPr lang="nl-NL" sz="32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sz="32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2297147"/>
                      </a:ext>
                    </a:extLst>
                  </a:tr>
                  <a:tr h="120594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den>
                                </m:f>
                                <m:r>
                                  <a:rPr lang="nl-NL" sz="32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sz="32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nl-NL" sz="32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nl-NL" sz="32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nl-NL" sz="32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nl-NL" sz="3200" b="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32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nl-NL" sz="32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31512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97E4DD2F-A903-E2CA-E910-18C298B4903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1343208"/>
                  </p:ext>
                </p:extLst>
              </p:nvPr>
            </p:nvGraphicFramePr>
            <p:xfrm>
              <a:off x="752476" y="2419349"/>
              <a:ext cx="4591051" cy="3507018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764401">
                      <a:extLst>
                        <a:ext uri="{9D8B030D-6E8A-4147-A177-3AD203B41FA5}">
                          <a16:colId xmlns:a16="http://schemas.microsoft.com/office/drawing/2014/main" val="2367977697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4118875752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3096125540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2027305863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2225468736"/>
                        </a:ext>
                      </a:extLst>
                    </a:gridCol>
                    <a:gridCol w="765330">
                      <a:extLst>
                        <a:ext uri="{9D8B030D-6E8A-4147-A177-3AD203B41FA5}">
                          <a16:colId xmlns:a16="http://schemas.microsoft.com/office/drawing/2014/main" val="2151137069"/>
                        </a:ext>
                      </a:extLst>
                    </a:gridCol>
                  </a:tblGrid>
                  <a:tr h="971551">
                    <a:tc gridSpan="6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2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400" dirty="0">
                              <a:solidFill>
                                <a:srgbClr val="002060"/>
                              </a:solidFill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</a:t>
                          </a:r>
                          <a:endParaRPr lang="en-US" sz="4000" dirty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5678980"/>
                      </a:ext>
                    </a:extLst>
                  </a:tr>
                  <a:tr h="1329525"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8" t="-73516" r="-201195" b="-91324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73516" r="-100397" b="-91324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797" t="-73516" r="-797" b="-91324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2297147"/>
                      </a:ext>
                    </a:extLst>
                  </a:tr>
                  <a:tr h="120594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94" t="-191919" r="-500000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1600" t="-191919" r="-404000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191919" r="-300794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000" t="-191919" r="-200794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3200" t="-191919" r="-102400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99206" t="-191919" r="-1587" b="-10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31512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47094C-8A33-5C7C-5DC7-00FE9E923CA9}"/>
                  </a:ext>
                </a:extLst>
              </p:cNvPr>
              <p:cNvSpPr txBox="1"/>
              <p:nvPr/>
            </p:nvSpPr>
            <p:spPr>
              <a:xfrm>
                <a:off x="5772150" y="2686050"/>
                <a:ext cx="6057900" cy="3211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- Cái bánh thứ nhất em ăn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cái bánh và cái bánh thứ 2 em ăn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cái bánh. </a:t>
                </a:r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/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nên số phần bánh em ăn bằng nhau.</a:t>
                </a:r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47094C-8A33-5C7C-5DC7-00FE9E923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150" y="2686050"/>
                <a:ext cx="6057900" cy="3211264"/>
              </a:xfrm>
              <a:prstGeom prst="rect">
                <a:avLst/>
              </a:prstGeom>
              <a:blipFill>
                <a:blip r:embed="rId4"/>
                <a:stretch>
                  <a:fillRect l="-2616" t="-2471" r="-2515" b="-5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08041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6" b="82222"/>
          <a:stretch/>
        </p:blipFill>
        <p:spPr>
          <a:xfrm>
            <a:off x="-104502" y="3187338"/>
            <a:ext cx="3618411" cy="10058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Hình ảnh 4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BFB757F-0301-20DF-2E76-4EDD9888DA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306" b="82449" l="28163" r="80000">
                        <a14:foregroundMark x1="48265" y1="31735" x2="46939" y2="33571"/>
                        <a14:foregroundMark x1="55102" y1="32449" x2="53061" y2="30918"/>
                        <a14:foregroundMark x1="55816" y1="30000" x2="58878" y2="33061"/>
                        <a14:foregroundMark x1="48469" y1="31122" x2="48673" y2="31735"/>
                        <a14:foregroundMark x1="47959" y1="33061" x2="46020" y2="33061"/>
                        <a14:foregroundMark x1="30204" y1="41122" x2="28265" y2="40714"/>
                        <a14:foregroundMark x1="48265" y1="31122" x2="49592" y2="34898"/>
                        <a14:foregroundMark x1="53367" y1="45306" x2="55816" y2="55306"/>
                        <a14:foregroundMark x1="46633" y1="82449" x2="44490" y2="82449"/>
                        <a14:foregroundMark x1="69592" y1="77347" x2="69082" y2="77347"/>
                        <a14:foregroundMark x1="69796" y1="75102" x2="72449" y2="75102"/>
                        <a14:foregroundMark x1="47143" y1="81531" x2="46020" y2="81531"/>
                        <a14:foregroundMark x1="46939" y1="80918" x2="44694" y2="81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83" t="7293" r="23456" b="10603"/>
          <a:stretch/>
        </p:blipFill>
        <p:spPr>
          <a:xfrm>
            <a:off x="2684371" y="1475750"/>
            <a:ext cx="2572969" cy="39589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6" t="17678" r="69494" b="13380"/>
          <a:stretch/>
        </p:blipFill>
        <p:spPr>
          <a:xfrm>
            <a:off x="548640" y="2090057"/>
            <a:ext cx="2965269" cy="45850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6" b="82222"/>
          <a:stretch/>
        </p:blipFill>
        <p:spPr>
          <a:xfrm>
            <a:off x="8851283" y="3187338"/>
            <a:ext cx="3618411" cy="10058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0" t="15252" r="1274" b="11878"/>
          <a:stretch/>
        </p:blipFill>
        <p:spPr>
          <a:xfrm>
            <a:off x="4267201" y="2873829"/>
            <a:ext cx="6393288" cy="39841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1" t="18009" r="16787" b="40547"/>
          <a:stretch/>
        </p:blipFill>
        <p:spPr>
          <a:xfrm>
            <a:off x="9666514" y="463135"/>
            <a:ext cx="3706695" cy="48213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1" t="18009" r="16787" b="40547"/>
          <a:stretch/>
        </p:blipFill>
        <p:spPr>
          <a:xfrm>
            <a:off x="-1181209" y="554575"/>
            <a:ext cx="3706695" cy="4821388"/>
          </a:xfrm>
          <a:prstGeom prst="rect">
            <a:avLst/>
          </a:prstGeom>
        </p:spPr>
      </p:pic>
      <p:pic>
        <p:nvPicPr>
          <p:cNvPr id="21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25" name="Picture 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74477" y="3370162"/>
            <a:ext cx="2683183" cy="3615743"/>
          </a:xfrm>
          <a:prstGeom prst="rect">
            <a:avLst/>
          </a:prstGeom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232137" y="2233115"/>
            <a:ext cx="6357036" cy="4298945"/>
          </a:xfrm>
          <a:prstGeom prst="rect">
            <a:avLst/>
          </a:prstGeom>
        </p:spPr>
      </p:pic>
      <p:pic>
        <p:nvPicPr>
          <p:cNvPr id="20" name="Hình ảnh 1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E457162-63CD-414B-3CF5-26F1BF909A9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429" b="82959" l="19388" r="75000">
                        <a14:foregroundMark x1="32347" y1="36122" x2="37653" y2="40510"/>
                        <a14:foregroundMark x1="39694" y1="25408" x2="40714" y2="39388"/>
                        <a14:foregroundMark x1="37041" y1="22041" x2="33673" y2="21429"/>
                        <a14:foregroundMark x1="23163" y1="50714" x2="22143" y2="49286"/>
                        <a14:foregroundMark x1="21531" y1="49490" x2="19388" y2="48673"/>
                        <a14:foregroundMark x1="72347" y1="71020" x2="70510" y2="71224"/>
                        <a14:foregroundMark x1="44796" y1="80510" x2="43469" y2="82959"/>
                        <a14:foregroundMark x1="38265" y1="39898" x2="37449" y2="3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15861" r="18339" b="11954"/>
          <a:stretch/>
        </p:blipFill>
        <p:spPr>
          <a:xfrm>
            <a:off x="-400137" y="3536277"/>
            <a:ext cx="3076725" cy="3433926"/>
          </a:xfrm>
          <a:prstGeom prst="rect">
            <a:avLst/>
          </a:prstGeom>
        </p:spPr>
      </p:pic>
      <p:pic>
        <p:nvPicPr>
          <p:cNvPr id="27" name="Hình ảnh 24" descr="Ảnh có chứa mờ&#10;&#10;Mô tả được tạo tự động">
            <a:extLst>
              <a:ext uri="{FF2B5EF4-FFF2-40B4-BE49-F238E27FC236}">
                <a16:creationId xmlns:a16="http://schemas.microsoft.com/office/drawing/2014/main" id="{07C8C9E2-316D-C52C-4593-CD7E00F63F6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152" y="1645693"/>
            <a:ext cx="5481404" cy="3083290"/>
          </a:xfrm>
          <a:prstGeom prst="rect">
            <a:avLst/>
          </a:prstGeom>
        </p:spPr>
      </p:pic>
      <p:pic>
        <p:nvPicPr>
          <p:cNvPr id="28" name="Hình ảnh 24" descr="Ảnh có chứa mờ&#10;&#10;Mô tả được tạo tự động">
            <a:extLst>
              <a:ext uri="{FF2B5EF4-FFF2-40B4-BE49-F238E27FC236}">
                <a16:creationId xmlns:a16="http://schemas.microsoft.com/office/drawing/2014/main" id="{07C8C9E2-316D-C52C-4593-CD7E00F63F6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043" y="1651006"/>
            <a:ext cx="5481404" cy="3083290"/>
          </a:xfrm>
          <a:prstGeom prst="rect">
            <a:avLst/>
          </a:prstGeom>
        </p:spPr>
      </p:pic>
      <p:pic>
        <p:nvPicPr>
          <p:cNvPr id="48" name="Hình ảnh 19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3B80369-D032-760B-8FFD-15784D6432D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8776" b="84286" l="27755" r="79694">
                        <a14:foregroundMark x1="47041" y1="30612" x2="54388" y2="36735"/>
                        <a14:foregroundMark x1="57551" y1="33980" x2="49388" y2="38163"/>
                        <a14:foregroundMark x1="48776" y1="81122" x2="45204" y2="83163"/>
                        <a14:foregroundMark x1="59184" y1="79898" x2="65510" y2="84286"/>
                        <a14:foregroundMark x1="57143" y1="30204" x2="60612" y2="35000"/>
                        <a14:foregroundMark x1="51939" y1="18776" x2="51939" y2="1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62" t="11028" r="13761" b="9710"/>
          <a:stretch/>
        </p:blipFill>
        <p:spPr>
          <a:xfrm>
            <a:off x="2395419" y="3200455"/>
            <a:ext cx="3118048" cy="3821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6E55F9-8304-F370-8960-CA28B249BF5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61194" y="519908"/>
            <a:ext cx="8498561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763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9A6666-0700-4E9B-97FD-1E30F78B7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6" name="Picture 8" descr="Combo TripU 3N2Ä Novotel PhÃº Quá»c">
            <a:extLst>
              <a:ext uri="{FF2B5EF4-FFF2-40B4-BE49-F238E27FC236}">
                <a16:creationId xmlns:a16="http://schemas.microsoft.com/office/drawing/2014/main" id="{DAB4BC2B-9B1C-4AD4-8ACF-4E1252EBCF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Ã¡y Äiá»n giáº£i 03">
            <a:extLst>
              <a:ext uri="{FF2B5EF4-FFF2-40B4-BE49-F238E27FC236}">
                <a16:creationId xmlns:a16="http://schemas.microsoft.com/office/drawing/2014/main" id="{07303F1B-789B-4287-ABFE-05B2A58715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Ã¡y Äiá»n giáº£i 03">
            <a:extLst>
              <a:ext uri="{FF2B5EF4-FFF2-40B4-BE49-F238E27FC236}">
                <a16:creationId xmlns:a16="http://schemas.microsoft.com/office/drawing/2014/main" id="{A4F3B0FA-C8D2-4573-9033-54EDD1EAE3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[crop output image]">
            <a:extLst>
              <a:ext uri="{FF2B5EF4-FFF2-40B4-BE49-F238E27FC236}">
                <a16:creationId xmlns:a16="http://schemas.microsoft.com/office/drawing/2014/main" id="{4527A01F-8DFE-400B-B20A-F336EAE236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EE02D2-DAFD-4560-82D0-E8E7994CC2A4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FC74226-22BE-4674-9A29-7C2C135041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1294" y="1354202"/>
            <a:ext cx="744995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1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307690" y="578859"/>
            <a:ext cx="98027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 phân số nào tương ứng với phần đã tô màu?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549666" y="1858819"/>
                <a:ext cx="3784060" cy="1559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66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6600" b="1" i="1">
                            <a:solidFill>
                              <a:srgbClr val="FF0000"/>
                            </a:solidFill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6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6600" b="1" i="1">
                            <a:solidFill>
                              <a:srgbClr val="FF0000"/>
                            </a:solidFill>
                          </a:rPr>
                          <m:t>𝟔</m:t>
                        </m:r>
                      </m:num>
                      <m:den>
                        <m:r>
                          <a:rPr lang="nl-NL" sz="6600" b="1" i="1">
                            <a:solidFill>
                              <a:srgbClr val="FF0000"/>
                            </a:solidFill>
                          </a:rPr>
                          <m:t>𝟖</m:t>
                        </m:r>
                      </m:den>
                    </m:f>
                  </m:oMath>
                </a14:m>
                <a:endParaRPr lang="en-US" sz="6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666" y="1858819"/>
                <a:ext cx="3784060" cy="1559401"/>
              </a:xfrm>
              <a:prstGeom prst="rect">
                <a:avLst/>
              </a:prstGeom>
              <a:blipFill>
                <a:blip r:embed="rId4"/>
                <a:stretch>
                  <a:fillRect t="-391" b="-13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ACE1216-47BA-B919-F396-5532CEF3A6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455" y="4035470"/>
            <a:ext cx="1542751" cy="234388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885100-7B8D-FA2A-593B-A1E4A9D071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150" y="3536788"/>
            <a:ext cx="3044708" cy="28726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7B0E63-E831-995D-7084-FC64AC8371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37" y="2264953"/>
            <a:ext cx="3754160" cy="154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953729" y="578859"/>
                <a:ext cx="9999406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3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Số thích hợp để điền vào chỗ trống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/>
                        </m:ctrlPr>
                      </m:fPr>
                      <m:num>
                        <m:r>
                          <a:rPr lang="nl-NL" sz="3200" b="1" i="1"/>
                          <m:t>𝟐</m:t>
                        </m:r>
                      </m:num>
                      <m:den>
                        <m:r>
                          <a:rPr lang="nl-NL" sz="3200" b="1" i="1"/>
                          <m:t>𝟒</m:t>
                        </m:r>
                      </m:den>
                    </m:f>
                    <m:r>
                      <a:rPr lang="nl-NL" sz="3200" b="1" i="1"/>
                      <m:t>= </m:t>
                    </m:r>
                    <m:f>
                      <m:fPr>
                        <m:ctrlPr>
                          <a:rPr lang="en-US" sz="3200" b="1" i="1"/>
                        </m:ctrlPr>
                      </m:fPr>
                      <m:num>
                        <m:r>
                          <a:rPr lang="nl-NL" sz="3200" b="1" i="1"/>
                          <m:t>?</m:t>
                        </m:r>
                      </m:num>
                      <m:den>
                        <m:r>
                          <a:rPr lang="nl-NL" sz="3200" b="1" i="1"/>
                          <m:t>𝟖</m:t>
                        </m:r>
                      </m:den>
                    </m:f>
                  </m:oMath>
                </a14:m>
                <a:endParaRPr lang="en-US" sz="32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729" y="578859"/>
                <a:ext cx="9999406" cy="803682"/>
              </a:xfrm>
              <a:prstGeom prst="rect">
                <a:avLst/>
              </a:prstGeom>
              <a:blipFill>
                <a:blip r:embed="rId4"/>
                <a:stretch>
                  <a:fillRect b="-9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310802" y="146552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D42CD1-DE0B-0134-4EB7-FE60ACCB70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5131" y="4286866"/>
            <a:ext cx="2364658" cy="23646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484" y="3710687"/>
            <a:ext cx="3335796" cy="314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3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229032" y="578859"/>
            <a:ext cx="10019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Nêu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gấp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đôi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271472" y="2252109"/>
                <a:ext cx="3784060" cy="126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𝟐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</m:den>
                      </m:f>
                      <m:r>
                        <a:rPr lang="nl-NL" sz="4000" b="1" i="1">
                          <a:solidFill>
                            <a:srgbClr val="FF0000"/>
                          </a:solidFill>
                        </a:rPr>
                        <m:t> , 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𝟑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𝟔</m:t>
                          </m:r>
                        </m:den>
                      </m:f>
                      <m:r>
                        <a:rPr lang="nl-NL" sz="4000" b="1" i="1">
                          <a:solidFill>
                            <a:srgbClr val="FF0000"/>
                          </a:solidFill>
                        </a:rPr>
                        <m:t> , 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𝟖</m:t>
                          </m:r>
                        </m:den>
                      </m:f>
                      <m:r>
                        <a:rPr lang="nl-NL" sz="4000" b="1" i="1">
                          <a:solidFill>
                            <a:srgbClr val="FF0000"/>
                          </a:solidFill>
                        </a:rPr>
                        <m:t> , 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𝟓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𝟏𝟎</m:t>
                          </m:r>
                        </m:den>
                      </m:f>
                      <m:r>
                        <a:rPr lang="nl-NL" sz="4000" b="1" i="1">
                          <a:solidFill>
                            <a:srgbClr val="FF0000"/>
                          </a:solidFill>
                        </a:rPr>
                        <m:t> , 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𝟔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</a:rPr>
                            <m:t>𝟏𝟐</m:t>
                          </m:r>
                        </m:den>
                      </m:f>
                      <m:r>
                        <a:rPr lang="nl-NL" sz="4000" b="1" i="1">
                          <a:solidFill>
                            <a:srgbClr val="FF0000"/>
                          </a:solidFill>
                        </a:rPr>
                        <m:t> , …</m:t>
                      </m:r>
                    </m:oMath>
                  </m:oMathPara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472" y="2252109"/>
                <a:ext cx="3784060" cy="1261307"/>
              </a:xfrm>
              <a:prstGeom prst="rect">
                <a:avLst/>
              </a:prstGeom>
              <a:blipFill>
                <a:blip r:embed="rId4"/>
                <a:stretch>
                  <a:fillRect r="-188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620F5D-8939-4A2E-7B0B-0711040610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71924" y="4681076"/>
            <a:ext cx="1816486" cy="18164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766" y="3710687"/>
            <a:ext cx="3335796" cy="314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6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AC09F59-F57F-E572-F9B0-149EE96AC1BD}"/>
              </a:ext>
            </a:extLst>
          </p:cNvPr>
          <p:cNvGrpSpPr/>
          <p:nvPr/>
        </p:nvGrpSpPr>
        <p:grpSpPr>
          <a:xfrm>
            <a:off x="4882286" y="5043161"/>
            <a:ext cx="2737714" cy="1219987"/>
            <a:chOff x="7349021" y="2594357"/>
            <a:chExt cx="4627011" cy="17163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668D9C7-4CDE-E9BB-B037-03E86D8F1571}"/>
                </a:ext>
              </a:extLst>
            </p:cNvPr>
            <p:cNvSpPr/>
            <p:nvPr/>
          </p:nvSpPr>
          <p:spPr>
            <a:xfrm>
              <a:off x="7349021" y="2594357"/>
              <a:ext cx="4623987" cy="17163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4D1284-8281-FEA9-377A-CB0E92A8AFEC}"/>
                </a:ext>
              </a:extLst>
            </p:cNvPr>
            <p:cNvSpPr txBox="1"/>
            <p:nvPr/>
          </p:nvSpPr>
          <p:spPr>
            <a:xfrm>
              <a:off x="7502818" y="3047162"/>
              <a:ext cx="447321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Điểm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10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8C1D1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052052" y="510033"/>
                <a:ext cx="10255045" cy="1690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nl-NL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Hà chạy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3600" b="1" i="0">
                            <a:solidFill>
                              <a:srgbClr val="00206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3600" b="1" i="0">
                            <a:solidFill>
                              <a:srgbClr val="002060"/>
                            </a:solidFill>
                          </a:rPr>
                          <m:t>𝟒</m:t>
                        </m:r>
                      </m:den>
                    </m:f>
                    <m:r>
                      <a:rPr lang="nl-NL" sz="3600" b="1" i="0">
                        <a:solidFill>
                          <a:srgbClr val="002060"/>
                        </a:solidFill>
                      </a:rPr>
                      <m:t> </m:t>
                    </m:r>
                    <m:r>
                      <a:rPr lang="nl-NL" sz="3600" b="1" i="0">
                        <a:solidFill>
                          <a:srgbClr val="002060"/>
                        </a:solidFill>
                      </a:rPr>
                      <m:t>𝐤𝐦</m:t>
                    </m:r>
                    <m:r>
                      <a:rPr lang="nl-NL" sz="3600" b="1" i="0">
                        <a:solidFill>
                          <a:srgbClr val="002060"/>
                        </a:solidFill>
                      </a:rPr>
                      <m:t>, </m:t>
                    </m:r>
                  </m:oMath>
                </a14:m>
                <a:r>
                  <a:rPr lang="nl-NL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Minh chạy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3600" b="1" i="0">
                            <a:solidFill>
                              <a:srgbClr val="00206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nl-NL" sz="3600" b="1" i="0">
                            <a:solidFill>
                              <a:srgbClr val="002060"/>
                            </a:solidFill>
                          </a:rPr>
                          <m:t>𝟖</m:t>
                        </m:r>
                      </m:den>
                    </m:f>
                    <m:r>
                      <a:rPr lang="nl-NL" sz="3600" b="1" i="0">
                        <a:solidFill>
                          <a:srgbClr val="002060"/>
                        </a:solidFill>
                      </a:rPr>
                      <m:t>𝐤𝐦</m:t>
                    </m:r>
                    <m:r>
                      <a:rPr lang="nl-NL" sz="3600" b="1" i="0">
                        <a:solidFill>
                          <a:srgbClr val="002060"/>
                        </a:solidFill>
                      </a:rPr>
                      <m:t>, </m:t>
                    </m:r>
                  </m:oMath>
                </a14:m>
                <a:r>
                  <a:rPr lang="nl-NL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Nhi chạy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3600" b="1" i="0">
                            <a:solidFill>
                              <a:srgbClr val="00206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3600" b="1" i="0">
                            <a:solidFill>
                              <a:srgbClr val="002060"/>
                            </a:solidFill>
                          </a:rPr>
                          <m:t>𝟏𝟐</m:t>
                        </m:r>
                      </m:den>
                    </m:f>
                    <m:r>
                      <a:rPr lang="nl-NL" sz="3600" b="1" i="0">
                        <a:solidFill>
                          <a:srgbClr val="002060"/>
                        </a:solidFill>
                      </a:rPr>
                      <m:t>𝐤𝐦</m:t>
                    </m:r>
                  </m:oMath>
                </a14:m>
                <a:r>
                  <a:rPr lang="nl-NL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 Hỏi ai chạy được dài nhất?</a:t>
                </a:r>
                <a:endPara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052" y="510033"/>
                <a:ext cx="10255045" cy="1690143"/>
              </a:xfrm>
              <a:prstGeom prst="rect">
                <a:avLst/>
              </a:prstGeom>
              <a:blipFill>
                <a:blip r:embed="rId4"/>
                <a:stretch>
                  <a:fillRect r="-654" b="-5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800225" y="2144569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 3 bạn chạy như nhau.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CCAD4B4-8E5A-1B6E-238E-E6704692A22D}"/>
              </a:ext>
            </a:extLst>
          </p:cNvPr>
          <p:cNvSpPr/>
          <p:nvPr/>
        </p:nvSpPr>
        <p:spPr>
          <a:xfrm>
            <a:off x="4748981" y="4739148"/>
            <a:ext cx="2871019" cy="8947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Điểm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10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65" y="3154959"/>
            <a:ext cx="3304905" cy="31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5" r="16234" b="3492"/>
          <a:stretch/>
        </p:blipFill>
        <p:spPr>
          <a:xfrm>
            <a:off x="1110341" y="-516813"/>
            <a:ext cx="9692642" cy="768790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62673" y="569616"/>
            <a:ext cx="7506749" cy="1042119"/>
            <a:chOff x="2362673" y="569616"/>
            <a:chExt cx="7506749" cy="1042119"/>
          </a:xfrm>
        </p:grpSpPr>
        <p:sp>
          <p:nvSpPr>
            <p:cNvPr id="4" name="Rounded Rectangle 3"/>
            <p:cNvSpPr/>
            <p:nvPr/>
          </p:nvSpPr>
          <p:spPr>
            <a:xfrm>
              <a:off x="2651760" y="849086"/>
              <a:ext cx="6949440" cy="762649"/>
            </a:xfrm>
            <a:prstGeom prst="roundRect">
              <a:avLst/>
            </a:prstGeom>
            <a:solidFill>
              <a:srgbClr val="53190E"/>
            </a:solidFill>
            <a:ln>
              <a:solidFill>
                <a:srgbClr val="5319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Hộp Văn bản 22">
              <a:extLst>
                <a:ext uri="{FF2B5EF4-FFF2-40B4-BE49-F238E27FC236}">
                  <a16:creationId xmlns:a16="http://schemas.microsoft.com/office/drawing/2014/main" id="{026AE188-2DA9-8FD5-6A01-A3790A4D94D8}"/>
                </a:ext>
              </a:extLst>
            </p:cNvPr>
            <p:cNvSpPr txBox="1"/>
            <p:nvPr/>
          </p:nvSpPr>
          <p:spPr>
            <a:xfrm>
              <a:off x="2362673" y="569616"/>
              <a:ext cx="7506749" cy="9202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 w="3175"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cs"/>
                </a:rPr>
                <a:t>Thứ … ngày … tháng … năm …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3" r="71714" b="26667"/>
          <a:stretch/>
        </p:blipFill>
        <p:spPr>
          <a:xfrm>
            <a:off x="-461554" y="1334825"/>
            <a:ext cx="3448594" cy="385354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593" b="100000" l="670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729" t="41260" r="-112" b="100"/>
          <a:stretch/>
        </p:blipFill>
        <p:spPr>
          <a:xfrm>
            <a:off x="8607839" y="3261597"/>
            <a:ext cx="3639676" cy="359640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52593" l="747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23" t="-111" r="-309" b="46716"/>
          <a:stretch/>
        </p:blipFill>
        <p:spPr>
          <a:xfrm>
            <a:off x="8283388" y="94386"/>
            <a:ext cx="4015500" cy="42638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0965B0-CABA-32BF-3CC3-221CE1E381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3100" y="1777687"/>
            <a:ext cx="3950550" cy="13595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AAB071-C130-C625-4270-8F7CD68AAB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8757" y="3031899"/>
            <a:ext cx="6261135" cy="22801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8B91D5-3E2B-4BC4-A5F9-9628F4AB2AC0}"/>
              </a:ext>
            </a:extLst>
          </p:cNvPr>
          <p:cNvSpPr txBox="1"/>
          <p:nvPr/>
        </p:nvSpPr>
        <p:spPr>
          <a:xfrm>
            <a:off x="5324475" y="5114925"/>
            <a:ext cx="1990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</a:rPr>
              <a:t>(</a:t>
            </a:r>
            <a:r>
              <a:rPr lang="en-US" sz="4000" b="1" dirty="0" err="1">
                <a:solidFill>
                  <a:srgbClr val="FFC000"/>
                </a:solidFill>
              </a:rPr>
              <a:t>Tiết</a:t>
            </a:r>
            <a:r>
              <a:rPr lang="en-US" sz="4000" b="1" dirty="0">
                <a:solidFill>
                  <a:srgbClr val="FFC000"/>
                </a:solidFill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8883558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79"/>
          <a:stretch/>
        </p:blipFill>
        <p:spPr>
          <a:xfrm>
            <a:off x="0" y="458376"/>
            <a:ext cx="6871063" cy="65263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E56C34-A050-5DBD-0192-38DB4F3D94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7627" y="1985597"/>
            <a:ext cx="6066046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439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943044" y="434959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5AD1F23-5E85-3A4F-8305-708B00A4D3EC}"/>
              </a:ext>
            </a:extLst>
          </p:cNvPr>
          <p:cNvSpPr txBox="1"/>
          <p:nvPr/>
        </p:nvSpPr>
        <p:spPr>
          <a:xfrm>
            <a:off x="1714500" y="600075"/>
            <a:ext cx="9363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nêu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ô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trống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E1E033-A323-4FC8-6E07-7157CBAE3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943099"/>
            <a:ext cx="9790814" cy="309562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1ECEE32-B0B5-AD98-19E2-2339FB5B453C}"/>
              </a:ext>
            </a:extLst>
          </p:cNvPr>
          <p:cNvSpPr/>
          <p:nvPr/>
        </p:nvSpPr>
        <p:spPr>
          <a:xfrm>
            <a:off x="1895475" y="3910123"/>
            <a:ext cx="561975" cy="5103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22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B2CC1EF-FE59-85A8-8A03-FD78CEDD8C7E}"/>
              </a:ext>
            </a:extLst>
          </p:cNvPr>
          <p:cNvSpPr/>
          <p:nvPr/>
        </p:nvSpPr>
        <p:spPr>
          <a:xfrm>
            <a:off x="4533900" y="3938698"/>
            <a:ext cx="584791" cy="5103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22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F808237-8F4A-B445-A7C3-4C7DC9CE85CD}"/>
              </a:ext>
            </a:extLst>
          </p:cNvPr>
          <p:cNvSpPr/>
          <p:nvPr/>
        </p:nvSpPr>
        <p:spPr>
          <a:xfrm>
            <a:off x="7172325" y="4405423"/>
            <a:ext cx="584791" cy="5103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22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B5B65E-644A-1571-2584-258C68A8359A}"/>
              </a:ext>
            </a:extLst>
          </p:cNvPr>
          <p:cNvSpPr/>
          <p:nvPr/>
        </p:nvSpPr>
        <p:spPr>
          <a:xfrm>
            <a:off x="9810750" y="3852973"/>
            <a:ext cx="584791" cy="5103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22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157DD01-14F8-A255-B278-59814636AC7C}"/>
              </a:ext>
            </a:extLst>
          </p:cNvPr>
          <p:cNvSpPr/>
          <p:nvPr/>
        </p:nvSpPr>
        <p:spPr>
          <a:xfrm>
            <a:off x="9753600" y="4443523"/>
            <a:ext cx="733425" cy="5103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22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46029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300</Words>
  <Application>Microsoft Office PowerPoint</Application>
  <PresentationFormat>Widescreen</PresentationFormat>
  <Paragraphs>52</Paragraphs>
  <Slides>15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DengXian</vt:lpstr>
      <vt:lpstr>Arial</vt:lpstr>
      <vt:lpstr>Calibri</vt:lpstr>
      <vt:lpstr>Calibri Light</vt:lpstr>
      <vt:lpstr>Cambria</vt:lpstr>
      <vt:lpstr>Cambria Math</vt:lpstr>
      <vt:lpstr>UTM Cookies</vt:lpstr>
      <vt:lpstr>1_Office Theme</vt:lpstr>
      <vt:lpstr>2_Office Theme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2023-12-22T02:33:29Z</dcterms:created>
  <dcterms:modified xsi:type="dcterms:W3CDTF">2023-12-22T03:07:07Z</dcterms:modified>
</cp:coreProperties>
</file>