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56" r:id="rId2"/>
    <p:sldId id="259" r:id="rId3"/>
    <p:sldId id="267" r:id="rId4"/>
    <p:sldId id="268" r:id="rId5"/>
    <p:sldId id="320" r:id="rId6"/>
    <p:sldId id="270" r:id="rId7"/>
    <p:sldId id="271" r:id="rId8"/>
    <p:sldId id="279" r:id="rId9"/>
    <p:sldId id="273" r:id="rId10"/>
    <p:sldId id="272" r:id="rId11"/>
    <p:sldId id="274" r:id="rId12"/>
    <p:sldId id="303" r:id="rId13"/>
    <p:sldId id="304" r:id="rId14"/>
    <p:sldId id="305" r:id="rId15"/>
    <p:sldId id="306" r:id="rId16"/>
    <p:sldId id="307" r:id="rId17"/>
    <p:sldId id="321" r:id="rId18"/>
    <p:sldId id="308" r:id="rId19"/>
    <p:sldId id="275" r:id="rId20"/>
    <p:sldId id="276" r:id="rId21"/>
    <p:sldId id="322" r:id="rId22"/>
    <p:sldId id="310" r:id="rId23"/>
    <p:sldId id="311" r:id="rId24"/>
    <p:sldId id="312" r:id="rId25"/>
    <p:sldId id="313" r:id="rId26"/>
    <p:sldId id="314" r:id="rId27"/>
    <p:sldId id="309" r:id="rId28"/>
    <p:sldId id="315" r:id="rId29"/>
    <p:sldId id="316" r:id="rId30"/>
    <p:sldId id="280" r:id="rId31"/>
    <p:sldId id="317" r:id="rId32"/>
    <p:sldId id="318" r:id="rId33"/>
    <p:sldId id="293" r:id="rId34"/>
    <p:sldId id="319" r:id="rId35"/>
    <p:sldId id="294" r:id="rId36"/>
    <p:sldId id="295" r:id="rId37"/>
    <p:sldId id="296" r:id="rId38"/>
    <p:sldId id="300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eu Phan Van" initials="RPV" lastIdx="29" clrIdx="0">
    <p:extLst>
      <p:ext uri="{19B8F6BF-5375-455C-9EA6-DF929625EA0E}">
        <p15:presenceInfo xmlns:p15="http://schemas.microsoft.com/office/powerpoint/2012/main" userId="83b57fff0cc03ed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F46C"/>
    <a:srgbClr val="B2FA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35" autoAdjust="0"/>
    <p:restoredTop sz="94690" autoAdjust="0"/>
  </p:normalViewPr>
  <p:slideViewPr>
    <p:cSldViewPr snapToGrid="0">
      <p:cViewPr varScale="1">
        <p:scale>
          <a:sx n="73" d="100"/>
          <a:sy n="73" d="100"/>
        </p:scale>
        <p:origin x="420" y="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0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AF8C1E-BD81-47A7-989E-6C2AF44B24AB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46BD41-3D0E-45B9-AEBC-8ED4542F70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604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7379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715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1783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9131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10315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8906744"/>
      </p:ext>
    </p:extLst>
  </p:cSld>
  <p:clrMapOvr>
    <a:masterClrMapping/>
  </p:clrMapOvr>
  <p:transition spd="med">
    <p:split orient="vert"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39938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05745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74013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16948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6795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7971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22466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931602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18736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31472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54896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593484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7041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001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355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865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430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997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700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525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843328-2421-4B93-B770-3A2669E25A62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8"/>
          <a:srcRect l="167" t="1" r="2" b="1171"/>
          <a:stretch/>
        </p:blipFill>
        <p:spPr>
          <a:xfrm>
            <a:off x="26376" y="-22357"/>
            <a:ext cx="12165623" cy="3916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8"/>
          <a:srcRect l="22657" t="2" b="-3"/>
          <a:stretch/>
        </p:blipFill>
        <p:spPr>
          <a:xfrm rot="10800000">
            <a:off x="-2" y="6479654"/>
            <a:ext cx="10858502" cy="396274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131885" y="0"/>
            <a:ext cx="2937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Unit </a:t>
            </a:r>
            <a:r>
              <a:rPr lang="en-US" dirty="0" smtClean="0">
                <a:solidFill>
                  <a:srgbClr val="FF0000"/>
                </a:solidFill>
              </a:rPr>
              <a:t>3: Weather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10058400" y="-6217"/>
            <a:ext cx="20216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Lesson 1.1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24912" y="6465933"/>
            <a:ext cx="9681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Tiếng</a:t>
            </a:r>
            <a:r>
              <a:rPr lang="en-US" baseline="0" dirty="0">
                <a:solidFill>
                  <a:schemeClr val="bg1"/>
                </a:solidFill>
              </a:rPr>
              <a:t> </a:t>
            </a:r>
            <a:r>
              <a:rPr lang="en-US" baseline="0" dirty="0" err="1">
                <a:solidFill>
                  <a:schemeClr val="bg1"/>
                </a:solidFill>
              </a:rPr>
              <a:t>Anh</a:t>
            </a:r>
            <a:r>
              <a:rPr lang="en-US" baseline="0" dirty="0">
                <a:solidFill>
                  <a:schemeClr val="bg1"/>
                </a:solidFill>
              </a:rPr>
              <a:t> 4 </a:t>
            </a:r>
            <a:r>
              <a:rPr lang="en-US" baseline="0" dirty="0" err="1">
                <a:solidFill>
                  <a:schemeClr val="bg1"/>
                </a:solidFill>
              </a:rPr>
              <a:t>i</a:t>
            </a:r>
            <a:r>
              <a:rPr lang="en-US" baseline="0" dirty="0">
                <a:solidFill>
                  <a:schemeClr val="bg1"/>
                </a:solidFill>
              </a:rPr>
              <a:t>-Learn Smart Start                                 </a:t>
            </a:r>
            <a:r>
              <a:rPr lang="en-US" baseline="0" dirty="0">
                <a:solidFill>
                  <a:srgbClr val="002060"/>
                </a:solidFill>
              </a:rPr>
              <a:t> DTP Education Solutions</a:t>
            </a: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9046" y="6242538"/>
            <a:ext cx="681036" cy="757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186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1" r:id="rId13"/>
    <p:sldLayoutId id="2147483669" r:id="rId14"/>
    <p:sldLayoutId id="2147483671" r:id="rId15"/>
    <p:sldLayoutId id="2147483672" r:id="rId16"/>
    <p:sldLayoutId id="2147483673" r:id="rId17"/>
    <p:sldLayoutId id="2147483674" r:id="rId18"/>
    <p:sldLayoutId id="2147483675" r:id="rId19"/>
    <p:sldLayoutId id="2147483676" r:id="rId20"/>
    <p:sldLayoutId id="2147483677" r:id="rId21"/>
    <p:sldLayoutId id="2147483680" r:id="rId22"/>
    <p:sldLayoutId id="2147483681" r:id="rId23"/>
    <p:sldLayoutId id="2147483694" r:id="rId24"/>
    <p:sldLayoutId id="2147483695" r:id="rId25"/>
    <p:sldLayoutId id="2147483699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mp3"/><Relationship Id="rId13" Type="http://schemas.openxmlformats.org/officeDocument/2006/relationships/slideLayout" Target="../slideLayouts/slideLayout17.xml"/><Relationship Id="rId18" Type="http://schemas.openxmlformats.org/officeDocument/2006/relationships/image" Target="../media/image16.png"/><Relationship Id="rId3" Type="http://schemas.microsoft.com/office/2007/relationships/media" Target="../media/media3.mp3"/><Relationship Id="rId21" Type="http://schemas.openxmlformats.org/officeDocument/2006/relationships/image" Target="../media/image11.png"/><Relationship Id="rId7" Type="http://schemas.microsoft.com/office/2007/relationships/media" Target="../media/media5.mp3"/><Relationship Id="rId12" Type="http://schemas.openxmlformats.org/officeDocument/2006/relationships/audio" Target="../media/media7.mp3"/><Relationship Id="rId17" Type="http://schemas.openxmlformats.org/officeDocument/2006/relationships/image" Target="../media/image15.png"/><Relationship Id="rId2" Type="http://schemas.openxmlformats.org/officeDocument/2006/relationships/audio" Target="../media/media2.mp3"/><Relationship Id="rId16" Type="http://schemas.openxmlformats.org/officeDocument/2006/relationships/image" Target="../media/image14.png"/><Relationship Id="rId20" Type="http://schemas.openxmlformats.org/officeDocument/2006/relationships/image" Target="../media/image9.png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11" Type="http://schemas.microsoft.com/office/2007/relationships/media" Target="../media/media7.mp3"/><Relationship Id="rId5" Type="http://schemas.microsoft.com/office/2007/relationships/media" Target="../media/media4.mp3"/><Relationship Id="rId15" Type="http://schemas.openxmlformats.org/officeDocument/2006/relationships/image" Target="../media/image13.png"/><Relationship Id="rId10" Type="http://schemas.openxmlformats.org/officeDocument/2006/relationships/audio" Target="../media/media6.mp3"/><Relationship Id="rId19" Type="http://schemas.openxmlformats.org/officeDocument/2006/relationships/image" Target="../media/image17.png"/><Relationship Id="rId4" Type="http://schemas.openxmlformats.org/officeDocument/2006/relationships/audio" Target="../media/media3.mp3"/><Relationship Id="rId9" Type="http://schemas.microsoft.com/office/2007/relationships/media" Target="../media/media6.mp3"/><Relationship Id="rId1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11.png"/><Relationship Id="rId5" Type="http://schemas.openxmlformats.org/officeDocument/2006/relationships/image" Target="../media/image9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1.png"/><Relationship Id="rId5" Type="http://schemas.openxmlformats.org/officeDocument/2006/relationships/image" Target="../media/image13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11.png"/><Relationship Id="rId5" Type="http://schemas.openxmlformats.org/officeDocument/2006/relationships/image" Target="../media/image14.png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1.png"/><Relationship Id="rId5" Type="http://schemas.openxmlformats.org/officeDocument/2006/relationships/image" Target="../media/image15.png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11.png"/><Relationship Id="rId5" Type="http://schemas.openxmlformats.org/officeDocument/2006/relationships/image" Target="../media/image16.png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1.png"/><Relationship Id="rId5" Type="http://schemas.openxmlformats.org/officeDocument/2006/relationships/image" Target="../media/image17.png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NULL" TargetMode="External"/><Relationship Id="rId7" Type="http://schemas.openxmlformats.org/officeDocument/2006/relationships/image" Target="../media/image23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slideLayout" Target="../slideLayouts/slideLayout2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3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25.png"/><Relationship Id="rId7" Type="http://schemas.openxmlformats.org/officeDocument/2006/relationships/image" Target="../media/image1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25.png"/><Relationship Id="rId7" Type="http://schemas.openxmlformats.org/officeDocument/2006/relationships/image" Target="../media/image1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25.png"/><Relationship Id="rId7" Type="http://schemas.openxmlformats.org/officeDocument/2006/relationships/image" Target="../media/image1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25.png"/><Relationship Id="rId7" Type="http://schemas.openxmlformats.org/officeDocument/2006/relationships/image" Target="../media/image1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25.png"/><Relationship Id="rId7" Type="http://schemas.openxmlformats.org/officeDocument/2006/relationships/image" Target="../media/image1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png"/><Relationship Id="rId4" Type="http://schemas.openxmlformats.org/officeDocument/2006/relationships/image" Target="../media/image3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png"/><Relationship Id="rId4" Type="http://schemas.openxmlformats.org/officeDocument/2006/relationships/image" Target="../media/image3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duhome.com.vn/" TargetMode="External"/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137" y="-30773"/>
            <a:ext cx="12298274" cy="691954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D934F0B-7D32-D163-A84A-29BF3DEBAA05}"/>
              </a:ext>
            </a:extLst>
          </p:cNvPr>
          <p:cNvSpPr txBox="1"/>
          <p:nvPr/>
        </p:nvSpPr>
        <p:spPr>
          <a:xfrm>
            <a:off x="5847185" y="2971799"/>
            <a:ext cx="616662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Unit 3: WEATHER</a:t>
            </a:r>
          </a:p>
          <a:p>
            <a:pPr algn="ctr"/>
            <a:r>
              <a:rPr lang="en-US" sz="3600" b="1" dirty="0">
                <a:solidFill>
                  <a:srgbClr val="00B050"/>
                </a:solidFill>
              </a:rPr>
              <a:t>Lesson 1.1</a:t>
            </a:r>
          </a:p>
          <a:p>
            <a:pPr algn="ctr"/>
            <a:r>
              <a:rPr lang="en-US" sz="3600" b="1" dirty="0">
                <a:solidFill>
                  <a:srgbClr val="0070C0"/>
                </a:solidFill>
              </a:rPr>
              <a:t>Page 34</a:t>
            </a:r>
          </a:p>
        </p:txBody>
      </p:sp>
    </p:spTree>
    <p:extLst>
      <p:ext uri="{BB962C8B-B14F-4D97-AF65-F5344CB8AC3E}">
        <p14:creationId xmlns:p14="http://schemas.microsoft.com/office/powerpoint/2010/main" val="2071441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8161168" y="490403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Click each English word to hear the sound.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97E207C-088B-CF6E-3DF2-C5D87D4B041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1455459"/>
            <a:ext cx="2042337" cy="198137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65365A79-21E8-E609-8890-97B45669FA6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057578" y="1482131"/>
            <a:ext cx="2027096" cy="196613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D3E91C5B-19A5-8317-9766-30ECA12B062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175594" y="1459269"/>
            <a:ext cx="1920406" cy="195851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F436FEFF-F55F-279C-B3BC-5DADFBF9661D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17931" y="1508803"/>
            <a:ext cx="1943268" cy="1912786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5D531A36-B824-E849-204F-F72889A323C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206395" y="1482131"/>
            <a:ext cx="1928027" cy="196613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39CC587B-304B-F3EB-FBA4-62B0228C22FE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217721" y="1462870"/>
            <a:ext cx="1889924" cy="1920406"/>
          </a:xfrm>
          <a:prstGeom prst="rect">
            <a:avLst/>
          </a:prstGeom>
        </p:spPr>
      </p:pic>
      <p:sp>
        <p:nvSpPr>
          <p:cNvPr id="33" name="dress 1">
            <a:extLst>
              <a:ext uri="{FF2B5EF4-FFF2-40B4-BE49-F238E27FC236}">
                <a16:creationId xmlns:a16="http://schemas.microsoft.com/office/drawing/2014/main" id="{2333EBD8-E385-3C1F-5156-5868EDAA2DC5}"/>
              </a:ext>
            </a:extLst>
          </p:cNvPr>
          <p:cNvSpPr txBox="1"/>
          <p:nvPr/>
        </p:nvSpPr>
        <p:spPr>
          <a:xfrm>
            <a:off x="270373" y="4424141"/>
            <a:ext cx="1630955" cy="646331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0070C0"/>
                </a:solidFill>
              </a:rPr>
              <a:t>sunny</a:t>
            </a:r>
          </a:p>
        </p:txBody>
      </p:sp>
      <p:sp>
        <p:nvSpPr>
          <p:cNvPr id="34" name="shirt 1">
            <a:extLst>
              <a:ext uri="{FF2B5EF4-FFF2-40B4-BE49-F238E27FC236}">
                <a16:creationId xmlns:a16="http://schemas.microsoft.com/office/drawing/2014/main" id="{F0B0B27B-CADE-6B49-A60D-B03391111AE4}"/>
              </a:ext>
            </a:extLst>
          </p:cNvPr>
          <p:cNvSpPr txBox="1"/>
          <p:nvPr/>
        </p:nvSpPr>
        <p:spPr>
          <a:xfrm>
            <a:off x="2335086" y="4423976"/>
            <a:ext cx="1630955" cy="646331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0070C0"/>
                </a:solidFill>
              </a:rPr>
              <a:t>rainy</a:t>
            </a:r>
          </a:p>
        </p:txBody>
      </p:sp>
      <p:sp>
        <p:nvSpPr>
          <p:cNvPr id="35" name="shorts 1">
            <a:extLst>
              <a:ext uri="{FF2B5EF4-FFF2-40B4-BE49-F238E27FC236}">
                <a16:creationId xmlns:a16="http://schemas.microsoft.com/office/drawing/2014/main" id="{A223E941-D402-7CD7-AE03-B873867ED5D1}"/>
              </a:ext>
            </a:extLst>
          </p:cNvPr>
          <p:cNvSpPr txBox="1"/>
          <p:nvPr/>
        </p:nvSpPr>
        <p:spPr>
          <a:xfrm>
            <a:off x="4382627" y="4396660"/>
            <a:ext cx="1630955" cy="646331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0070C0"/>
                </a:solidFill>
              </a:rPr>
              <a:t>snowy </a:t>
            </a:r>
          </a:p>
        </p:txBody>
      </p:sp>
      <p:sp>
        <p:nvSpPr>
          <p:cNvPr id="36" name="socks 1">
            <a:extLst>
              <a:ext uri="{FF2B5EF4-FFF2-40B4-BE49-F238E27FC236}">
                <a16:creationId xmlns:a16="http://schemas.microsoft.com/office/drawing/2014/main" id="{D424F61F-9C5B-E08D-681F-105C3905E523}"/>
              </a:ext>
            </a:extLst>
          </p:cNvPr>
          <p:cNvSpPr txBox="1"/>
          <p:nvPr/>
        </p:nvSpPr>
        <p:spPr>
          <a:xfrm>
            <a:off x="6447340" y="4396660"/>
            <a:ext cx="1630955" cy="646331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0070C0"/>
                </a:solidFill>
              </a:rPr>
              <a:t>cloudy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D5BC93E-3031-84F6-2BBD-014D30231C38}"/>
              </a:ext>
            </a:extLst>
          </p:cNvPr>
          <p:cNvSpPr txBox="1"/>
          <p:nvPr/>
        </p:nvSpPr>
        <p:spPr>
          <a:xfrm>
            <a:off x="253201" y="5220086"/>
            <a:ext cx="1630955" cy="707886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vi-VN" sz="2000" dirty="0">
                <a:latin typeface="Calibri" panose="020F0502020204030204" pitchFamily="34" charset="0"/>
                <a:cs typeface="Calibri" panose="020F0502020204030204" pitchFamily="34" charset="0"/>
              </a:rPr>
              <a:t>/ˈsʌni/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vi-VN" sz="2000" dirty="0">
                <a:latin typeface="Calibri" panose="020F0502020204030204" pitchFamily="34" charset="0"/>
                <a:cs typeface="Calibri" panose="020F0502020204030204" pitchFamily="34" charset="0"/>
              </a:rPr>
              <a:t>có nắng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A9BDB27-1EC8-D55F-8CF5-A3E3D3F9282D}"/>
              </a:ext>
            </a:extLst>
          </p:cNvPr>
          <p:cNvSpPr txBox="1"/>
          <p:nvPr/>
        </p:nvSpPr>
        <p:spPr>
          <a:xfrm>
            <a:off x="2326500" y="5201526"/>
            <a:ext cx="1630955" cy="707886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vi-VN" sz="2000" dirty="0"/>
              <a:t>/ˈreɪni/</a:t>
            </a:r>
            <a:endParaRPr lang="en-US" sz="2000" dirty="0"/>
          </a:p>
          <a:p>
            <a:pPr algn="ctr"/>
            <a:r>
              <a:rPr lang="vi-VN" sz="2000" dirty="0"/>
              <a:t>có mưa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9F4D5C3-6777-7F89-7365-6C3A75B8F1FF}"/>
              </a:ext>
            </a:extLst>
          </p:cNvPr>
          <p:cNvSpPr txBox="1"/>
          <p:nvPr/>
        </p:nvSpPr>
        <p:spPr>
          <a:xfrm>
            <a:off x="4382627" y="5174210"/>
            <a:ext cx="1630955" cy="707886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/ˈ</a:t>
            </a:r>
            <a:r>
              <a:rPr lang="en-US" sz="2000" dirty="0" err="1"/>
              <a:t>snoʊi</a:t>
            </a:r>
            <a:r>
              <a:rPr lang="en-US" sz="2000" dirty="0"/>
              <a:t>/</a:t>
            </a:r>
          </a:p>
          <a:p>
            <a:pPr algn="ctr"/>
            <a:r>
              <a:rPr lang="en-US" sz="2000" dirty="0" err="1"/>
              <a:t>có</a:t>
            </a:r>
            <a:r>
              <a:rPr lang="en-US" sz="2000" dirty="0"/>
              <a:t> </a:t>
            </a:r>
            <a:r>
              <a:rPr lang="en-US" sz="2000" dirty="0" err="1"/>
              <a:t>tuyết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A4E0900-38D3-DAE6-8965-DEFDEF219C5B}"/>
              </a:ext>
            </a:extLst>
          </p:cNvPr>
          <p:cNvSpPr txBox="1"/>
          <p:nvPr/>
        </p:nvSpPr>
        <p:spPr>
          <a:xfrm>
            <a:off x="6447340" y="5174210"/>
            <a:ext cx="1630955" cy="707886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/ˈ</a:t>
            </a:r>
            <a:r>
              <a:rPr lang="en-US" sz="2000" dirty="0" err="1"/>
              <a:t>klaʊdi</a:t>
            </a:r>
            <a:r>
              <a:rPr lang="en-US" sz="2000" dirty="0"/>
              <a:t>/</a:t>
            </a:r>
          </a:p>
          <a:p>
            <a:pPr algn="ctr"/>
            <a:r>
              <a:rPr lang="en-US" sz="2000" dirty="0" err="1"/>
              <a:t>có</a:t>
            </a:r>
            <a:r>
              <a:rPr lang="en-US" sz="2000" dirty="0"/>
              <a:t> </a:t>
            </a:r>
            <a:r>
              <a:rPr lang="en-US" sz="2000" dirty="0" err="1"/>
              <a:t>nhiều</a:t>
            </a:r>
            <a:r>
              <a:rPr lang="en-US" sz="2000" dirty="0"/>
              <a:t> </a:t>
            </a:r>
            <a:r>
              <a:rPr lang="en-US" sz="2000" dirty="0" err="1"/>
              <a:t>mây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" name="pants 1">
            <a:extLst>
              <a:ext uri="{FF2B5EF4-FFF2-40B4-BE49-F238E27FC236}">
                <a16:creationId xmlns:a16="http://schemas.microsoft.com/office/drawing/2014/main" id="{BF8E3345-F431-615B-242B-ADAA65157470}"/>
              </a:ext>
            </a:extLst>
          </p:cNvPr>
          <p:cNvSpPr txBox="1"/>
          <p:nvPr/>
        </p:nvSpPr>
        <p:spPr>
          <a:xfrm>
            <a:off x="8383498" y="4423975"/>
            <a:ext cx="1630955" cy="646331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0070C0"/>
                </a:solidFill>
              </a:rPr>
              <a:t>windy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8AB0CA6-35B2-80B5-47B7-9A7F29981CA6}"/>
              </a:ext>
            </a:extLst>
          </p:cNvPr>
          <p:cNvSpPr txBox="1"/>
          <p:nvPr/>
        </p:nvSpPr>
        <p:spPr>
          <a:xfrm>
            <a:off x="8411392" y="5184216"/>
            <a:ext cx="1630955" cy="707886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/ˈ</a:t>
            </a:r>
            <a:r>
              <a:rPr lang="en-US" sz="2000" dirty="0" err="1"/>
              <a:t>wɪndi</a:t>
            </a:r>
            <a:r>
              <a:rPr lang="en-US" sz="2000" dirty="0"/>
              <a:t>/</a:t>
            </a:r>
          </a:p>
          <a:p>
            <a:pPr algn="ctr"/>
            <a:r>
              <a:rPr lang="en-US" sz="2000" dirty="0" err="1"/>
              <a:t>có</a:t>
            </a:r>
            <a:r>
              <a:rPr lang="en-US" sz="2000" dirty="0"/>
              <a:t> </a:t>
            </a:r>
            <a:r>
              <a:rPr lang="en-US" sz="2000" dirty="0" err="1"/>
              <a:t>gió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" name="pants 1">
            <a:extLst>
              <a:ext uri="{FF2B5EF4-FFF2-40B4-BE49-F238E27FC236}">
                <a16:creationId xmlns:a16="http://schemas.microsoft.com/office/drawing/2014/main" id="{A0F963BA-2804-5CE3-DED8-14A4EBB87F7C}"/>
              </a:ext>
            </a:extLst>
          </p:cNvPr>
          <p:cNvSpPr txBox="1"/>
          <p:nvPr/>
        </p:nvSpPr>
        <p:spPr>
          <a:xfrm>
            <a:off x="10319657" y="4423974"/>
            <a:ext cx="1719803" cy="646331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0070C0"/>
                </a:solidFill>
              </a:rPr>
              <a:t>foggy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7684E6C-57F5-BF38-A40F-84F315B904EC}"/>
              </a:ext>
            </a:extLst>
          </p:cNvPr>
          <p:cNvSpPr txBox="1"/>
          <p:nvPr/>
        </p:nvSpPr>
        <p:spPr>
          <a:xfrm>
            <a:off x="10328243" y="5223938"/>
            <a:ext cx="1711217" cy="707886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vi-VN" sz="2000" dirty="0"/>
              <a:t>/ˈfɑːɡi/</a:t>
            </a:r>
            <a:endParaRPr lang="en-US" sz="2000" dirty="0"/>
          </a:p>
          <a:p>
            <a:pPr algn="ctr"/>
            <a:r>
              <a:rPr lang="vi-VN" sz="2000" dirty="0"/>
              <a:t>có sương mù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4A2BB72F-9B55-1E9B-A46F-6AE11CD13958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0" y="605370"/>
            <a:ext cx="6706181" cy="655377"/>
          </a:xfrm>
          <a:prstGeom prst="rect">
            <a:avLst/>
          </a:prstGeom>
        </p:spPr>
      </p:pic>
      <p:pic>
        <p:nvPicPr>
          <p:cNvPr id="48" name="cloudy">
            <a:hlinkClick r:id="" action="ppaction://media"/>
            <a:extLst>
              <a:ext uri="{FF2B5EF4-FFF2-40B4-BE49-F238E27FC236}">
                <a16:creationId xmlns:a16="http://schemas.microsoft.com/office/drawing/2014/main" id="{67528041-BFC4-B1E3-95B0-39DA54704E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7342867" y="712149"/>
            <a:ext cx="487363" cy="487363"/>
          </a:xfrm>
          <a:prstGeom prst="rect">
            <a:avLst/>
          </a:prstGeom>
        </p:spPr>
      </p:pic>
      <p:pic>
        <p:nvPicPr>
          <p:cNvPr id="49" name="foggy">
            <a:hlinkClick r:id="" action="ppaction://media"/>
            <a:extLst>
              <a:ext uri="{FF2B5EF4-FFF2-40B4-BE49-F238E27FC236}">
                <a16:creationId xmlns:a16="http://schemas.microsoft.com/office/drawing/2014/main" id="{A1FA3B8E-AB25-B282-E777-A3054BEECAA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7331981" y="649168"/>
            <a:ext cx="487363" cy="487363"/>
          </a:xfrm>
          <a:prstGeom prst="rect">
            <a:avLst/>
          </a:prstGeom>
        </p:spPr>
      </p:pic>
      <p:pic>
        <p:nvPicPr>
          <p:cNvPr id="50" name="rainy">
            <a:hlinkClick r:id="" action="ppaction://media"/>
            <a:extLst>
              <a:ext uri="{FF2B5EF4-FFF2-40B4-BE49-F238E27FC236}">
                <a16:creationId xmlns:a16="http://schemas.microsoft.com/office/drawing/2014/main" id="{20914B56-CB37-4D13-0782-E66FE2455125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7429159" y="712149"/>
            <a:ext cx="487363" cy="487363"/>
          </a:xfrm>
          <a:prstGeom prst="rect">
            <a:avLst/>
          </a:prstGeom>
        </p:spPr>
      </p:pic>
      <p:pic>
        <p:nvPicPr>
          <p:cNvPr id="51" name="snowy">
            <a:hlinkClick r:id="" action="ppaction://media"/>
            <a:extLst>
              <a:ext uri="{FF2B5EF4-FFF2-40B4-BE49-F238E27FC236}">
                <a16:creationId xmlns:a16="http://schemas.microsoft.com/office/drawing/2014/main" id="{3DCB19CA-CDE5-9A5A-B6F1-67378FD5BE57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7407387" y="680657"/>
            <a:ext cx="487363" cy="487363"/>
          </a:xfrm>
          <a:prstGeom prst="rect">
            <a:avLst/>
          </a:prstGeom>
        </p:spPr>
      </p:pic>
      <p:pic>
        <p:nvPicPr>
          <p:cNvPr id="52" name="sunny">
            <a:hlinkClick r:id="" action="ppaction://media"/>
            <a:extLst>
              <a:ext uri="{FF2B5EF4-FFF2-40B4-BE49-F238E27FC236}">
                <a16:creationId xmlns:a16="http://schemas.microsoft.com/office/drawing/2014/main" id="{91154DEB-5EE7-9841-7BDB-378B20E1477C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7375525" y="616053"/>
            <a:ext cx="487363" cy="487363"/>
          </a:xfrm>
          <a:prstGeom prst="rect">
            <a:avLst/>
          </a:prstGeom>
        </p:spPr>
      </p:pic>
      <p:pic>
        <p:nvPicPr>
          <p:cNvPr id="53" name="windy">
            <a:hlinkClick r:id="" action="ppaction://media"/>
            <a:extLst>
              <a:ext uri="{FF2B5EF4-FFF2-40B4-BE49-F238E27FC236}">
                <a16:creationId xmlns:a16="http://schemas.microsoft.com/office/drawing/2014/main" id="{2745DACF-C18C-3499-6033-B60445709648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7353753" y="680658"/>
            <a:ext cx="487363" cy="487363"/>
          </a:xfrm>
          <a:prstGeom prst="rect">
            <a:avLst/>
          </a:prstGeom>
        </p:spPr>
      </p:pic>
      <p:sp>
        <p:nvSpPr>
          <p:cNvPr id="54" name="Rectangle 53">
            <a:extLst>
              <a:ext uri="{FF2B5EF4-FFF2-40B4-BE49-F238E27FC236}">
                <a16:creationId xmlns:a16="http://schemas.microsoft.com/office/drawing/2014/main" id="{DBFFEC37-3274-FA16-9E5C-C6DC23156BAA}"/>
              </a:ext>
            </a:extLst>
          </p:cNvPr>
          <p:cNvSpPr/>
          <p:nvPr/>
        </p:nvSpPr>
        <p:spPr>
          <a:xfrm>
            <a:off x="6726577" y="378189"/>
            <a:ext cx="1434591" cy="9993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37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8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8"/>
                </p:tgtEl>
              </p:cMediaNode>
            </p:audio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6" dur="2455" fill="hold"/>
                                        <p:tgtEl>
                                          <p:spTgt spid="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audio>
              <p:cMediaNode vol="80000">
                <p:cTn id="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9"/>
                </p:tgtEl>
              </p:cMediaNode>
            </p:audio>
            <p:audio>
              <p:cMediaNode vol="80000">
                <p:cTn id="8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  <p:audio>
              <p:cMediaNode vol="80000">
                <p:cTn id="8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1"/>
                </p:tgtEl>
              </p:cMediaNode>
            </p:audio>
            <p:audio>
              <p:cMediaNode vol="80000">
                <p:cTn id="9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2"/>
                </p:tgtEl>
              </p:cMediaNode>
            </p:audio>
            <p:audio>
              <p:cMediaNode vol="80000">
                <p:cTn id="9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3"/>
                </p:tgtEl>
              </p:cMediaNode>
            </p:audio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2742" fill="hold"/>
                                        <p:tgtEl>
                                          <p:spTgt spid="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1" dur="2533" fill="hold"/>
                                        <p:tgtEl>
                                          <p:spTgt spid="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6" dur="2324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1" dur="2481" fill="hold"/>
                                        <p:tgtEl>
                                          <p:spTgt spid="5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6" dur="2481" fill="hold"/>
                                        <p:tgtEl>
                                          <p:spTgt spid="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2F0FE8C-4613-DDE9-0661-AC5BC7712B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3061" y="1510654"/>
            <a:ext cx="4292081" cy="4163960"/>
          </a:xfrm>
          <a:prstGeom prst="rect">
            <a:avLst/>
          </a:prstGeom>
        </p:spPr>
      </p:pic>
      <p:sp>
        <p:nvSpPr>
          <p:cNvPr id="4" name="dress 1">
            <a:extLst>
              <a:ext uri="{FF2B5EF4-FFF2-40B4-BE49-F238E27FC236}">
                <a16:creationId xmlns:a16="http://schemas.microsoft.com/office/drawing/2014/main" id="{04A9878C-80E6-7644-D9EA-0B20D414218F}"/>
              </a:ext>
            </a:extLst>
          </p:cNvPr>
          <p:cNvSpPr txBox="1"/>
          <p:nvPr/>
        </p:nvSpPr>
        <p:spPr>
          <a:xfrm>
            <a:off x="6587414" y="1773146"/>
            <a:ext cx="4133320" cy="1015663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0070C0"/>
                </a:solidFill>
              </a:rPr>
              <a:t>sunny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40576AA-2A71-3AF2-FE2E-01B26FFFE980}"/>
              </a:ext>
            </a:extLst>
          </p:cNvPr>
          <p:cNvSpPr txBox="1"/>
          <p:nvPr/>
        </p:nvSpPr>
        <p:spPr>
          <a:xfrm>
            <a:off x="6587414" y="3301208"/>
            <a:ext cx="4208104" cy="1938992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vi-VN" sz="6000" dirty="0">
                <a:latin typeface="Calibri" panose="020F0502020204030204" pitchFamily="34" charset="0"/>
                <a:cs typeface="Calibri" panose="020F0502020204030204" pitchFamily="34" charset="0"/>
              </a:rPr>
              <a:t>/ˈsʌni/</a:t>
            </a:r>
            <a:endParaRPr lang="en-US" sz="6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vi-VN" sz="6000" dirty="0">
                <a:latin typeface="Calibri" panose="020F0502020204030204" pitchFamily="34" charset="0"/>
                <a:cs typeface="Calibri" panose="020F0502020204030204" pitchFamily="34" charset="0"/>
              </a:rPr>
              <a:t>có nắng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DD34375-98CB-1B6B-9AF3-544818AADB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05370"/>
            <a:ext cx="6706181" cy="655377"/>
          </a:xfrm>
          <a:prstGeom prst="rect">
            <a:avLst/>
          </a:prstGeom>
        </p:spPr>
      </p:pic>
      <p:pic>
        <p:nvPicPr>
          <p:cNvPr id="7" name="sunny">
            <a:hlinkClick r:id="" action="ppaction://media"/>
            <a:extLst>
              <a:ext uri="{FF2B5EF4-FFF2-40B4-BE49-F238E27FC236}">
                <a16:creationId xmlns:a16="http://schemas.microsoft.com/office/drawing/2014/main" id="{21A40D28-14DD-D408-34DD-C171ED6292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200190" y="689376"/>
            <a:ext cx="487363" cy="48736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55F902C-9DD4-A948-88E7-702D77B39495}"/>
              </a:ext>
            </a:extLst>
          </p:cNvPr>
          <p:cNvSpPr txBox="1"/>
          <p:nvPr/>
        </p:nvSpPr>
        <p:spPr>
          <a:xfrm>
            <a:off x="8161168" y="490403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Click each English word to hear the sound.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82E5676-2C4D-49DA-7F80-365544010558}"/>
              </a:ext>
            </a:extLst>
          </p:cNvPr>
          <p:cNvSpPr/>
          <p:nvPr/>
        </p:nvSpPr>
        <p:spPr>
          <a:xfrm>
            <a:off x="6726577" y="378189"/>
            <a:ext cx="1434591" cy="9993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254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274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DD34375-98CB-1B6B-9AF3-544818AADB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5370"/>
            <a:ext cx="6706181" cy="65537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F7D8E59-8BC7-7934-1722-433A730173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99161" y="1601508"/>
            <a:ext cx="4014973" cy="3894221"/>
          </a:xfrm>
          <a:prstGeom prst="rect">
            <a:avLst/>
          </a:prstGeom>
        </p:spPr>
      </p:pic>
      <p:sp>
        <p:nvSpPr>
          <p:cNvPr id="7" name="shirt 1">
            <a:extLst>
              <a:ext uri="{FF2B5EF4-FFF2-40B4-BE49-F238E27FC236}">
                <a16:creationId xmlns:a16="http://schemas.microsoft.com/office/drawing/2014/main" id="{00E036B5-AB10-A337-C2D2-8DF4D793214E}"/>
              </a:ext>
            </a:extLst>
          </p:cNvPr>
          <p:cNvSpPr txBox="1"/>
          <p:nvPr/>
        </p:nvSpPr>
        <p:spPr>
          <a:xfrm>
            <a:off x="6559421" y="1856955"/>
            <a:ext cx="3415003" cy="1015663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0070C0"/>
                </a:solidFill>
              </a:rPr>
              <a:t>rainy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BD00A62-015B-B1C0-9072-A9D387AA78D1}"/>
              </a:ext>
            </a:extLst>
          </p:cNvPr>
          <p:cNvSpPr txBox="1"/>
          <p:nvPr/>
        </p:nvSpPr>
        <p:spPr>
          <a:xfrm>
            <a:off x="6531430" y="3567566"/>
            <a:ext cx="3508309" cy="1938992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vi-VN" sz="6000" dirty="0"/>
              <a:t>/ˈreɪni/</a:t>
            </a:r>
            <a:endParaRPr lang="en-US" sz="6000" dirty="0"/>
          </a:p>
          <a:p>
            <a:pPr algn="ctr"/>
            <a:r>
              <a:rPr lang="vi-VN" sz="6000" dirty="0"/>
              <a:t>có mưa</a:t>
            </a:r>
            <a:endParaRPr lang="en-US" sz="6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rainy">
            <a:hlinkClick r:id="" action="ppaction://media"/>
            <a:extLst>
              <a:ext uri="{FF2B5EF4-FFF2-40B4-BE49-F238E27FC236}">
                <a16:creationId xmlns:a16="http://schemas.microsoft.com/office/drawing/2014/main" id="{05FE0C23-59D2-9649-341E-9F7EF77F82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310210" y="605370"/>
            <a:ext cx="487363" cy="48736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C1F4E38-729E-72C8-FA14-EC19ED3E9E56}"/>
              </a:ext>
            </a:extLst>
          </p:cNvPr>
          <p:cNvSpPr txBox="1"/>
          <p:nvPr/>
        </p:nvSpPr>
        <p:spPr>
          <a:xfrm>
            <a:off x="8161168" y="490403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Click each English word to hear the sound.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757AA06-5FA8-2429-EA0A-DE35953D80C8}"/>
              </a:ext>
            </a:extLst>
          </p:cNvPr>
          <p:cNvSpPr/>
          <p:nvPr/>
        </p:nvSpPr>
        <p:spPr>
          <a:xfrm>
            <a:off x="6726577" y="378189"/>
            <a:ext cx="1434591" cy="9993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923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232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DD34375-98CB-1B6B-9AF3-544818AADB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5370"/>
            <a:ext cx="6706181" cy="65537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F9BDC64-D64D-6E94-9021-796E83E6DA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889" y="1471267"/>
            <a:ext cx="4242319" cy="4326493"/>
          </a:xfrm>
          <a:prstGeom prst="rect">
            <a:avLst/>
          </a:prstGeom>
        </p:spPr>
      </p:pic>
      <p:sp>
        <p:nvSpPr>
          <p:cNvPr id="3" name="shorts 1">
            <a:extLst>
              <a:ext uri="{FF2B5EF4-FFF2-40B4-BE49-F238E27FC236}">
                <a16:creationId xmlns:a16="http://schemas.microsoft.com/office/drawing/2014/main" id="{59EDA8A7-A229-467A-5E52-1DFDFC256F91}"/>
              </a:ext>
            </a:extLst>
          </p:cNvPr>
          <p:cNvSpPr txBox="1"/>
          <p:nvPr/>
        </p:nvSpPr>
        <p:spPr>
          <a:xfrm>
            <a:off x="7081935" y="1848302"/>
            <a:ext cx="3725623" cy="1015663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0070C0"/>
                </a:solidFill>
              </a:rPr>
              <a:t>snowy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E4E9B0F-208C-E8A8-D5C2-7785973CA1A2}"/>
              </a:ext>
            </a:extLst>
          </p:cNvPr>
          <p:cNvSpPr txBox="1"/>
          <p:nvPr/>
        </p:nvSpPr>
        <p:spPr>
          <a:xfrm>
            <a:off x="7081935" y="3409623"/>
            <a:ext cx="3725623" cy="1938992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6000" dirty="0"/>
              <a:t>/ˈ</a:t>
            </a:r>
            <a:r>
              <a:rPr lang="en-US" sz="6000" dirty="0" err="1"/>
              <a:t>snoʊi</a:t>
            </a:r>
            <a:r>
              <a:rPr lang="en-US" sz="6000" dirty="0"/>
              <a:t>/</a:t>
            </a:r>
          </a:p>
          <a:p>
            <a:pPr algn="ctr"/>
            <a:r>
              <a:rPr lang="en-US" sz="6000" dirty="0" err="1"/>
              <a:t>có</a:t>
            </a:r>
            <a:r>
              <a:rPr lang="en-US" sz="6000" dirty="0"/>
              <a:t> </a:t>
            </a:r>
            <a:r>
              <a:rPr lang="en-US" sz="6000" dirty="0" err="1"/>
              <a:t>tuyết</a:t>
            </a:r>
            <a:endParaRPr lang="en-US" sz="6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snowy">
            <a:hlinkClick r:id="" action="ppaction://media"/>
            <a:extLst>
              <a:ext uri="{FF2B5EF4-FFF2-40B4-BE49-F238E27FC236}">
                <a16:creationId xmlns:a16="http://schemas.microsoft.com/office/drawing/2014/main" id="{D3C0F2B5-6B4B-48CA-BC34-B5E3AD4015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081935" y="689376"/>
            <a:ext cx="487363" cy="48736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511BE8A-3064-683F-E9EF-840E0029296D}"/>
              </a:ext>
            </a:extLst>
          </p:cNvPr>
          <p:cNvSpPr txBox="1"/>
          <p:nvPr/>
        </p:nvSpPr>
        <p:spPr>
          <a:xfrm>
            <a:off x="8161168" y="490403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Click each English word to hear the sound.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2838A77-D073-369C-311E-D6BC367F8095}"/>
              </a:ext>
            </a:extLst>
          </p:cNvPr>
          <p:cNvSpPr/>
          <p:nvPr/>
        </p:nvSpPr>
        <p:spPr>
          <a:xfrm>
            <a:off x="6726577" y="378189"/>
            <a:ext cx="1434591" cy="9993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920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248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DD34375-98CB-1B6B-9AF3-544818AADB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5370"/>
            <a:ext cx="6706181" cy="65537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0CC1D74-5DC3-735A-3ADA-FB40C77274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4796" y="1625069"/>
            <a:ext cx="4116365" cy="4051796"/>
          </a:xfrm>
          <a:prstGeom prst="rect">
            <a:avLst/>
          </a:prstGeom>
        </p:spPr>
      </p:pic>
      <p:sp>
        <p:nvSpPr>
          <p:cNvPr id="3" name="socks 1">
            <a:extLst>
              <a:ext uri="{FF2B5EF4-FFF2-40B4-BE49-F238E27FC236}">
                <a16:creationId xmlns:a16="http://schemas.microsoft.com/office/drawing/2014/main" id="{8A0E781E-8255-527B-62D1-7D931BF90650}"/>
              </a:ext>
            </a:extLst>
          </p:cNvPr>
          <p:cNvSpPr txBox="1"/>
          <p:nvPr/>
        </p:nvSpPr>
        <p:spPr>
          <a:xfrm>
            <a:off x="6513903" y="1945952"/>
            <a:ext cx="3841939" cy="1015663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0070C0"/>
                </a:solidFill>
              </a:rPr>
              <a:t>cloudy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827F44E-D4D8-A9DC-8B9B-AA1566507EDB}"/>
              </a:ext>
            </a:extLst>
          </p:cNvPr>
          <p:cNvSpPr txBox="1"/>
          <p:nvPr/>
        </p:nvSpPr>
        <p:spPr>
          <a:xfrm>
            <a:off x="6186195" y="3650967"/>
            <a:ext cx="4497356" cy="1938992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6000" dirty="0"/>
              <a:t>/ˈ</a:t>
            </a:r>
            <a:r>
              <a:rPr lang="en-US" sz="6000" dirty="0" err="1"/>
              <a:t>klaʊdi</a:t>
            </a:r>
            <a:r>
              <a:rPr lang="en-US" sz="6000" dirty="0"/>
              <a:t>/</a:t>
            </a:r>
          </a:p>
          <a:p>
            <a:pPr algn="ctr"/>
            <a:r>
              <a:rPr lang="en-US" sz="6000" dirty="0" err="1"/>
              <a:t>có</a:t>
            </a:r>
            <a:r>
              <a:rPr lang="en-US" sz="6000" dirty="0"/>
              <a:t> </a:t>
            </a:r>
            <a:r>
              <a:rPr lang="en-US" sz="6000" dirty="0" err="1"/>
              <a:t>nhiều</a:t>
            </a:r>
            <a:r>
              <a:rPr lang="en-US" sz="6000" dirty="0"/>
              <a:t> </a:t>
            </a:r>
            <a:r>
              <a:rPr lang="en-US" sz="6000" dirty="0" err="1"/>
              <a:t>mây</a:t>
            </a:r>
            <a:endParaRPr lang="en-US" sz="6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cloudy">
            <a:hlinkClick r:id="" action="ppaction://media"/>
            <a:extLst>
              <a:ext uri="{FF2B5EF4-FFF2-40B4-BE49-F238E27FC236}">
                <a16:creationId xmlns:a16="http://schemas.microsoft.com/office/drawing/2014/main" id="{AD8CE7A0-0381-995F-08FC-5140F5E508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96553" y="780678"/>
            <a:ext cx="487363" cy="48736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AEDA4E9-96C3-AC61-3617-901350C5050F}"/>
              </a:ext>
            </a:extLst>
          </p:cNvPr>
          <p:cNvSpPr txBox="1"/>
          <p:nvPr/>
        </p:nvSpPr>
        <p:spPr>
          <a:xfrm>
            <a:off x="8161168" y="490403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Click each English word to hear the sound.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1DBAA38-EA0B-073E-8BF8-58CE98E03270}"/>
              </a:ext>
            </a:extLst>
          </p:cNvPr>
          <p:cNvSpPr/>
          <p:nvPr/>
        </p:nvSpPr>
        <p:spPr>
          <a:xfrm>
            <a:off x="6726577" y="378189"/>
            <a:ext cx="1434591" cy="9993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131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245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DD34375-98CB-1B6B-9AF3-544818AADB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5370"/>
            <a:ext cx="6706181" cy="65537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2D9AC74-0C1D-E467-6A14-CBA63CB473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1250" y="1676153"/>
            <a:ext cx="4191966" cy="4274811"/>
          </a:xfrm>
          <a:prstGeom prst="rect">
            <a:avLst/>
          </a:prstGeom>
        </p:spPr>
      </p:pic>
      <p:sp>
        <p:nvSpPr>
          <p:cNvPr id="3" name="pants 1">
            <a:extLst>
              <a:ext uri="{FF2B5EF4-FFF2-40B4-BE49-F238E27FC236}">
                <a16:creationId xmlns:a16="http://schemas.microsoft.com/office/drawing/2014/main" id="{96362DDB-BEF3-459F-318A-537B8A4CFCF6}"/>
              </a:ext>
            </a:extLst>
          </p:cNvPr>
          <p:cNvSpPr txBox="1"/>
          <p:nvPr/>
        </p:nvSpPr>
        <p:spPr>
          <a:xfrm>
            <a:off x="7486917" y="2059645"/>
            <a:ext cx="2859987" cy="1015663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0070C0"/>
                </a:solidFill>
              </a:rPr>
              <a:t>windy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852F63-9089-C504-F580-F63D2D435FB6}"/>
              </a:ext>
            </a:extLst>
          </p:cNvPr>
          <p:cNvSpPr txBox="1"/>
          <p:nvPr/>
        </p:nvSpPr>
        <p:spPr>
          <a:xfrm>
            <a:off x="7486917" y="3782693"/>
            <a:ext cx="2859987" cy="1938992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6000" dirty="0"/>
              <a:t>/ˈ</a:t>
            </a:r>
            <a:r>
              <a:rPr lang="en-US" sz="6000" dirty="0" err="1"/>
              <a:t>wɪndi</a:t>
            </a:r>
            <a:r>
              <a:rPr lang="en-US" sz="6000" dirty="0"/>
              <a:t>/</a:t>
            </a:r>
          </a:p>
          <a:p>
            <a:pPr algn="ctr"/>
            <a:r>
              <a:rPr lang="en-US" sz="6000" dirty="0" err="1"/>
              <a:t>có</a:t>
            </a:r>
            <a:r>
              <a:rPr lang="en-US" sz="6000" dirty="0"/>
              <a:t> </a:t>
            </a:r>
            <a:r>
              <a:rPr lang="en-US" sz="6000" dirty="0" err="1"/>
              <a:t>gió</a:t>
            </a:r>
            <a:endParaRPr lang="en-US" sz="6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windy">
            <a:hlinkClick r:id="" action="ppaction://media"/>
            <a:extLst>
              <a:ext uri="{FF2B5EF4-FFF2-40B4-BE49-F238E27FC236}">
                <a16:creationId xmlns:a16="http://schemas.microsoft.com/office/drawing/2014/main" id="{189C2A00-831B-6BB1-7865-EC50099BB50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125153" y="689376"/>
            <a:ext cx="487363" cy="48736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5FCF995-8522-E03D-FC76-6FB59BBDFA9E}"/>
              </a:ext>
            </a:extLst>
          </p:cNvPr>
          <p:cNvSpPr txBox="1"/>
          <p:nvPr/>
        </p:nvSpPr>
        <p:spPr>
          <a:xfrm>
            <a:off x="8161168" y="490403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Click each English word to hear the sound.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3B609AB-DE9F-C2A0-5426-C0E1C3BD013E}"/>
              </a:ext>
            </a:extLst>
          </p:cNvPr>
          <p:cNvSpPr/>
          <p:nvPr/>
        </p:nvSpPr>
        <p:spPr>
          <a:xfrm>
            <a:off x="6726577" y="378189"/>
            <a:ext cx="1434591" cy="9993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645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248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DD34375-98CB-1B6B-9AF3-544818AADB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5370"/>
            <a:ext cx="6706181" cy="65537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B9EED7C-C6D0-8EFC-FC7C-1E1128C575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1320" y="1656293"/>
            <a:ext cx="3806043" cy="3867429"/>
          </a:xfrm>
          <a:prstGeom prst="rect">
            <a:avLst/>
          </a:prstGeom>
        </p:spPr>
      </p:pic>
      <p:sp>
        <p:nvSpPr>
          <p:cNvPr id="3" name="pants 1">
            <a:extLst>
              <a:ext uri="{FF2B5EF4-FFF2-40B4-BE49-F238E27FC236}">
                <a16:creationId xmlns:a16="http://schemas.microsoft.com/office/drawing/2014/main" id="{945BD9E2-E4D2-5E5D-CF2D-6AC0AEDABAC0}"/>
              </a:ext>
            </a:extLst>
          </p:cNvPr>
          <p:cNvSpPr txBox="1"/>
          <p:nvPr/>
        </p:nvSpPr>
        <p:spPr>
          <a:xfrm>
            <a:off x="6706181" y="1503343"/>
            <a:ext cx="3208987" cy="1015663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0070C0"/>
                </a:solidFill>
              </a:rPr>
              <a:t>foggy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1728997-D768-C1C7-AE1D-AF05F74E0C38}"/>
              </a:ext>
            </a:extLst>
          </p:cNvPr>
          <p:cNvSpPr txBox="1"/>
          <p:nvPr/>
        </p:nvSpPr>
        <p:spPr>
          <a:xfrm>
            <a:off x="6096000" y="3260844"/>
            <a:ext cx="4870580" cy="1938992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vi-VN" sz="6000" dirty="0"/>
              <a:t>/ˈfɑːɡi/</a:t>
            </a:r>
            <a:endParaRPr lang="en-US" sz="6000" dirty="0"/>
          </a:p>
          <a:p>
            <a:pPr algn="ctr"/>
            <a:r>
              <a:rPr lang="vi-VN" sz="6000" dirty="0"/>
              <a:t>có sương mù</a:t>
            </a:r>
            <a:endParaRPr lang="en-US" sz="6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foggy">
            <a:hlinkClick r:id="" action="ppaction://media"/>
            <a:extLst>
              <a:ext uri="{FF2B5EF4-FFF2-40B4-BE49-F238E27FC236}">
                <a16:creationId xmlns:a16="http://schemas.microsoft.com/office/drawing/2014/main" id="{F18B2EA0-0EAE-176A-56DF-219E79E4FB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146925" y="517823"/>
            <a:ext cx="487363" cy="48736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9A04F15-FFC4-23E9-720F-7515FCC4DE88}"/>
              </a:ext>
            </a:extLst>
          </p:cNvPr>
          <p:cNvSpPr txBox="1"/>
          <p:nvPr/>
        </p:nvSpPr>
        <p:spPr>
          <a:xfrm>
            <a:off x="8161168" y="490403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Click each English word to hear the sound.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F51CE16-06C7-4CF5-0552-8152ED642223}"/>
              </a:ext>
            </a:extLst>
          </p:cNvPr>
          <p:cNvSpPr/>
          <p:nvPr/>
        </p:nvSpPr>
        <p:spPr>
          <a:xfrm>
            <a:off x="6726577" y="378189"/>
            <a:ext cx="1434591" cy="9993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295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253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287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68148" y="3918856"/>
            <a:ext cx="24726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Practice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196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068CB14-1CD2-D896-894F-F0B1FEDD15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227" y="518443"/>
            <a:ext cx="7712108" cy="67061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BEC884E-E1B5-C94E-5B15-347924B9BF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33772"/>
            <a:ext cx="12192000" cy="3590455"/>
          </a:xfrm>
          <a:prstGeom prst="rect">
            <a:avLst/>
          </a:prstGeom>
        </p:spPr>
      </p:pic>
      <p:sp>
        <p:nvSpPr>
          <p:cNvPr id="7" name="Rectangle: Rounded Corners 10">
            <a:extLst>
              <a:ext uri="{FF2B5EF4-FFF2-40B4-BE49-F238E27FC236}">
                <a16:creationId xmlns:a16="http://schemas.microsoft.com/office/drawing/2014/main" id="{E1A5A063-F6E5-A18B-2DE0-4D68959581C6}"/>
              </a:ext>
            </a:extLst>
          </p:cNvPr>
          <p:cNvSpPr/>
          <p:nvPr/>
        </p:nvSpPr>
        <p:spPr>
          <a:xfrm>
            <a:off x="9394372" y="2754086"/>
            <a:ext cx="903514" cy="34473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15">
            <a:extLst>
              <a:ext uri="{FF2B5EF4-FFF2-40B4-BE49-F238E27FC236}">
                <a16:creationId xmlns:a16="http://schemas.microsoft.com/office/drawing/2014/main" id="{3C64D6ED-3EDA-5BF7-6D03-C1D66AE7B5E6}"/>
              </a:ext>
            </a:extLst>
          </p:cNvPr>
          <p:cNvSpPr/>
          <p:nvPr/>
        </p:nvSpPr>
        <p:spPr>
          <a:xfrm>
            <a:off x="10628567" y="3429000"/>
            <a:ext cx="605490" cy="47041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155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94" y="0"/>
            <a:ext cx="10506272" cy="6867980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2183361" y="646504"/>
            <a:ext cx="5523725" cy="543549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i="1" dirty="0"/>
              <a:t>Structures</a:t>
            </a:r>
            <a:endParaRPr lang="en-US" sz="3600" i="1" dirty="0"/>
          </a:p>
          <a:p>
            <a:pPr algn="ctr"/>
            <a:r>
              <a:rPr lang="en-US" sz="3600" i="1" dirty="0"/>
              <a:t>What's the weather like today? </a:t>
            </a:r>
          </a:p>
          <a:p>
            <a:pPr algn="ctr"/>
            <a:r>
              <a:rPr lang="en-US" sz="3600" i="1" dirty="0"/>
              <a:t>		It's sunny.</a:t>
            </a:r>
          </a:p>
        </p:txBody>
      </p:sp>
    </p:spTree>
    <p:extLst>
      <p:ext uri="{BB962C8B-B14F-4D97-AF65-F5344CB8AC3E}">
        <p14:creationId xmlns:p14="http://schemas.microsoft.com/office/powerpoint/2010/main" val="1178476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278297" y="1614196"/>
            <a:ext cx="3256378" cy="662474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Warm-up</a:t>
            </a:r>
            <a:endParaRPr lang="en-US" b="1" dirty="0"/>
          </a:p>
        </p:txBody>
      </p:sp>
      <p:sp>
        <p:nvSpPr>
          <p:cNvPr id="8" name="Rounded Rectangle 7"/>
          <p:cNvSpPr/>
          <p:nvPr/>
        </p:nvSpPr>
        <p:spPr>
          <a:xfrm>
            <a:off x="1281405" y="2625010"/>
            <a:ext cx="3256378" cy="662474"/>
          </a:xfrm>
          <a:prstGeom prst="round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Vocabulary</a:t>
            </a:r>
            <a:endParaRPr lang="en-US" b="1" dirty="0"/>
          </a:p>
        </p:txBody>
      </p:sp>
      <p:sp>
        <p:nvSpPr>
          <p:cNvPr id="9" name="Rounded Rectangle 8"/>
          <p:cNvSpPr/>
          <p:nvPr/>
        </p:nvSpPr>
        <p:spPr>
          <a:xfrm>
            <a:off x="1284514" y="4531577"/>
            <a:ext cx="3256378" cy="662474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Consolidation</a:t>
            </a:r>
            <a:endParaRPr lang="en-US" b="1" dirty="0"/>
          </a:p>
        </p:txBody>
      </p:sp>
      <p:sp>
        <p:nvSpPr>
          <p:cNvPr id="10" name="Rounded Rectangle 9"/>
          <p:cNvSpPr/>
          <p:nvPr/>
        </p:nvSpPr>
        <p:spPr>
          <a:xfrm>
            <a:off x="1296957" y="5598378"/>
            <a:ext cx="3256378" cy="662474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Wrap-up</a:t>
            </a:r>
            <a:endParaRPr lang="en-US" b="1" dirty="0"/>
          </a:p>
        </p:txBody>
      </p:sp>
      <p:sp>
        <p:nvSpPr>
          <p:cNvPr id="12" name="Rounded Rectangle 11"/>
          <p:cNvSpPr/>
          <p:nvPr/>
        </p:nvSpPr>
        <p:spPr>
          <a:xfrm>
            <a:off x="1275181" y="3589180"/>
            <a:ext cx="3256378" cy="66247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Structure</a:t>
            </a:r>
            <a:endParaRPr lang="en-US" b="1" dirty="0"/>
          </a:p>
        </p:txBody>
      </p:sp>
      <p:sp>
        <p:nvSpPr>
          <p:cNvPr id="13" name="Rounded Rectangle 12"/>
          <p:cNvSpPr/>
          <p:nvPr/>
        </p:nvSpPr>
        <p:spPr>
          <a:xfrm>
            <a:off x="1300067" y="497631"/>
            <a:ext cx="3256378" cy="662474"/>
          </a:xfrm>
          <a:prstGeom prst="roundRect">
            <a:avLst/>
          </a:prstGeom>
          <a:solidFill>
            <a:srgbClr val="C00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Lesson Outline</a:t>
            </a:r>
            <a:endParaRPr lang="en-US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0848" y="667127"/>
            <a:ext cx="3989238" cy="559372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04812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9D31CC6-253D-7F36-5EC9-9F911AE7F2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5068" y="544593"/>
            <a:ext cx="6530067" cy="66477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BED9F8D-BBBF-FB0A-B394-B720DFF332E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414827"/>
            <a:ext cx="8588484" cy="188230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22C6F89-4E08-E44A-42AF-CDD2D3EDC2C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25637" y="2762894"/>
            <a:ext cx="6843353" cy="3086367"/>
          </a:xfrm>
          <a:prstGeom prst="rect">
            <a:avLst/>
          </a:prstGeom>
        </p:spPr>
      </p:pic>
      <p:sp>
        <p:nvSpPr>
          <p:cNvPr id="9" name="Rectangle: Rounded Corners 10">
            <a:extLst>
              <a:ext uri="{FF2B5EF4-FFF2-40B4-BE49-F238E27FC236}">
                <a16:creationId xmlns:a16="http://schemas.microsoft.com/office/drawing/2014/main" id="{B8C5547C-D7D8-61DF-8B0D-454B80B2AA6B}"/>
              </a:ext>
            </a:extLst>
          </p:cNvPr>
          <p:cNvSpPr/>
          <p:nvPr/>
        </p:nvSpPr>
        <p:spPr>
          <a:xfrm>
            <a:off x="2456907" y="2029696"/>
            <a:ext cx="5660725" cy="47041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15">
            <a:extLst>
              <a:ext uri="{FF2B5EF4-FFF2-40B4-BE49-F238E27FC236}">
                <a16:creationId xmlns:a16="http://schemas.microsoft.com/office/drawing/2014/main" id="{BE872D87-7AD8-88F6-7C6D-0A7C57B238E5}"/>
              </a:ext>
            </a:extLst>
          </p:cNvPr>
          <p:cNvSpPr/>
          <p:nvPr/>
        </p:nvSpPr>
        <p:spPr>
          <a:xfrm>
            <a:off x="5287270" y="4573859"/>
            <a:ext cx="2195882" cy="47041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CD1 TRACK 53">
            <a:hlinkClick r:id="" action="ppaction://media"/>
            <a:extLst>
              <a:ext uri="{FF2B5EF4-FFF2-40B4-BE49-F238E27FC236}">
                <a16:creationId xmlns:a16="http://schemas.microsoft.com/office/drawing/2014/main" id="{83F15229-4C76-B295-5E92-612067E42F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239470" y="649401"/>
            <a:ext cx="487363" cy="48736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CC96693-55C5-1580-1E54-28ABF79FC327}"/>
              </a:ext>
            </a:extLst>
          </p:cNvPr>
          <p:cNvSpPr txBox="1"/>
          <p:nvPr/>
        </p:nvSpPr>
        <p:spPr>
          <a:xfrm>
            <a:off x="8161168" y="490403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Click each English word to hear the sound.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BFFA94B-9DFE-A9B6-8000-C0411F861EC5}"/>
              </a:ext>
            </a:extLst>
          </p:cNvPr>
          <p:cNvSpPr/>
          <p:nvPr/>
        </p:nvSpPr>
        <p:spPr>
          <a:xfrm>
            <a:off x="6726577" y="378189"/>
            <a:ext cx="1434591" cy="9993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CD1 TRACK 5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600506" y="1122520"/>
            <a:ext cx="487363" cy="487363"/>
          </a:xfrm>
          <a:prstGeom prst="rect">
            <a:avLst/>
          </a:prstGeom>
        </p:spPr>
      </p:pic>
      <p:pic>
        <p:nvPicPr>
          <p:cNvPr id="12" name="CD1 TRACK 5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5765" end="3406.125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969544" y="2816495"/>
            <a:ext cx="487363" cy="487363"/>
          </a:xfrm>
          <a:prstGeom prst="rect">
            <a:avLst/>
          </a:prstGeom>
        </p:spPr>
      </p:pic>
      <p:pic>
        <p:nvPicPr>
          <p:cNvPr id="13" name="CD1 TRACK 5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8690" end="1121.125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292127" y="459250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425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157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1157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240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76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9" grpId="0" animBg="1"/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287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68148" y="3918856"/>
            <a:ext cx="24726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Practice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8384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9EF5202-A591-0433-9D7F-298618740D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144" y="3820888"/>
            <a:ext cx="1958510" cy="180609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6630D93-DAAB-4DD3-CC5D-C0BD86C2EE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07551" y="4465791"/>
            <a:ext cx="2019475" cy="1760373"/>
          </a:xfrm>
          <a:prstGeom prst="rect">
            <a:avLst/>
          </a:prstGeom>
        </p:spPr>
      </p:pic>
      <p:sp>
        <p:nvSpPr>
          <p:cNvPr id="13" name="Rounded Rectangular Callout 9">
            <a:extLst>
              <a:ext uri="{FF2B5EF4-FFF2-40B4-BE49-F238E27FC236}">
                <a16:creationId xmlns:a16="http://schemas.microsoft.com/office/drawing/2014/main" id="{81A0A4AA-9651-ED96-7CCB-235DE1617010}"/>
              </a:ext>
            </a:extLst>
          </p:cNvPr>
          <p:cNvSpPr/>
          <p:nvPr/>
        </p:nvSpPr>
        <p:spPr>
          <a:xfrm>
            <a:off x="7809722" y="5917287"/>
            <a:ext cx="2248678" cy="618754"/>
          </a:xfrm>
          <a:prstGeom prst="wedgeRoundRectCallout">
            <a:avLst>
              <a:gd name="adj1" fmla="val 47027"/>
              <a:gd name="adj2" fmla="val -93203"/>
              <a:gd name="adj3" fmla="val 16667"/>
            </a:avLst>
          </a:prstGeom>
          <a:solidFill>
            <a:srgbClr val="7FF46C"/>
          </a:solidFill>
          <a:ln>
            <a:solidFill>
              <a:srgbClr val="7FF4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i="1" dirty="0">
                <a:solidFill>
                  <a:srgbClr val="002060"/>
                </a:solidFill>
              </a:rPr>
              <a:t>It's cloudy.</a:t>
            </a:r>
          </a:p>
        </p:txBody>
      </p:sp>
      <p:sp>
        <p:nvSpPr>
          <p:cNvPr id="14" name="Rounded Rectangular Callout 10">
            <a:extLst>
              <a:ext uri="{FF2B5EF4-FFF2-40B4-BE49-F238E27FC236}">
                <a16:creationId xmlns:a16="http://schemas.microsoft.com/office/drawing/2014/main" id="{A27A469B-7D19-AC94-E96A-268C040A3F48}"/>
              </a:ext>
            </a:extLst>
          </p:cNvPr>
          <p:cNvSpPr/>
          <p:nvPr/>
        </p:nvSpPr>
        <p:spPr>
          <a:xfrm>
            <a:off x="2190546" y="4414559"/>
            <a:ext cx="6030065" cy="618754"/>
          </a:xfrm>
          <a:prstGeom prst="wedgeRoundRectCallout">
            <a:avLst>
              <a:gd name="adj1" fmla="val -41897"/>
              <a:gd name="adj2" fmla="val 100999"/>
              <a:gd name="adj3" fmla="val 16667"/>
            </a:avLst>
          </a:prstGeom>
          <a:solidFill>
            <a:srgbClr val="B2FAC5"/>
          </a:solidFill>
          <a:ln>
            <a:solidFill>
              <a:srgbClr val="B2FA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i="1" dirty="0">
                <a:solidFill>
                  <a:srgbClr val="002060"/>
                </a:solidFill>
              </a:rPr>
              <a:t>What's the weather like today?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A10572E-9811-81B8-91B3-8B240BECC7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321" y="1462900"/>
            <a:ext cx="2042337" cy="198137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D08B4AB-4974-7870-89E3-651D84D63C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762" y="1821160"/>
            <a:ext cx="1544956" cy="149849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40285C5-1715-9D45-34FD-02B34E5477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13751" y="1516888"/>
            <a:ext cx="1920406" cy="195851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1E17AB9-2CFD-1D64-5213-0B2F6D6237E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0" y="1405383"/>
            <a:ext cx="2220994" cy="218615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0A2930A-FACE-ACFF-49C1-52FAD42B142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22550" y="1673828"/>
            <a:ext cx="1469450" cy="149849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35BE7C6-C91C-FDF4-4F0B-ADB0B82BA09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92732" y="1493383"/>
            <a:ext cx="1889924" cy="1920406"/>
          </a:xfrm>
          <a:prstGeom prst="rect">
            <a:avLst/>
          </a:prstGeom>
        </p:spPr>
      </p:pic>
      <p:sp>
        <p:nvSpPr>
          <p:cNvPr id="21" name="Oval 20">
            <a:extLst>
              <a:ext uri="{FF2B5EF4-FFF2-40B4-BE49-F238E27FC236}">
                <a16:creationId xmlns:a16="http://schemas.microsoft.com/office/drawing/2014/main" id="{851066DF-5272-602E-29ED-79AF731542D8}"/>
              </a:ext>
            </a:extLst>
          </p:cNvPr>
          <p:cNvSpPr/>
          <p:nvPr/>
        </p:nvSpPr>
        <p:spPr>
          <a:xfrm>
            <a:off x="5914659" y="1472716"/>
            <a:ext cx="2638180" cy="225068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80923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9EF5202-A591-0433-9D7F-298618740D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144" y="3820888"/>
            <a:ext cx="1958510" cy="180609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6630D93-DAAB-4DD3-CC5D-C0BD86C2EE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07551" y="4465791"/>
            <a:ext cx="2019475" cy="1760373"/>
          </a:xfrm>
          <a:prstGeom prst="rect">
            <a:avLst/>
          </a:prstGeom>
        </p:spPr>
      </p:pic>
      <p:sp>
        <p:nvSpPr>
          <p:cNvPr id="13" name="Rounded Rectangular Callout 9">
            <a:extLst>
              <a:ext uri="{FF2B5EF4-FFF2-40B4-BE49-F238E27FC236}">
                <a16:creationId xmlns:a16="http://schemas.microsoft.com/office/drawing/2014/main" id="{81A0A4AA-9651-ED96-7CCB-235DE1617010}"/>
              </a:ext>
            </a:extLst>
          </p:cNvPr>
          <p:cNvSpPr/>
          <p:nvPr/>
        </p:nvSpPr>
        <p:spPr>
          <a:xfrm>
            <a:off x="7809722" y="5917287"/>
            <a:ext cx="2248678" cy="618754"/>
          </a:xfrm>
          <a:prstGeom prst="wedgeRoundRectCallout">
            <a:avLst>
              <a:gd name="adj1" fmla="val 47027"/>
              <a:gd name="adj2" fmla="val -93203"/>
              <a:gd name="adj3" fmla="val 16667"/>
            </a:avLst>
          </a:prstGeom>
          <a:solidFill>
            <a:srgbClr val="7FF46C"/>
          </a:solidFill>
          <a:ln>
            <a:solidFill>
              <a:srgbClr val="7FF4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i="1" dirty="0">
                <a:solidFill>
                  <a:srgbClr val="002060"/>
                </a:solidFill>
              </a:rPr>
              <a:t>It's snowy.</a:t>
            </a:r>
          </a:p>
        </p:txBody>
      </p:sp>
      <p:sp>
        <p:nvSpPr>
          <p:cNvPr id="14" name="Rounded Rectangular Callout 10">
            <a:extLst>
              <a:ext uri="{FF2B5EF4-FFF2-40B4-BE49-F238E27FC236}">
                <a16:creationId xmlns:a16="http://schemas.microsoft.com/office/drawing/2014/main" id="{A27A469B-7D19-AC94-E96A-268C040A3F48}"/>
              </a:ext>
            </a:extLst>
          </p:cNvPr>
          <p:cNvSpPr/>
          <p:nvPr/>
        </p:nvSpPr>
        <p:spPr>
          <a:xfrm>
            <a:off x="2190546" y="4414559"/>
            <a:ext cx="6030065" cy="618754"/>
          </a:xfrm>
          <a:prstGeom prst="wedgeRoundRectCallout">
            <a:avLst>
              <a:gd name="adj1" fmla="val -41897"/>
              <a:gd name="adj2" fmla="val 100999"/>
              <a:gd name="adj3" fmla="val 16667"/>
            </a:avLst>
          </a:prstGeom>
          <a:solidFill>
            <a:srgbClr val="B2FAC5"/>
          </a:solidFill>
          <a:ln>
            <a:solidFill>
              <a:srgbClr val="B2FA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i="1" dirty="0">
                <a:solidFill>
                  <a:srgbClr val="002060"/>
                </a:solidFill>
              </a:rPr>
              <a:t>What's the weather like today?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A10572E-9811-81B8-91B3-8B240BECC7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2412" y="1516942"/>
            <a:ext cx="2042337" cy="198137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D08B4AB-4974-7870-89E3-651D84D63C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762" y="1821160"/>
            <a:ext cx="1544956" cy="149849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40285C5-1715-9D45-34FD-02B34E5477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25454" y="1223713"/>
            <a:ext cx="2411890" cy="245974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1E17AB9-2CFD-1D64-5213-0B2F6D6237E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69380" y="1592581"/>
            <a:ext cx="1961202" cy="193043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0A2930A-FACE-ACFF-49C1-52FAD42B142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22550" y="1673828"/>
            <a:ext cx="1469450" cy="149849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35BE7C6-C91C-FDF4-4F0B-ADB0B82BA09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92732" y="1493383"/>
            <a:ext cx="1889924" cy="1920406"/>
          </a:xfrm>
          <a:prstGeom prst="rect">
            <a:avLst/>
          </a:prstGeom>
        </p:spPr>
      </p:pic>
      <p:sp>
        <p:nvSpPr>
          <p:cNvPr id="21" name="Oval 20">
            <a:extLst>
              <a:ext uri="{FF2B5EF4-FFF2-40B4-BE49-F238E27FC236}">
                <a16:creationId xmlns:a16="http://schemas.microsoft.com/office/drawing/2014/main" id="{851066DF-5272-602E-29ED-79AF731542D8}"/>
              </a:ext>
            </a:extLst>
          </p:cNvPr>
          <p:cNvSpPr/>
          <p:nvPr/>
        </p:nvSpPr>
        <p:spPr>
          <a:xfrm>
            <a:off x="3765182" y="1329305"/>
            <a:ext cx="2638180" cy="224856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982076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9EF5202-A591-0433-9D7F-298618740D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144" y="3820888"/>
            <a:ext cx="1958510" cy="180609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6630D93-DAAB-4DD3-CC5D-C0BD86C2EE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07551" y="4465791"/>
            <a:ext cx="2019475" cy="1760373"/>
          </a:xfrm>
          <a:prstGeom prst="rect">
            <a:avLst/>
          </a:prstGeom>
        </p:spPr>
      </p:pic>
      <p:sp>
        <p:nvSpPr>
          <p:cNvPr id="13" name="Rounded Rectangular Callout 9">
            <a:extLst>
              <a:ext uri="{FF2B5EF4-FFF2-40B4-BE49-F238E27FC236}">
                <a16:creationId xmlns:a16="http://schemas.microsoft.com/office/drawing/2014/main" id="{81A0A4AA-9651-ED96-7CCB-235DE1617010}"/>
              </a:ext>
            </a:extLst>
          </p:cNvPr>
          <p:cNvSpPr/>
          <p:nvPr/>
        </p:nvSpPr>
        <p:spPr>
          <a:xfrm>
            <a:off x="7809722" y="5917287"/>
            <a:ext cx="2248678" cy="618754"/>
          </a:xfrm>
          <a:prstGeom prst="wedgeRoundRectCallout">
            <a:avLst>
              <a:gd name="adj1" fmla="val 47027"/>
              <a:gd name="adj2" fmla="val -93203"/>
              <a:gd name="adj3" fmla="val 16667"/>
            </a:avLst>
          </a:prstGeom>
          <a:solidFill>
            <a:srgbClr val="7FF46C"/>
          </a:solidFill>
          <a:ln>
            <a:solidFill>
              <a:srgbClr val="7FF4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i="1" dirty="0">
                <a:solidFill>
                  <a:srgbClr val="002060"/>
                </a:solidFill>
              </a:rPr>
              <a:t>It's rainy.</a:t>
            </a:r>
          </a:p>
        </p:txBody>
      </p:sp>
      <p:sp>
        <p:nvSpPr>
          <p:cNvPr id="14" name="Rounded Rectangular Callout 10">
            <a:extLst>
              <a:ext uri="{FF2B5EF4-FFF2-40B4-BE49-F238E27FC236}">
                <a16:creationId xmlns:a16="http://schemas.microsoft.com/office/drawing/2014/main" id="{A27A469B-7D19-AC94-E96A-268C040A3F48}"/>
              </a:ext>
            </a:extLst>
          </p:cNvPr>
          <p:cNvSpPr/>
          <p:nvPr/>
        </p:nvSpPr>
        <p:spPr>
          <a:xfrm>
            <a:off x="2190546" y="4414559"/>
            <a:ext cx="6030065" cy="618754"/>
          </a:xfrm>
          <a:prstGeom prst="wedgeRoundRectCallout">
            <a:avLst>
              <a:gd name="adj1" fmla="val -41897"/>
              <a:gd name="adj2" fmla="val 100999"/>
              <a:gd name="adj3" fmla="val 16667"/>
            </a:avLst>
          </a:prstGeom>
          <a:solidFill>
            <a:srgbClr val="B2FAC5"/>
          </a:solidFill>
          <a:ln>
            <a:solidFill>
              <a:srgbClr val="B2FA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i="1" dirty="0">
                <a:solidFill>
                  <a:srgbClr val="002060"/>
                </a:solidFill>
              </a:rPr>
              <a:t>What's the weather like today?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A10572E-9811-81B8-91B3-8B240BECC7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2412" y="1516942"/>
            <a:ext cx="2042337" cy="198137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D08B4AB-4974-7870-89E3-651D84D63C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74652" y="1437120"/>
            <a:ext cx="2318285" cy="224856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40285C5-1715-9D45-34FD-02B34E5477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248" y="1904786"/>
            <a:ext cx="1608843" cy="164076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1E17AB9-2CFD-1D64-5213-0B2F6D6237E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69380" y="1592581"/>
            <a:ext cx="1961202" cy="193043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0A2930A-FACE-ACFF-49C1-52FAD42B142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22550" y="1673828"/>
            <a:ext cx="1469450" cy="149849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35BE7C6-C91C-FDF4-4F0B-ADB0B82BA09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92732" y="1493383"/>
            <a:ext cx="1889924" cy="1920406"/>
          </a:xfrm>
          <a:prstGeom prst="rect">
            <a:avLst/>
          </a:prstGeom>
        </p:spPr>
      </p:pic>
      <p:sp>
        <p:nvSpPr>
          <p:cNvPr id="21" name="Oval 20">
            <a:extLst>
              <a:ext uri="{FF2B5EF4-FFF2-40B4-BE49-F238E27FC236}">
                <a16:creationId xmlns:a16="http://schemas.microsoft.com/office/drawing/2014/main" id="{851066DF-5272-602E-29ED-79AF731542D8}"/>
              </a:ext>
            </a:extLst>
          </p:cNvPr>
          <p:cNvSpPr/>
          <p:nvPr/>
        </p:nvSpPr>
        <p:spPr>
          <a:xfrm>
            <a:off x="3611792" y="1383347"/>
            <a:ext cx="2638180" cy="224856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347295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9EF5202-A591-0433-9D7F-298618740D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144" y="3820888"/>
            <a:ext cx="1958510" cy="180609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6630D93-DAAB-4DD3-CC5D-C0BD86C2EE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07551" y="4465791"/>
            <a:ext cx="2019475" cy="1760373"/>
          </a:xfrm>
          <a:prstGeom prst="rect">
            <a:avLst/>
          </a:prstGeom>
        </p:spPr>
      </p:pic>
      <p:sp>
        <p:nvSpPr>
          <p:cNvPr id="13" name="Rounded Rectangular Callout 9">
            <a:extLst>
              <a:ext uri="{FF2B5EF4-FFF2-40B4-BE49-F238E27FC236}">
                <a16:creationId xmlns:a16="http://schemas.microsoft.com/office/drawing/2014/main" id="{81A0A4AA-9651-ED96-7CCB-235DE1617010}"/>
              </a:ext>
            </a:extLst>
          </p:cNvPr>
          <p:cNvSpPr/>
          <p:nvPr/>
        </p:nvSpPr>
        <p:spPr>
          <a:xfrm>
            <a:off x="7809722" y="5917287"/>
            <a:ext cx="2248678" cy="618754"/>
          </a:xfrm>
          <a:prstGeom prst="wedgeRoundRectCallout">
            <a:avLst>
              <a:gd name="adj1" fmla="val 47027"/>
              <a:gd name="adj2" fmla="val -93203"/>
              <a:gd name="adj3" fmla="val 16667"/>
            </a:avLst>
          </a:prstGeom>
          <a:solidFill>
            <a:srgbClr val="7FF46C"/>
          </a:solidFill>
          <a:ln>
            <a:solidFill>
              <a:srgbClr val="7FF4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i="1" dirty="0">
                <a:solidFill>
                  <a:srgbClr val="002060"/>
                </a:solidFill>
              </a:rPr>
              <a:t>It's foggy.</a:t>
            </a:r>
          </a:p>
        </p:txBody>
      </p:sp>
      <p:sp>
        <p:nvSpPr>
          <p:cNvPr id="14" name="Rounded Rectangular Callout 10">
            <a:extLst>
              <a:ext uri="{FF2B5EF4-FFF2-40B4-BE49-F238E27FC236}">
                <a16:creationId xmlns:a16="http://schemas.microsoft.com/office/drawing/2014/main" id="{A27A469B-7D19-AC94-E96A-268C040A3F48}"/>
              </a:ext>
            </a:extLst>
          </p:cNvPr>
          <p:cNvSpPr/>
          <p:nvPr/>
        </p:nvSpPr>
        <p:spPr>
          <a:xfrm>
            <a:off x="2190546" y="4414559"/>
            <a:ext cx="6030065" cy="618754"/>
          </a:xfrm>
          <a:prstGeom prst="wedgeRoundRectCallout">
            <a:avLst>
              <a:gd name="adj1" fmla="val -41897"/>
              <a:gd name="adj2" fmla="val 100999"/>
              <a:gd name="adj3" fmla="val 16667"/>
            </a:avLst>
          </a:prstGeom>
          <a:solidFill>
            <a:srgbClr val="B2FAC5"/>
          </a:solidFill>
          <a:ln>
            <a:solidFill>
              <a:srgbClr val="B2FA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i="1" dirty="0">
                <a:solidFill>
                  <a:srgbClr val="002060"/>
                </a:solidFill>
              </a:rPr>
              <a:t>What's the weather like today?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A10572E-9811-81B8-91B3-8B240BECC7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2412" y="1516942"/>
            <a:ext cx="2042337" cy="198137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D08B4AB-4974-7870-89E3-651D84D63C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74653" y="1437120"/>
            <a:ext cx="2142690" cy="207824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40285C5-1715-9D45-34FD-02B34E5477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248" y="1904786"/>
            <a:ext cx="1608843" cy="164076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1E17AB9-2CFD-1D64-5213-0B2F6D6237E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56086" y="1457853"/>
            <a:ext cx="1961202" cy="193043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0A2930A-FACE-ACFF-49C1-52FAD42B142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22550" y="1673828"/>
            <a:ext cx="1469450" cy="149849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35BE7C6-C91C-FDF4-4F0B-ADB0B82BA09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83536" y="1176472"/>
            <a:ext cx="2357050" cy="2395066"/>
          </a:xfrm>
          <a:prstGeom prst="rect">
            <a:avLst/>
          </a:prstGeom>
        </p:spPr>
      </p:pic>
      <p:sp>
        <p:nvSpPr>
          <p:cNvPr id="21" name="Oval 20">
            <a:extLst>
              <a:ext uri="{FF2B5EF4-FFF2-40B4-BE49-F238E27FC236}">
                <a16:creationId xmlns:a16="http://schemas.microsoft.com/office/drawing/2014/main" id="{851066DF-5272-602E-29ED-79AF731542D8}"/>
              </a:ext>
            </a:extLst>
          </p:cNvPr>
          <p:cNvSpPr/>
          <p:nvPr/>
        </p:nvSpPr>
        <p:spPr>
          <a:xfrm>
            <a:off x="5958034" y="1177264"/>
            <a:ext cx="2838743" cy="239506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91489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9EF5202-A591-0433-9D7F-298618740D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144" y="3820888"/>
            <a:ext cx="1958510" cy="180609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6630D93-DAAB-4DD3-CC5D-C0BD86C2EE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07551" y="4465791"/>
            <a:ext cx="2019475" cy="1760373"/>
          </a:xfrm>
          <a:prstGeom prst="rect">
            <a:avLst/>
          </a:prstGeom>
        </p:spPr>
      </p:pic>
      <p:sp>
        <p:nvSpPr>
          <p:cNvPr id="13" name="Rounded Rectangular Callout 9">
            <a:extLst>
              <a:ext uri="{FF2B5EF4-FFF2-40B4-BE49-F238E27FC236}">
                <a16:creationId xmlns:a16="http://schemas.microsoft.com/office/drawing/2014/main" id="{81A0A4AA-9651-ED96-7CCB-235DE1617010}"/>
              </a:ext>
            </a:extLst>
          </p:cNvPr>
          <p:cNvSpPr/>
          <p:nvPr/>
        </p:nvSpPr>
        <p:spPr>
          <a:xfrm>
            <a:off x="7809722" y="5917287"/>
            <a:ext cx="2248678" cy="618754"/>
          </a:xfrm>
          <a:prstGeom prst="wedgeRoundRectCallout">
            <a:avLst>
              <a:gd name="adj1" fmla="val 47027"/>
              <a:gd name="adj2" fmla="val -93203"/>
              <a:gd name="adj3" fmla="val 16667"/>
            </a:avLst>
          </a:prstGeom>
          <a:solidFill>
            <a:srgbClr val="7FF46C"/>
          </a:solidFill>
          <a:ln>
            <a:solidFill>
              <a:srgbClr val="7FF4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i="1" dirty="0">
                <a:solidFill>
                  <a:srgbClr val="002060"/>
                </a:solidFill>
              </a:rPr>
              <a:t>It's windy.</a:t>
            </a:r>
          </a:p>
        </p:txBody>
      </p:sp>
      <p:sp>
        <p:nvSpPr>
          <p:cNvPr id="14" name="Rounded Rectangular Callout 10">
            <a:extLst>
              <a:ext uri="{FF2B5EF4-FFF2-40B4-BE49-F238E27FC236}">
                <a16:creationId xmlns:a16="http://schemas.microsoft.com/office/drawing/2014/main" id="{A27A469B-7D19-AC94-E96A-268C040A3F48}"/>
              </a:ext>
            </a:extLst>
          </p:cNvPr>
          <p:cNvSpPr/>
          <p:nvPr/>
        </p:nvSpPr>
        <p:spPr>
          <a:xfrm>
            <a:off x="2190546" y="4414559"/>
            <a:ext cx="6030065" cy="618754"/>
          </a:xfrm>
          <a:prstGeom prst="wedgeRoundRectCallout">
            <a:avLst>
              <a:gd name="adj1" fmla="val -41897"/>
              <a:gd name="adj2" fmla="val 100999"/>
              <a:gd name="adj3" fmla="val 16667"/>
            </a:avLst>
          </a:prstGeom>
          <a:solidFill>
            <a:srgbClr val="B2FAC5"/>
          </a:solidFill>
          <a:ln>
            <a:solidFill>
              <a:srgbClr val="B2FA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i="1" dirty="0">
                <a:solidFill>
                  <a:srgbClr val="002060"/>
                </a:solidFill>
              </a:rPr>
              <a:t>What's the weather like today?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A10572E-9811-81B8-91B3-8B240BECC7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2412" y="1516942"/>
            <a:ext cx="2042337" cy="198137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D08B4AB-4974-7870-89E3-651D84D63C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74653" y="1437120"/>
            <a:ext cx="2142690" cy="207824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40285C5-1715-9D45-34FD-02B34E5477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248" y="1904786"/>
            <a:ext cx="1608843" cy="164076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1E17AB9-2CFD-1D64-5213-0B2F6D6237E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92292" y="1401939"/>
            <a:ext cx="1961202" cy="193043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0A2930A-FACE-ACFF-49C1-52FAD42B142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43110" y="1301758"/>
            <a:ext cx="2232178" cy="227629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35BE7C6-C91C-FDF4-4F0B-ADB0B82BA09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453494" y="1721915"/>
            <a:ext cx="1699951" cy="1760373"/>
          </a:xfrm>
          <a:prstGeom prst="rect">
            <a:avLst/>
          </a:prstGeom>
        </p:spPr>
      </p:pic>
      <p:sp>
        <p:nvSpPr>
          <p:cNvPr id="21" name="Oval 20">
            <a:extLst>
              <a:ext uri="{FF2B5EF4-FFF2-40B4-BE49-F238E27FC236}">
                <a16:creationId xmlns:a16="http://schemas.microsoft.com/office/drawing/2014/main" id="{851066DF-5272-602E-29ED-79AF731542D8}"/>
              </a:ext>
            </a:extLst>
          </p:cNvPr>
          <p:cNvSpPr/>
          <p:nvPr/>
        </p:nvSpPr>
        <p:spPr>
          <a:xfrm>
            <a:off x="5991468" y="1247414"/>
            <a:ext cx="2535461" cy="250889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003904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109220E-B87E-2A7C-6B72-CD598B1E39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296" y="519222"/>
            <a:ext cx="6408975" cy="59441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F2B86FA-1124-9629-0CA4-B1404E870E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632" y="3726631"/>
            <a:ext cx="9684790" cy="264514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BCDB071-0368-5179-AAD6-6C3FFA53FA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0872" y="1212581"/>
            <a:ext cx="9351933" cy="251404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ACA09B7-DFEF-E8A1-D593-07CB6A97A1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03242" y="4622243"/>
            <a:ext cx="1785398" cy="962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20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109220E-B87E-2A7C-6B72-CD598B1E39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296" y="519222"/>
            <a:ext cx="6408975" cy="59441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5825C2C-FB79-801D-5A72-9381E56632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332" y="1113634"/>
            <a:ext cx="9327594" cy="302540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DBEF9B6-94A7-5FA4-EC6B-B0BA1E4BD7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0832" y="3648685"/>
            <a:ext cx="9447567" cy="269009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DAA62F6-9AD4-9F15-983B-6B83B3F229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95553" y="2133621"/>
            <a:ext cx="1844881" cy="95522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DDFD174-502C-A374-BB36-E22C0003CE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88670" y="4698874"/>
            <a:ext cx="1706883" cy="920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524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109220E-B87E-2A7C-6B72-CD598B1E39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296" y="519222"/>
            <a:ext cx="6408975" cy="59441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3B400C5-6A84-8DE9-ECB5-B6F34B234E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736" y="1260495"/>
            <a:ext cx="9609310" cy="284250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7014F0C-0D9C-E4AD-96E5-ABA7C26EE8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086" y="3886691"/>
            <a:ext cx="9393959" cy="249957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8A7D60C-8672-4741-23D6-FD8A5FBCB9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28750" y="2187538"/>
            <a:ext cx="1688506" cy="91039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8F1278B-B920-6C66-25EE-BC2B2BE83B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60295" y="4704123"/>
            <a:ext cx="1656961" cy="893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69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413383" y="410547"/>
            <a:ext cx="3181739" cy="662473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Objectives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14405" y="1381472"/>
            <a:ext cx="1083283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ea typeface="Times New Roman" panose="02020603050405020304" pitchFamily="18" charset="0"/>
              </a:rPr>
              <a:t>By the end of this lesson, students will be able to </a:t>
            </a:r>
            <a:r>
              <a:rPr lang="en-US" sz="3600" dirty="0" smtClean="0">
                <a:solidFill>
                  <a:srgbClr val="FF0000"/>
                </a:solidFill>
                <a:ea typeface="Times New Roman" panose="02020603050405020304" pitchFamily="18" charset="0"/>
              </a:rPr>
              <a:t>pronounce the correct adjectives about types of weather; ask and answer about weather.</a:t>
            </a:r>
            <a:endParaRPr lang="en-US" sz="3600" dirty="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endParaRPr lang="en-US" sz="5400" baseline="-25000" dirty="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r>
              <a:rPr lang="en-US" sz="3600" b="1" dirty="0">
                <a:solidFill>
                  <a:srgbClr val="0070C0"/>
                </a:solidFill>
              </a:rPr>
              <a:t>Vocabulary</a:t>
            </a:r>
            <a:r>
              <a:rPr lang="en-US" sz="3600" dirty="0">
                <a:solidFill>
                  <a:srgbClr val="0070C0"/>
                </a:solidFill>
              </a:rPr>
              <a:t>: </a:t>
            </a:r>
            <a:r>
              <a:rPr lang="en-US" sz="3600" i="1" dirty="0">
                <a:solidFill>
                  <a:srgbClr val="0070C0"/>
                </a:solidFill>
              </a:rPr>
              <a:t>sunny, rainy, snowy, cloudy, windy, foggy.</a:t>
            </a:r>
            <a:endParaRPr lang="en-US" sz="3600" dirty="0">
              <a:solidFill>
                <a:srgbClr val="0070C0"/>
              </a:solidFill>
            </a:endParaRPr>
          </a:p>
          <a:p>
            <a:r>
              <a:rPr lang="en-US" sz="3600" b="1" dirty="0" smtClean="0">
                <a:solidFill>
                  <a:srgbClr val="0070C0"/>
                </a:solidFill>
              </a:rPr>
              <a:t>Structure</a:t>
            </a:r>
            <a:r>
              <a:rPr lang="en-US" sz="3600" dirty="0" smtClean="0">
                <a:solidFill>
                  <a:srgbClr val="0070C0"/>
                </a:solidFill>
              </a:rPr>
              <a:t>: </a:t>
            </a:r>
            <a:r>
              <a:rPr lang="en-US" sz="3600" i="1" dirty="0" smtClean="0">
                <a:solidFill>
                  <a:srgbClr val="0070C0"/>
                </a:solidFill>
              </a:rPr>
              <a:t>What's </a:t>
            </a:r>
            <a:r>
              <a:rPr lang="en-US" sz="3600" i="1" dirty="0">
                <a:solidFill>
                  <a:srgbClr val="0070C0"/>
                </a:solidFill>
              </a:rPr>
              <a:t>the weather like today? 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		</a:t>
            </a:r>
            <a:r>
              <a:rPr lang="en-US" sz="3600" i="1" dirty="0" smtClean="0">
                <a:solidFill>
                  <a:srgbClr val="0070C0"/>
                </a:solidFill>
              </a:rPr>
              <a:t>  It's </a:t>
            </a:r>
            <a:r>
              <a:rPr lang="en-US" sz="3600" i="1" dirty="0">
                <a:solidFill>
                  <a:srgbClr val="0070C0"/>
                </a:solidFill>
              </a:rPr>
              <a:t>sunny</a:t>
            </a:r>
            <a:r>
              <a:rPr lang="en-US" sz="3600" i="1" dirty="0" smtClean="0">
                <a:solidFill>
                  <a:srgbClr val="0070C0"/>
                </a:solidFill>
              </a:rPr>
              <a:t>.</a:t>
            </a:r>
            <a:endParaRPr lang="en-US" sz="3600" dirty="0">
              <a:solidFill>
                <a:srgbClr val="FF000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8246867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287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68148" y="3918856"/>
            <a:ext cx="24726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Practice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9874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F758EDA-C4B0-11DC-9A8D-4BDD2DA141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825" y="662298"/>
            <a:ext cx="3208298" cy="61727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43DFF18-7C79-1DBF-5730-2218B83535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0452" y="1484878"/>
            <a:ext cx="10646063" cy="89923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4EDEE3C-EFDA-2E58-E6AD-0AD6C1FF04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7786" y="2414166"/>
            <a:ext cx="8206478" cy="4119437"/>
          </a:xfrm>
          <a:prstGeom prst="rect">
            <a:avLst/>
          </a:prstGeom>
        </p:spPr>
      </p:pic>
      <p:sp>
        <p:nvSpPr>
          <p:cNvPr id="9" name="Rounded Rectangle 3">
            <a:extLst>
              <a:ext uri="{FF2B5EF4-FFF2-40B4-BE49-F238E27FC236}">
                <a16:creationId xmlns:a16="http://schemas.microsoft.com/office/drawing/2014/main" id="{96B9D5FD-0481-DCE7-75FC-34EBEE6CA63B}"/>
              </a:ext>
            </a:extLst>
          </p:cNvPr>
          <p:cNvSpPr/>
          <p:nvPr/>
        </p:nvSpPr>
        <p:spPr>
          <a:xfrm>
            <a:off x="2447779" y="5736418"/>
            <a:ext cx="1867366" cy="622570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sunny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0" name="Rounded Rectangle 3">
            <a:extLst>
              <a:ext uri="{FF2B5EF4-FFF2-40B4-BE49-F238E27FC236}">
                <a16:creationId xmlns:a16="http://schemas.microsoft.com/office/drawing/2014/main" id="{A08C7DD2-0454-FD56-92C8-B5E1DAAFC88C}"/>
              </a:ext>
            </a:extLst>
          </p:cNvPr>
          <p:cNvSpPr/>
          <p:nvPr/>
        </p:nvSpPr>
        <p:spPr>
          <a:xfrm>
            <a:off x="5375342" y="5736418"/>
            <a:ext cx="1441315" cy="622570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rainy</a:t>
            </a:r>
            <a:endParaRPr lang="en-US" sz="3600" dirty="0">
              <a:solidFill>
                <a:schemeClr val="tx1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335788B-2EA1-8AF0-86CF-4B29AA191B22}"/>
              </a:ext>
            </a:extLst>
          </p:cNvPr>
          <p:cNvCxnSpPr/>
          <p:nvPr/>
        </p:nvCxnSpPr>
        <p:spPr>
          <a:xfrm>
            <a:off x="6596743" y="1988927"/>
            <a:ext cx="1055914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" name="Rounded Rectangle 3">
            <a:extLst>
              <a:ext uri="{FF2B5EF4-FFF2-40B4-BE49-F238E27FC236}">
                <a16:creationId xmlns:a16="http://schemas.microsoft.com/office/drawing/2014/main" id="{2A50B3E5-C4A4-D098-C0F5-AF44B585BE08}"/>
              </a:ext>
            </a:extLst>
          </p:cNvPr>
          <p:cNvSpPr/>
          <p:nvPr/>
        </p:nvSpPr>
        <p:spPr>
          <a:xfrm>
            <a:off x="7746228" y="5736418"/>
            <a:ext cx="1441315" cy="622570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windy</a:t>
            </a:r>
            <a:endParaRPr lang="en-US" sz="3600" dirty="0">
              <a:solidFill>
                <a:schemeClr val="tx1"/>
              </a:solidFill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A0EEC33-CE6A-C27C-A6B5-0CF53130B419}"/>
              </a:ext>
            </a:extLst>
          </p:cNvPr>
          <p:cNvCxnSpPr>
            <a:cxnSpLocks/>
          </p:cNvCxnSpPr>
          <p:nvPr/>
        </p:nvCxnSpPr>
        <p:spPr>
          <a:xfrm>
            <a:off x="4847385" y="1988927"/>
            <a:ext cx="1422786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6222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F758EDA-C4B0-11DC-9A8D-4BDD2DA141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825" y="662298"/>
            <a:ext cx="3208298" cy="61727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43DFF18-7C79-1DBF-5730-2218B83535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0452" y="1484878"/>
            <a:ext cx="10646063" cy="89923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6935949-0B92-433E-4DDE-EF287E2746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7070" y="2384116"/>
            <a:ext cx="7986452" cy="4320914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47B3CC3-AE48-286B-247C-4CC97BD3CFFF}"/>
              </a:ext>
            </a:extLst>
          </p:cNvPr>
          <p:cNvCxnSpPr/>
          <p:nvPr/>
        </p:nvCxnSpPr>
        <p:spPr>
          <a:xfrm>
            <a:off x="6662056" y="1988927"/>
            <a:ext cx="1055914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FF73122-0948-6BC6-6312-B6E02896B04F}"/>
              </a:ext>
            </a:extLst>
          </p:cNvPr>
          <p:cNvCxnSpPr>
            <a:cxnSpLocks/>
          </p:cNvCxnSpPr>
          <p:nvPr/>
        </p:nvCxnSpPr>
        <p:spPr>
          <a:xfrm>
            <a:off x="4912698" y="1988927"/>
            <a:ext cx="1422786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Rounded Rectangle 3">
            <a:extLst>
              <a:ext uri="{FF2B5EF4-FFF2-40B4-BE49-F238E27FC236}">
                <a16:creationId xmlns:a16="http://schemas.microsoft.com/office/drawing/2014/main" id="{41DF63B6-9227-D26B-4998-5E04C0764626}"/>
              </a:ext>
            </a:extLst>
          </p:cNvPr>
          <p:cNvSpPr/>
          <p:nvPr/>
        </p:nvSpPr>
        <p:spPr>
          <a:xfrm>
            <a:off x="3089343" y="5856161"/>
            <a:ext cx="1441315" cy="622570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foggy</a:t>
            </a:r>
            <a:endParaRPr lang="en-US" sz="3600" dirty="0">
              <a:solidFill>
                <a:schemeClr val="tx1"/>
              </a:solidFill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83F3644-F463-43FE-51F0-6B2AFFD8BDFC}"/>
              </a:ext>
            </a:extLst>
          </p:cNvPr>
          <p:cNvCxnSpPr/>
          <p:nvPr/>
        </p:nvCxnSpPr>
        <p:spPr>
          <a:xfrm>
            <a:off x="9895565" y="1985768"/>
            <a:ext cx="1055914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Rounded Rectangle 3">
            <a:extLst>
              <a:ext uri="{FF2B5EF4-FFF2-40B4-BE49-F238E27FC236}">
                <a16:creationId xmlns:a16="http://schemas.microsoft.com/office/drawing/2014/main" id="{197894E5-5659-FADB-0F8C-B74B74AD8E18}"/>
              </a:ext>
            </a:extLst>
          </p:cNvPr>
          <p:cNvSpPr/>
          <p:nvPr/>
        </p:nvSpPr>
        <p:spPr>
          <a:xfrm>
            <a:off x="5682344" y="5866693"/>
            <a:ext cx="1665514" cy="622570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cloudy</a:t>
            </a:r>
            <a:endParaRPr lang="en-US" sz="3600" dirty="0">
              <a:solidFill>
                <a:schemeClr val="tx1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1E03766-708D-7952-1104-6151F37CD966}"/>
              </a:ext>
            </a:extLst>
          </p:cNvPr>
          <p:cNvCxnSpPr>
            <a:cxnSpLocks/>
          </p:cNvCxnSpPr>
          <p:nvPr/>
        </p:nvCxnSpPr>
        <p:spPr>
          <a:xfrm>
            <a:off x="2984757" y="1985768"/>
            <a:ext cx="1422786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" name="Rounded Rectangle 3">
            <a:extLst>
              <a:ext uri="{FF2B5EF4-FFF2-40B4-BE49-F238E27FC236}">
                <a16:creationId xmlns:a16="http://schemas.microsoft.com/office/drawing/2014/main" id="{79594AE7-C25E-0FFB-2450-543F7AB27E45}"/>
              </a:ext>
            </a:extLst>
          </p:cNvPr>
          <p:cNvSpPr/>
          <p:nvPr/>
        </p:nvSpPr>
        <p:spPr>
          <a:xfrm>
            <a:off x="8314617" y="5856161"/>
            <a:ext cx="1665514" cy="622570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snowy</a:t>
            </a:r>
            <a:endParaRPr lang="en-US" sz="3600" dirty="0">
              <a:solidFill>
                <a:schemeClr val="tx1"/>
              </a:solidFill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92D8D0C-BCFF-8E66-E3AE-060D27866E71}"/>
              </a:ext>
            </a:extLst>
          </p:cNvPr>
          <p:cNvCxnSpPr>
            <a:cxnSpLocks/>
          </p:cNvCxnSpPr>
          <p:nvPr/>
        </p:nvCxnSpPr>
        <p:spPr>
          <a:xfrm>
            <a:off x="8044544" y="1985768"/>
            <a:ext cx="1422786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4991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3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5052"/>
            <a:ext cx="9229273" cy="615230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CONSOLIDATION</a:t>
            </a:r>
          </a:p>
        </p:txBody>
      </p:sp>
    </p:spTree>
    <p:extLst>
      <p:ext uri="{BB962C8B-B14F-4D97-AF65-F5344CB8AC3E}">
        <p14:creationId xmlns:p14="http://schemas.microsoft.com/office/powerpoint/2010/main" val="2042656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6986519-7C09-5E06-2159-17CC00DB4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280" y="472288"/>
            <a:ext cx="2911092" cy="66299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ABEE86A-807B-933E-705F-179E445814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8656" y="411218"/>
            <a:ext cx="7331075" cy="6035563"/>
          </a:xfrm>
          <a:prstGeom prst="rect">
            <a:avLst/>
          </a:prstGeom>
        </p:spPr>
      </p:pic>
      <p:cxnSp>
        <p:nvCxnSpPr>
          <p:cNvPr id="11" name="Connector: Curved 10">
            <a:extLst>
              <a:ext uri="{FF2B5EF4-FFF2-40B4-BE49-F238E27FC236}">
                <a16:creationId xmlns:a16="http://schemas.microsoft.com/office/drawing/2014/main" id="{E7E743B7-A52D-429D-BA59-C40D83275973}"/>
              </a:ext>
            </a:extLst>
          </p:cNvPr>
          <p:cNvCxnSpPr>
            <a:cxnSpLocks/>
          </p:cNvCxnSpPr>
          <p:nvPr/>
        </p:nvCxnSpPr>
        <p:spPr>
          <a:xfrm rot="16200000" flipH="1">
            <a:off x="6302828" y="2079171"/>
            <a:ext cx="2862942" cy="2666999"/>
          </a:xfrm>
          <a:prstGeom prst="curvedConnector3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Connector: Curved 13">
            <a:extLst>
              <a:ext uri="{FF2B5EF4-FFF2-40B4-BE49-F238E27FC236}">
                <a16:creationId xmlns:a16="http://schemas.microsoft.com/office/drawing/2014/main" id="{06150CF6-769C-F982-6F0A-A9C6B217102D}"/>
              </a:ext>
            </a:extLst>
          </p:cNvPr>
          <p:cNvCxnSpPr>
            <a:cxnSpLocks/>
          </p:cNvCxnSpPr>
          <p:nvPr/>
        </p:nvCxnSpPr>
        <p:spPr>
          <a:xfrm flipV="1">
            <a:off x="6520543" y="1981199"/>
            <a:ext cx="2547256" cy="925290"/>
          </a:xfrm>
          <a:prstGeom prst="curvedConnector3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Connector: Curved 16">
            <a:extLst>
              <a:ext uri="{FF2B5EF4-FFF2-40B4-BE49-F238E27FC236}">
                <a16:creationId xmlns:a16="http://schemas.microsoft.com/office/drawing/2014/main" id="{6C4E1F93-0F7A-742D-4773-B61BC389E090}"/>
              </a:ext>
            </a:extLst>
          </p:cNvPr>
          <p:cNvCxnSpPr>
            <a:cxnSpLocks/>
          </p:cNvCxnSpPr>
          <p:nvPr/>
        </p:nvCxnSpPr>
        <p:spPr>
          <a:xfrm>
            <a:off x="6520543" y="3864429"/>
            <a:ext cx="2547256" cy="12700"/>
          </a:xfrm>
          <a:prstGeom prst="curvedConnector3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0" name="Connector: Curved 19">
            <a:extLst>
              <a:ext uri="{FF2B5EF4-FFF2-40B4-BE49-F238E27FC236}">
                <a16:creationId xmlns:a16="http://schemas.microsoft.com/office/drawing/2014/main" id="{CC53D27D-E2F6-C4F6-5ED7-64E981B297BD}"/>
              </a:ext>
            </a:extLst>
          </p:cNvPr>
          <p:cNvCxnSpPr>
            <a:cxnSpLocks/>
          </p:cNvCxnSpPr>
          <p:nvPr/>
        </p:nvCxnSpPr>
        <p:spPr>
          <a:xfrm>
            <a:off x="6520543" y="4942114"/>
            <a:ext cx="2547256" cy="1012372"/>
          </a:xfrm>
          <a:prstGeom prst="curvedConnector3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3" name="Connector: Curved 22">
            <a:extLst>
              <a:ext uri="{FF2B5EF4-FFF2-40B4-BE49-F238E27FC236}">
                <a16:creationId xmlns:a16="http://schemas.microsoft.com/office/drawing/2014/main" id="{D0E81F56-1255-FE01-71F4-885AF4891FAD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5328557" y="2215244"/>
            <a:ext cx="4931229" cy="2547256"/>
          </a:xfrm>
          <a:prstGeom prst="curvedConnector3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95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3783370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Today’s lesson</a:t>
            </a:r>
          </a:p>
        </p:txBody>
      </p:sp>
      <p:sp>
        <p:nvSpPr>
          <p:cNvPr id="5" name="Rectangle 4"/>
          <p:cNvSpPr/>
          <p:nvPr/>
        </p:nvSpPr>
        <p:spPr>
          <a:xfrm>
            <a:off x="766668" y="1815293"/>
            <a:ext cx="4345781" cy="230832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Vocabularies</a:t>
            </a:r>
          </a:p>
          <a:p>
            <a:endParaRPr lang="en-US" sz="3600" i="1" dirty="0">
              <a:solidFill>
                <a:srgbClr val="FF0000"/>
              </a:solidFill>
            </a:endParaRPr>
          </a:p>
          <a:p>
            <a:r>
              <a:rPr lang="en-US" sz="3600" i="1" dirty="0">
                <a:solidFill>
                  <a:srgbClr val="0070C0"/>
                </a:solidFill>
              </a:rPr>
              <a:t>sunny, rainy, snowy, cloudy, windy, foggy.</a:t>
            </a:r>
          </a:p>
        </p:txBody>
      </p:sp>
      <p:sp>
        <p:nvSpPr>
          <p:cNvPr id="6" name="Rectangle 5"/>
          <p:cNvSpPr/>
          <p:nvPr/>
        </p:nvSpPr>
        <p:spPr>
          <a:xfrm>
            <a:off x="5780317" y="1818408"/>
            <a:ext cx="6334307" cy="230832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Structures/ Sentence patterns</a:t>
            </a:r>
          </a:p>
          <a:p>
            <a:endParaRPr lang="en-US" sz="3600" i="1" dirty="0">
              <a:solidFill>
                <a:srgbClr val="FF0000"/>
              </a:solidFill>
            </a:endParaRPr>
          </a:p>
          <a:p>
            <a:r>
              <a:rPr lang="en-US" sz="3600" i="1" dirty="0">
                <a:solidFill>
                  <a:srgbClr val="0070C0"/>
                </a:solidFill>
              </a:rPr>
              <a:t>What's the weather like today? 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It's sunny.</a:t>
            </a:r>
          </a:p>
        </p:txBody>
      </p:sp>
    </p:spTree>
    <p:extLst>
      <p:ext uri="{BB962C8B-B14F-4D97-AF65-F5344CB8AC3E}">
        <p14:creationId xmlns:p14="http://schemas.microsoft.com/office/powerpoint/2010/main" val="1601880872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469135"/>
            <a:ext cx="3362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Homework</a:t>
            </a:r>
          </a:p>
        </p:txBody>
      </p:sp>
      <p:sp>
        <p:nvSpPr>
          <p:cNvPr id="5" name="Rectangle 4"/>
          <p:cNvSpPr/>
          <p:nvPr/>
        </p:nvSpPr>
        <p:spPr>
          <a:xfrm>
            <a:off x="242595" y="1273530"/>
            <a:ext cx="11872029" cy="507831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Practice the </a:t>
            </a:r>
            <a:r>
              <a:rPr lang="en-US" sz="3600" i="1" dirty="0" smtClean="0">
                <a:solidFill>
                  <a:srgbClr val="0070C0"/>
                </a:solidFill>
              </a:rPr>
              <a:t>vocabulary </a:t>
            </a:r>
            <a:r>
              <a:rPr lang="en-US" sz="3600" i="1" dirty="0">
                <a:solidFill>
                  <a:srgbClr val="0070C0"/>
                </a:solidFill>
              </a:rPr>
              <a:t>and structure; </a:t>
            </a:r>
            <a:r>
              <a:rPr lang="en-US" sz="3600" i="1" dirty="0" smtClean="0">
                <a:solidFill>
                  <a:srgbClr val="0070C0"/>
                </a:solidFill>
              </a:rPr>
              <a:t>make </a:t>
            </a:r>
            <a:r>
              <a:rPr lang="en-US" sz="3600" i="1" dirty="0">
                <a:solidFill>
                  <a:srgbClr val="0070C0"/>
                </a:solidFill>
              </a:rPr>
              <a:t>sentences using </a:t>
            </a:r>
            <a:r>
              <a:rPr lang="en-US" sz="3600" i="1" dirty="0" smtClean="0">
                <a:solidFill>
                  <a:srgbClr val="0070C0"/>
                </a:solidFill>
              </a:rPr>
              <a:t>the vocabulary learnt in the lesson. </a:t>
            </a:r>
            <a:endParaRPr lang="en-US" sz="3600" i="1" dirty="0">
              <a:solidFill>
                <a:srgbClr val="0070C0"/>
              </a:solidFill>
            </a:endParaRP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exercises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4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WB </a:t>
            </a:r>
            <a:r>
              <a:rPr lang="en-US" sz="3600" i="1" dirty="0">
                <a:solidFill>
                  <a:srgbClr val="0070C0"/>
                </a:solidFill>
              </a:rPr>
              <a:t>(page 22</a:t>
            </a:r>
            <a:r>
              <a:rPr lang="en-US" sz="3600" i="1" dirty="0" smtClean="0">
                <a:solidFill>
                  <a:srgbClr val="0070C0"/>
                </a:solidFill>
              </a:rPr>
              <a:t>)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exercises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 err="1">
                <a:solidFill>
                  <a:srgbClr val="0070C0"/>
                </a:solidFill>
              </a:rPr>
              <a:t>Anh</a:t>
            </a:r>
            <a:r>
              <a:rPr lang="en-US" sz="3600" b="1" i="1" dirty="0">
                <a:solidFill>
                  <a:srgbClr val="0070C0"/>
                </a:solidFill>
              </a:rPr>
              <a:t> 4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</a:t>
            </a:r>
            <a:r>
              <a:rPr lang="en-US" sz="3600" b="1" i="1" dirty="0" smtClean="0">
                <a:solidFill>
                  <a:srgbClr val="0070C0"/>
                </a:solidFill>
              </a:rPr>
              <a:t>Notebook </a:t>
            </a:r>
            <a:r>
              <a:rPr lang="en-US" sz="3600" i="1" dirty="0">
                <a:solidFill>
                  <a:srgbClr val="0070C0"/>
                </a:solidFill>
              </a:rPr>
              <a:t>(page </a:t>
            </a:r>
            <a:r>
              <a:rPr lang="en-US" sz="3600" i="1" dirty="0" smtClean="0">
                <a:solidFill>
                  <a:srgbClr val="0070C0"/>
                </a:solidFill>
              </a:rPr>
              <a:t>16) </a:t>
            </a:r>
            <a:endParaRPr lang="en-US" sz="3600" i="1" dirty="0">
              <a:solidFill>
                <a:srgbClr val="0070C0"/>
              </a:solidFill>
            </a:endParaRPr>
          </a:p>
          <a:p>
            <a:pPr marL="571500" indent="-571500">
              <a:buFontTx/>
              <a:buChar char="-"/>
            </a:pPr>
            <a:r>
              <a:rPr lang="en-US" sz="3600" i="1" dirty="0" smtClean="0">
                <a:solidFill>
                  <a:srgbClr val="0070C0"/>
                </a:solidFill>
              </a:rPr>
              <a:t>Prepare </a:t>
            </a:r>
            <a:r>
              <a:rPr lang="en-US" sz="3600" i="1" dirty="0">
                <a:solidFill>
                  <a:srgbClr val="0070C0"/>
                </a:solidFill>
              </a:rPr>
              <a:t>the next lesson (page 35 SB) 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Play the consolidation games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4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DHA App </a:t>
            </a:r>
            <a:r>
              <a:rPr lang="en-US" sz="3600" i="1" dirty="0">
                <a:solidFill>
                  <a:srgbClr val="0070C0"/>
                </a:solidFill>
              </a:rPr>
              <a:t>on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>
                <a:solidFill>
                  <a:srgbClr val="0070C0"/>
                </a:solidFill>
                <a:hlinkClick r:id="rId2"/>
              </a:rPr>
              <a:t>www.eduhome.com.vn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1157244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61" y="1298575"/>
            <a:ext cx="12169939" cy="425314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735025" y="5659275"/>
            <a:ext cx="35412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Have a nice day!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6843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8143487" y="552140"/>
            <a:ext cx="4026834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WARM UP</a:t>
            </a:r>
          </a:p>
        </p:txBody>
      </p:sp>
    </p:spTree>
    <p:extLst>
      <p:ext uri="{BB962C8B-B14F-4D97-AF65-F5344CB8AC3E}">
        <p14:creationId xmlns:p14="http://schemas.microsoft.com/office/powerpoint/2010/main" val="2476888630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413383" y="410547"/>
            <a:ext cx="5166715" cy="662473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/>
              <a:t>Talk about abilities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14405" y="1381472"/>
            <a:ext cx="1083283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ea typeface="Times New Roman" panose="02020603050405020304" pitchFamily="18" charset="0"/>
              </a:rPr>
              <a:t>Pair work: </a:t>
            </a:r>
          </a:p>
          <a:p>
            <a:r>
              <a:rPr lang="en-US" sz="3600" dirty="0" smtClean="0">
                <a:solidFill>
                  <a:srgbClr val="FF0000"/>
                </a:solidFill>
                <a:ea typeface="Times New Roman" panose="02020603050405020304" pitchFamily="18" charset="0"/>
              </a:rPr>
              <a:t>Students take turns to talk about their own / family member’s abilities.</a:t>
            </a:r>
          </a:p>
          <a:p>
            <a:endParaRPr lang="en-US" sz="3600" dirty="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r>
              <a:rPr lang="en-US" sz="3600" dirty="0" err="1" smtClean="0">
                <a:solidFill>
                  <a:srgbClr val="FF0000"/>
                </a:solidFill>
                <a:ea typeface="Times New Roman" panose="02020603050405020304" pitchFamily="18" charset="0"/>
              </a:rPr>
              <a:t>Eg</a:t>
            </a:r>
            <a:r>
              <a:rPr lang="en-US" sz="3600" dirty="0" smtClean="0">
                <a:solidFill>
                  <a:srgbClr val="FF0000"/>
                </a:solidFill>
                <a:ea typeface="Times New Roman" panose="02020603050405020304" pitchFamily="18" charset="0"/>
              </a:rPr>
              <a:t>: I can play football.</a:t>
            </a:r>
          </a:p>
          <a:p>
            <a:r>
              <a:rPr lang="en-US" sz="3600" dirty="0">
                <a:solidFill>
                  <a:srgbClr val="FF0000"/>
                </a:solidFill>
                <a:ea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FF0000"/>
                </a:solidFill>
                <a:ea typeface="Times New Roman" panose="02020603050405020304" pitchFamily="18" charset="0"/>
              </a:rPr>
              <a:t>      My brother can play the piano.</a:t>
            </a:r>
          </a:p>
          <a:p>
            <a:r>
              <a:rPr lang="en-US" sz="3600" dirty="0" smtClean="0">
                <a:solidFill>
                  <a:srgbClr val="FF0000"/>
                </a:solidFill>
                <a:ea typeface="Times New Roman" panose="02020603050405020304" pitchFamily="18" charset="0"/>
              </a:rPr>
              <a:t> </a:t>
            </a:r>
            <a:endParaRPr lang="en-US" sz="3600" dirty="0">
              <a:solidFill>
                <a:srgbClr val="FF000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6495222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11AB80D-C1CE-49EC-BD8F-D627C10168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901"/>
          <a:stretch/>
        </p:blipFill>
        <p:spPr>
          <a:xfrm>
            <a:off x="1560806" y="1265574"/>
            <a:ext cx="8706315" cy="4989580"/>
          </a:xfrm>
          <a:prstGeom prst="rect">
            <a:avLst/>
          </a:prstGeom>
        </p:spPr>
      </p:pic>
      <p:sp>
        <p:nvSpPr>
          <p:cNvPr id="3" name="Speech Bubble: Rectangle with Corners Rounded 8">
            <a:extLst>
              <a:ext uri="{FF2B5EF4-FFF2-40B4-BE49-F238E27FC236}">
                <a16:creationId xmlns:a16="http://schemas.microsoft.com/office/drawing/2014/main" id="{2A17D1E2-6645-4BC6-9E35-7655B0F2C4AD}"/>
              </a:ext>
            </a:extLst>
          </p:cNvPr>
          <p:cNvSpPr/>
          <p:nvPr/>
        </p:nvSpPr>
        <p:spPr>
          <a:xfrm>
            <a:off x="5304056" y="725399"/>
            <a:ext cx="3755968" cy="739507"/>
          </a:xfrm>
          <a:prstGeom prst="wedgeRoundRectCallout">
            <a:avLst>
              <a:gd name="adj1" fmla="val -53511"/>
              <a:gd name="adj2" fmla="val 104106"/>
              <a:gd name="adj3" fmla="val 16667"/>
            </a:avLst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B050"/>
                </a:solidFill>
              </a:rPr>
              <a:t>It’s time to learn …</a:t>
            </a:r>
          </a:p>
        </p:txBody>
      </p:sp>
    </p:spTree>
    <p:extLst>
      <p:ext uri="{BB962C8B-B14F-4D97-AF65-F5344CB8AC3E}">
        <p14:creationId xmlns:p14="http://schemas.microsoft.com/office/powerpoint/2010/main" val="4039296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94" y="-90881"/>
            <a:ext cx="10506272" cy="6958861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2183361" y="646504"/>
            <a:ext cx="5654351" cy="543549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i="1" dirty="0"/>
              <a:t>New words</a:t>
            </a:r>
          </a:p>
          <a:p>
            <a:pPr algn="ctr"/>
            <a:r>
              <a:rPr lang="en-US" sz="3600" i="1" dirty="0"/>
              <a:t>sunny, rainy, snowy, cloudy, windy, foggy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449769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978" y="623667"/>
            <a:ext cx="8612943" cy="574196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50906" y="4114805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Vocabulary</a:t>
            </a:r>
          </a:p>
        </p:txBody>
      </p:sp>
    </p:spTree>
    <p:extLst>
      <p:ext uri="{BB962C8B-B14F-4D97-AF65-F5344CB8AC3E}">
        <p14:creationId xmlns:p14="http://schemas.microsoft.com/office/powerpoint/2010/main" val="3639786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34357B8-9A0D-BB19-92B6-2DDF98BB5D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1453" y="622576"/>
            <a:ext cx="6706181" cy="65537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1EAE765-65AB-1C0C-B509-D9BCFDDAC8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368826"/>
            <a:ext cx="12192000" cy="2120347"/>
          </a:xfrm>
          <a:prstGeom prst="rect">
            <a:avLst/>
          </a:prstGeom>
        </p:spPr>
      </p:pic>
      <p:pic>
        <p:nvPicPr>
          <p:cNvPr id="6" name="CD1 TRACK 52">
            <a:hlinkClick r:id="" action="ppaction://media"/>
            <a:extLst>
              <a:ext uri="{FF2B5EF4-FFF2-40B4-BE49-F238E27FC236}">
                <a16:creationId xmlns:a16="http://schemas.microsoft.com/office/drawing/2014/main" id="{A93F6B77-0ED5-0B57-3DC1-D47D5BAFD1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850363" y="790590"/>
            <a:ext cx="487363" cy="48736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54595A0-EB04-48A1-23DD-6629485A0C79}"/>
              </a:ext>
            </a:extLst>
          </p:cNvPr>
          <p:cNvSpPr/>
          <p:nvPr/>
        </p:nvSpPr>
        <p:spPr>
          <a:xfrm>
            <a:off x="8251371" y="622576"/>
            <a:ext cx="1785258" cy="9993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075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4589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1123</TotalTime>
  <Words>448</Words>
  <Application>Microsoft Office PowerPoint</Application>
  <PresentationFormat>Widescreen</PresentationFormat>
  <Paragraphs>110</Paragraphs>
  <Slides>38</Slides>
  <Notes>0</Notes>
  <HiddenSlides>0</HiddenSlides>
  <MMClips>17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Rieu Phan Van</dc:creator>
  <cp:lastModifiedBy>Admin</cp:lastModifiedBy>
  <cp:revision>40</cp:revision>
  <dcterms:created xsi:type="dcterms:W3CDTF">2023-01-31T08:21:18Z</dcterms:created>
  <dcterms:modified xsi:type="dcterms:W3CDTF">2023-08-10T04:11:33Z</dcterms:modified>
</cp:coreProperties>
</file>