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6" r:id="rId4"/>
    <p:sldMasterId id="2147483698" r:id="rId5"/>
    <p:sldMasterId id="2147483712" r:id="rId6"/>
  </p:sldMasterIdLst>
  <p:notesMasterIdLst>
    <p:notesMasterId r:id="rId40"/>
  </p:notesMasterIdLst>
  <p:sldIdLst>
    <p:sldId id="257" r:id="rId7"/>
    <p:sldId id="302" r:id="rId8"/>
    <p:sldId id="283" r:id="rId9"/>
    <p:sldId id="284" r:id="rId10"/>
    <p:sldId id="285" r:id="rId11"/>
    <p:sldId id="286" r:id="rId12"/>
    <p:sldId id="287" r:id="rId13"/>
    <p:sldId id="261" r:id="rId14"/>
    <p:sldId id="263" r:id="rId15"/>
    <p:sldId id="288" r:id="rId16"/>
    <p:sldId id="289" r:id="rId17"/>
    <p:sldId id="290" r:id="rId18"/>
    <p:sldId id="268" r:id="rId19"/>
    <p:sldId id="291" r:id="rId20"/>
    <p:sldId id="292" r:id="rId21"/>
    <p:sldId id="293" r:id="rId22"/>
    <p:sldId id="269" r:id="rId23"/>
    <p:sldId id="303" r:id="rId24"/>
    <p:sldId id="271" r:id="rId25"/>
    <p:sldId id="294" r:id="rId26"/>
    <p:sldId id="295" r:id="rId27"/>
    <p:sldId id="296" r:id="rId28"/>
    <p:sldId id="275" r:id="rId29"/>
    <p:sldId id="276" r:id="rId30"/>
    <p:sldId id="279" r:id="rId31"/>
    <p:sldId id="297" r:id="rId32"/>
    <p:sldId id="280" r:id="rId33"/>
    <p:sldId id="304" r:id="rId34"/>
    <p:sldId id="298" r:id="rId35"/>
    <p:sldId id="299" r:id="rId36"/>
    <p:sldId id="260" r:id="rId37"/>
    <p:sldId id="301" r:id="rId38"/>
    <p:sldId id="28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21/10/2021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597970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a:t>
            </a:fld>
            <a:endParaRPr lang="en-US"/>
          </a:p>
        </p:txBody>
      </p:sp>
    </p:spTree>
    <p:extLst>
      <p:ext uri="{BB962C8B-B14F-4D97-AF65-F5344CB8AC3E}">
        <p14:creationId xmlns:p14="http://schemas.microsoft.com/office/powerpoint/2010/main" val="2566035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16</a:t>
            </a:fld>
            <a:endParaRPr lang="zh-CN" altLang="en-US"/>
          </a:p>
        </p:txBody>
      </p:sp>
    </p:spTree>
    <p:extLst>
      <p:ext uri="{BB962C8B-B14F-4D97-AF65-F5344CB8AC3E}">
        <p14:creationId xmlns:p14="http://schemas.microsoft.com/office/powerpoint/2010/main" val="2267629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20</a:t>
            </a:fld>
            <a:endParaRPr lang="en-US"/>
          </a:p>
        </p:txBody>
      </p:sp>
    </p:spTree>
    <p:extLst>
      <p:ext uri="{BB962C8B-B14F-4D97-AF65-F5344CB8AC3E}">
        <p14:creationId xmlns:p14="http://schemas.microsoft.com/office/powerpoint/2010/main" val="2527501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34673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29</a:t>
            </a:fld>
            <a:endParaRPr lang="en-US"/>
          </a:p>
        </p:txBody>
      </p:sp>
    </p:spTree>
    <p:extLst>
      <p:ext uri="{BB962C8B-B14F-4D97-AF65-F5344CB8AC3E}">
        <p14:creationId xmlns:p14="http://schemas.microsoft.com/office/powerpoint/2010/main" val="1860538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extLst>
      <p:ext uri="{BB962C8B-B14F-4D97-AF65-F5344CB8AC3E}">
        <p14:creationId xmlns:p14="http://schemas.microsoft.com/office/powerpoint/2010/main" val="135870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8</a:t>
            </a:fld>
            <a:endParaRPr lang="en-US"/>
          </a:p>
        </p:txBody>
      </p:sp>
    </p:spTree>
    <p:extLst>
      <p:ext uri="{BB962C8B-B14F-4D97-AF65-F5344CB8AC3E}">
        <p14:creationId xmlns:p14="http://schemas.microsoft.com/office/powerpoint/2010/main" val="1005226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9</a:t>
            </a:fld>
            <a:endParaRPr lang="zh-CN" altLang="en-US"/>
          </a:p>
        </p:txBody>
      </p:sp>
    </p:spTree>
    <p:extLst>
      <p:ext uri="{BB962C8B-B14F-4D97-AF65-F5344CB8AC3E}">
        <p14:creationId xmlns:p14="http://schemas.microsoft.com/office/powerpoint/2010/main" val="3414133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extLst>
      <p:ext uri="{BB962C8B-B14F-4D97-AF65-F5344CB8AC3E}">
        <p14:creationId xmlns:p14="http://schemas.microsoft.com/office/powerpoint/2010/main" val="4166724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extLst>
      <p:ext uri="{BB962C8B-B14F-4D97-AF65-F5344CB8AC3E}">
        <p14:creationId xmlns:p14="http://schemas.microsoft.com/office/powerpoint/2010/main" val="249448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extLst>
      <p:ext uri="{BB962C8B-B14F-4D97-AF65-F5344CB8AC3E}">
        <p14:creationId xmlns:p14="http://schemas.microsoft.com/office/powerpoint/2010/main" val="2925389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13</a:t>
            </a:fld>
            <a:endParaRPr lang="en-US"/>
          </a:p>
        </p:txBody>
      </p:sp>
    </p:spTree>
    <p:extLst>
      <p:ext uri="{BB962C8B-B14F-4D97-AF65-F5344CB8AC3E}">
        <p14:creationId xmlns:p14="http://schemas.microsoft.com/office/powerpoint/2010/main" val="2426760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extLst>
      <p:ext uri="{BB962C8B-B14F-4D97-AF65-F5344CB8AC3E}">
        <p14:creationId xmlns:p14="http://schemas.microsoft.com/office/powerpoint/2010/main" val="610699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15</a:t>
            </a:fld>
            <a:endParaRPr lang="en-US"/>
          </a:p>
        </p:txBody>
      </p:sp>
    </p:spTree>
    <p:extLst>
      <p:ext uri="{BB962C8B-B14F-4D97-AF65-F5344CB8AC3E}">
        <p14:creationId xmlns:p14="http://schemas.microsoft.com/office/powerpoint/2010/main" val="3140452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25577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21/10/2021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21/10/2021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21/10/2021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379825"/>
      </p:ext>
    </p:extLst>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8294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21/10/2021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21/10/2021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21/10/2021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21/10/2021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3.jpe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21/10/2021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21/10/2021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21/10/2021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2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2021/10/21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6.GIF"/><Relationship Id="rId4" Type="http://schemas.openxmlformats.org/officeDocument/2006/relationships/image" Target="../media/image25.GIF"/></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0.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6.pn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jpeg"/><Relationship Id="rId1" Type="http://schemas.openxmlformats.org/officeDocument/2006/relationships/slideLayout" Target="../slideLayouts/slideLayout25.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5.jpg"/><Relationship Id="rId1" Type="http://schemas.openxmlformats.org/officeDocument/2006/relationships/slideLayout" Target="../slideLayouts/slideLayout25.xml"/><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GIF"/><Relationship Id="rId18" Type="http://schemas.openxmlformats.org/officeDocument/2006/relationships/image" Target="../media/image56.png"/><Relationship Id="rId26" Type="http://schemas.openxmlformats.org/officeDocument/2006/relationships/image" Target="../media/image61.png"/><Relationship Id="rId3" Type="http://schemas.openxmlformats.org/officeDocument/2006/relationships/image" Target="../media/image47.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2.GIF"/><Relationship Id="rId17" Type="http://schemas.microsoft.com/office/2007/relationships/hdphoto" Target="../media/hdphoto10.wdp"/><Relationship Id="rId25" Type="http://schemas.microsoft.com/office/2007/relationships/hdphoto" Target="../media/hdphoto13.wdp"/><Relationship Id="rId33" Type="http://schemas.openxmlformats.org/officeDocument/2006/relationships/image" Target="../media/image65.jpeg"/><Relationship Id="rId2" Type="http://schemas.openxmlformats.org/officeDocument/2006/relationships/notesSlide" Target="../notesSlides/notesSlide14.xml"/><Relationship Id="rId16" Type="http://schemas.openxmlformats.org/officeDocument/2006/relationships/image" Target="../media/image55.png"/><Relationship Id="rId20" Type="http://schemas.openxmlformats.org/officeDocument/2006/relationships/image" Target="../media/image58.png"/><Relationship Id="rId29" Type="http://schemas.microsoft.com/office/2007/relationships/hdphoto" Target="../media/hdphoto15.wdp"/><Relationship Id="rId1" Type="http://schemas.openxmlformats.org/officeDocument/2006/relationships/slideLayout" Target="../slideLayouts/slideLayout14.xml"/><Relationship Id="rId6" Type="http://schemas.openxmlformats.org/officeDocument/2006/relationships/image" Target="../media/image49.png"/><Relationship Id="rId11" Type="http://schemas.microsoft.com/office/2007/relationships/hdphoto" Target="../media/hdphoto8.wdp"/><Relationship Id="rId24" Type="http://schemas.openxmlformats.org/officeDocument/2006/relationships/image" Target="../media/image60.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2.png"/><Relationship Id="rId10" Type="http://schemas.openxmlformats.org/officeDocument/2006/relationships/image" Target="../media/image51.png"/><Relationship Id="rId19" Type="http://schemas.openxmlformats.org/officeDocument/2006/relationships/image" Target="../media/image57.GIF"/><Relationship Id="rId31" Type="http://schemas.openxmlformats.org/officeDocument/2006/relationships/image" Target="../media/image64.png"/><Relationship Id="rId4" Type="http://schemas.openxmlformats.org/officeDocument/2006/relationships/image" Target="../media/image48.png"/><Relationship Id="rId9" Type="http://schemas.microsoft.com/office/2007/relationships/hdphoto" Target="../media/hdphoto7.wdp"/><Relationship Id="rId14" Type="http://schemas.openxmlformats.org/officeDocument/2006/relationships/image" Target="../media/image54.png"/><Relationship Id="rId22" Type="http://schemas.openxmlformats.org/officeDocument/2006/relationships/image" Target="../media/image59.png"/><Relationship Id="rId27" Type="http://schemas.microsoft.com/office/2007/relationships/hdphoto" Target="../media/hdphoto14.wdp"/><Relationship Id="rId30" Type="http://schemas.openxmlformats.org/officeDocument/2006/relationships/image" Target="../media/image63.GIF"/></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3.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0.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2.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11.png"/><Relationship Id="rId4" Type="http://schemas.openxmlformats.org/officeDocument/2006/relationships/audio" Target="../media/media2.mp3"/><Relationship Id="rId9" Type="http://schemas.openxmlformats.org/officeDocument/2006/relationships/slideLayout" Target="../slideLayouts/slideLayout14.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0.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6.png"/><Relationship Id="rId5" Type="http://schemas.openxmlformats.org/officeDocument/2006/relationships/audio" Target="NULL" TargetMode="External"/><Relationship Id="rId1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audio" Target="../media/media2.mp3"/><Relationship Id="rId9" Type="http://schemas.openxmlformats.org/officeDocument/2006/relationships/slideLayout" Target="../slideLayouts/slideLayout14.xml"/><Relationship Id="rId1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3.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0.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2.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7.png"/><Relationship Id="rId4" Type="http://schemas.openxmlformats.org/officeDocument/2006/relationships/audio" Target="../media/media2.mp3"/><Relationship Id="rId9" Type="http://schemas.openxmlformats.org/officeDocument/2006/relationships/slideLayout" Target="../slideLayouts/slideLayout14.xml"/><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jpeg"/><Relationship Id="rId5" Type="http://schemas.openxmlformats.org/officeDocument/2006/relationships/slideLayout" Target="../slideLayouts/slideLayout14.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3"/>
          <a:stretch>
            <a:fillRect/>
          </a:stretch>
        </p:blipFill>
        <p:spPr>
          <a:xfrm>
            <a:off x="4442460" y="2948940"/>
            <a:ext cx="3286125" cy="3909060"/>
          </a:xfrm>
          <a:prstGeom prst="rect">
            <a:avLst/>
          </a:prstGeom>
        </p:spPr>
      </p:pic>
      <p:pic>
        <p:nvPicPr>
          <p:cNvPr id="6" name="Picture 5">
            <a:extLst>
              <a:ext uri="{FF2B5EF4-FFF2-40B4-BE49-F238E27FC236}">
                <a16:creationId xmlns="" xmlns:a16="http://schemas.microsoft.com/office/drawing/2014/main" id="{E7FC6D70-F660-451F-BFC7-17E3E6E2DB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5866688"/>
            <a:ext cx="996055" cy="991312"/>
          </a:xfrm>
          <a:prstGeom prst="rect">
            <a:avLst/>
          </a:prstGeom>
        </p:spPr>
      </p:pic>
    </p:spTree>
  </p:cSld>
  <p:clrMapOvr>
    <a:masterClrMapping/>
  </p:clrMapOvr>
  <p:transition advClick="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10" name="Cloud 9"/>
          <p:cNvSpPr/>
          <p:nvPr/>
        </p:nvSpPr>
        <p:spPr>
          <a:xfrm>
            <a:off x="9808210" y="566166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Luyện đọc theo khổ</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animBg="1"/>
      <p:bldP spid="5" grpId="1" animBg="1"/>
      <p:bldP spid="7" grpId="0" animBg="1"/>
      <p:bldP spid="7" grpId="1" animBg="1"/>
      <p:bldP spid="8" grpId="0" animBg="1"/>
      <p:bldP spid="8" grpId="1" animBg="1"/>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9" name="Cloud 8"/>
          <p:cNvSpPr/>
          <p:nvPr/>
        </p:nvSpPr>
        <p:spPr>
          <a:xfrm>
            <a:off x="9779000" y="5337810"/>
            <a:ext cx="2078990" cy="9461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charset="0"/>
                <a:ea typeface="Arial-Rounded" panose="020B0500000000000000" charset="0"/>
                <a:cs typeface="Arial-Rounded" panose="020B0500000000000000" charset="0"/>
              </a:rPr>
              <a:t>Thi đọc theo nhóm</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bldLvl="0" animBg="1"/>
      <p:bldP spid="5" grpId="1" animBg="1"/>
      <p:bldP spid="7" grpId="0" bldLvl="0" animBg="1"/>
      <p:bldP spid="7" grpId="1" animBg="1"/>
      <p:bldP spid="8" grpId="0" bldLvl="0" animBg="1"/>
      <p:bldP spid="8" grpId="1" animBg="1"/>
      <p:bldP spid="9" grpId="0" bldLvl="0" animBg="1"/>
      <p:bldP spid="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869315" y="239395"/>
            <a:ext cx="397573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800" b="1" dirty="0">
                <a:solidFill>
                  <a:schemeClr val="bg1"/>
                </a:solidFill>
                <a:latin typeface="Arial-Rounded" panose="020B0500000000000000" charset="0"/>
                <a:ea typeface="Arial-Rounded" panose="020B0500000000000000" charset="0"/>
                <a:cs typeface="Arial-Rounded" panose="020B0500000000000000" charset="0"/>
              </a:rPr>
              <a:t>Trả lời câu hỏi</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Rounded Rectangle 1"/>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1. Bạn nhỏ vẽ những gì trong bức tranh trời đêm?</a:t>
            </a:r>
          </a:p>
        </p:txBody>
      </p:sp>
      <p:cxnSp>
        <p:nvCxnSpPr>
          <p:cNvPr id="5" name="Straight Connector 4"/>
          <p:cNvCxnSpPr/>
          <p:nvPr/>
        </p:nvCxnSpPr>
        <p:spPr>
          <a:xfrm>
            <a:off x="1459865" y="2743835"/>
            <a:ext cx="12274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a:off x="617855" y="355536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526415" y="478218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2. Bức tranh cảnh biển của bạn nhỏ có gì đẹp?</a:t>
            </a:r>
          </a:p>
        </p:txBody>
      </p:sp>
      <p:cxnSp>
        <p:nvCxnSpPr>
          <p:cNvPr id="12" name="Straight Connector 11"/>
          <p:cNvCxnSpPr/>
          <p:nvPr/>
        </p:nvCxnSpPr>
        <p:spPr>
          <a:xfrm>
            <a:off x="7586345" y="2044065"/>
            <a:ext cx="260667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7586345" y="2429510"/>
            <a:ext cx="283019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7586345" y="2885440"/>
            <a:ext cx="2079625" cy="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xit" presetSubtype="10" fill="hold" nodeType="clickEffect">
                                  <p:stCondLst>
                                    <p:cond delay="0"/>
                                  </p:stCondLst>
                                  <p:childTnLst>
                                    <p:animEffect transition="out" filter="checkerboard(across)">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 presetClass="exit" presetSubtype="10" fill="hold" nodeType="clickEffect">
                                  <p:stCondLst>
                                    <p:cond delay="0"/>
                                  </p:stCondLst>
                                  <p:childTnLst>
                                    <p:animEffect transition="out" filter="checkerboard(across)">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xit" presetSubtype="10" fill="hold" nodeType="clickEffect">
                                  <p:stCondLst>
                                    <p:cond delay="0"/>
                                  </p:stCondLst>
                                  <p:childTnLst>
                                    <p:animEffect transition="out" filter="checkerboard(across)">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linds(horizontal)">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linds(horizont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linds(horizontal)">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2" grpId="0" animBg="1"/>
      <p:bldP spid="2" grpId="1" animBg="1"/>
      <p:bldP spid="10" grpId="0" bldLvl="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stretch>
            <a:fillRect/>
          </a:stretch>
        </p:blipFill>
        <p:spPr>
          <a:xfrm>
            <a:off x="1246505" y="713105"/>
            <a:ext cx="8886190" cy="3826510"/>
          </a:xfrm>
          <a:prstGeom prst="rect">
            <a:avLst/>
          </a:prstGeom>
        </p:spPr>
      </p:pic>
      <p:pic>
        <p:nvPicPr>
          <p:cNvPr id="7" name="Picture 6"/>
          <p:cNvPicPr>
            <a:picLocks noChangeAspect="1"/>
          </p:cNvPicPr>
          <p:nvPr/>
        </p:nvPicPr>
        <p:blipFill>
          <a:blip r:embed="rId4"/>
          <a:stretch>
            <a:fillRect/>
          </a:stretch>
        </p:blipFill>
        <p:spPr>
          <a:xfrm>
            <a:off x="3694430" y="4656123"/>
            <a:ext cx="3463925" cy="174688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4. Tìm tiếng cùng vần ở cuối các dòng thơ</a:t>
            </a:r>
          </a:p>
        </p:txBody>
      </p:sp>
      <p:cxnSp>
        <p:nvCxnSpPr>
          <p:cNvPr id="2" name="Straight Connector 1"/>
          <p:cNvCxnSpPr/>
          <p:nvPr/>
        </p:nvCxnSpPr>
        <p:spPr>
          <a:xfrm>
            <a:off x="2301875" y="274383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a:off x="2301875" y="358584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1916430" y="4802505"/>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9239885" y="1617980"/>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9239885" y="282511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9077960" y="358584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27" y="0"/>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5" name="Rectangle 4"/>
          <p:cNvSpPr/>
          <p:nvPr/>
        </p:nvSpPr>
        <p:spPr>
          <a:xfrm>
            <a:off x="1" y="6684209"/>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762000" y="207618"/>
            <a:ext cx="6622473" cy="1077170"/>
          </a:xfrm>
          <a:prstGeom prst="rect">
            <a:avLst/>
          </a:prstGeom>
          <a:noFill/>
        </p:spPr>
        <p:txBody>
          <a:bodyPr wrap="square" lIns="91391" tIns="45696" rIns="91391" bIns="45696" rtlCol="0">
            <a:spAutoFit/>
          </a:bodyPr>
          <a:lstStyle/>
          <a:p>
            <a:pPr algn="just"/>
            <a:r>
              <a:rPr lang="en-US" sz="3200" b="1" dirty="0">
                <a:latin typeface="Arial-Rounded" panose="020B0500000000000000" charset="0"/>
                <a:ea typeface="Arial-Rounded" panose="020B0500000000000000" charset="0"/>
                <a:cs typeface="Arial-Rounded" panose="020B0500000000000000" charset="0"/>
              </a:rPr>
              <a:t>Học thuộc </a:t>
            </a:r>
            <a:r>
              <a:rPr lang="en-US" sz="3200" b="1" dirty="0" err="1">
                <a:latin typeface="Arial-Rounded" panose="020B0500000000000000" charset="0"/>
                <a:ea typeface="Arial-Rounded" panose="020B0500000000000000" charset="0"/>
                <a:cs typeface="Arial-Rounded" panose="020B0500000000000000" charset="0"/>
              </a:rPr>
              <a:t>lòng</a:t>
            </a:r>
            <a:r>
              <a:rPr lang="en-US" sz="3200" b="1" dirty="0">
                <a:latin typeface="Arial-Rounded" panose="020B0500000000000000" charset="0"/>
                <a:ea typeface="Arial-Rounded" panose="020B0500000000000000" charset="0"/>
                <a:cs typeface="Arial-Rounded" panose="020B0500000000000000" charset="0"/>
              </a:rPr>
              <a:t> </a:t>
            </a:r>
            <a:r>
              <a:rPr lang="en-US" sz="3200" b="1" dirty="0" err="1" smtClean="0">
                <a:latin typeface="Arial-Rounded" panose="020B0500000000000000" charset="0"/>
                <a:ea typeface="Arial-Rounded" panose="020B0500000000000000" charset="0"/>
                <a:cs typeface="Arial-Rounded" panose="020B0500000000000000" charset="0"/>
              </a:rPr>
              <a:t>hai</a:t>
            </a:r>
            <a:r>
              <a:rPr lang="en-US" sz="3200" b="1" dirty="0" smtClean="0">
                <a:latin typeface="Arial-Rounded" panose="020B0500000000000000" charset="0"/>
                <a:ea typeface="Arial-Rounded" panose="020B0500000000000000" charset="0"/>
                <a:cs typeface="Arial-Rounded" panose="020B0500000000000000" charset="0"/>
              </a:rPr>
              <a:t> </a:t>
            </a:r>
            <a:r>
              <a:rPr lang="en-US" sz="3200" b="1" dirty="0">
                <a:latin typeface="Arial-Rounded" panose="020B0500000000000000" charset="0"/>
                <a:ea typeface="Arial-Rounded" panose="020B0500000000000000" charset="0"/>
                <a:cs typeface="Arial-Rounded" panose="020B0500000000000000" charset="0"/>
              </a:rPr>
              <a:t>khổ thơ  em thích</a:t>
            </a:r>
            <a:endParaRPr lang="en-US" sz="3200" b="1" dirty="0">
              <a:latin typeface="Arial Rounded MT Bold" panose="020F0704030504030204" charset="0"/>
              <a:ea typeface="Arial-Rounded" panose="020B0500000000000000" charset="0"/>
              <a:cs typeface="Arial-Rounded" panose="020B0500000000000000" charset="0"/>
            </a:endParaRPr>
          </a:p>
        </p:txBody>
      </p:sp>
      <p:pic>
        <p:nvPicPr>
          <p:cNvPr id="10" name="Picture 9"/>
          <p:cNvPicPr>
            <a:picLocks noChangeAspect="1"/>
          </p:cNvPicPr>
          <p:nvPr/>
        </p:nvPicPr>
        <p:blipFill>
          <a:blip r:embed="rId3"/>
          <a:stretch>
            <a:fillRect/>
          </a:stretch>
        </p:blipFill>
        <p:spPr>
          <a:xfrm>
            <a:off x="9441527" y="4809808"/>
            <a:ext cx="2088573" cy="1874085"/>
          </a:xfrm>
          <a:prstGeom prst="ellipse">
            <a:avLst/>
          </a:prstGeom>
          <a:ln>
            <a:noFill/>
          </a:ln>
          <a:effectLst>
            <a:softEdge rad="112500"/>
          </a:effectLst>
        </p:spPr>
      </p:pic>
      <p:sp>
        <p:nvSpPr>
          <p:cNvPr id="13" name="Rectangle 12"/>
          <p:cNvSpPr/>
          <p:nvPr/>
        </p:nvSpPr>
        <p:spPr>
          <a:xfrm>
            <a:off x="918729" y="1138066"/>
            <a:ext cx="6096000" cy="2461260"/>
          </a:xfrm>
          <a:prstGeom prst="rect">
            <a:avLst/>
          </a:prstGeom>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nay trong lớp học</a:t>
            </a:r>
          </a:p>
          <a:p>
            <a:pPr marL="0" lvl="1" algn="just"/>
            <a:r>
              <a:rPr lang="en-US" sz="3200" dirty="0">
                <a:latin typeface="Arial-Rounded" panose="020B0500000000000000" charset="0"/>
                <a:ea typeface="Arial-Rounded" panose="020B0500000000000000" charset="0"/>
                <a:cs typeface="Arial-Rounded" panose="020B0500000000000000" charset="0"/>
              </a:rPr>
              <a:t>     Với giấy trắng bút màu</a:t>
            </a:r>
          </a:p>
          <a:p>
            <a:pPr marL="0" lvl="1" algn="just"/>
            <a:r>
              <a:rPr lang="en-US" sz="3200" dirty="0">
                <a:latin typeface="Arial-Rounded" panose="020B0500000000000000" charset="0"/>
                <a:ea typeface="Arial-Rounded" panose="020B0500000000000000" charset="0"/>
                <a:cs typeface="Arial-Rounded" panose="020B0500000000000000" charset="0"/>
              </a:rPr>
              <a:t>     Nắn nót em ngồi vẽ</a:t>
            </a:r>
          </a:p>
          <a:p>
            <a:pPr marL="0" lvl="1" algn="just"/>
            <a:r>
              <a:rPr lang="en-US" sz="3200" dirty="0">
                <a:latin typeface="Arial-Rounded" panose="020B0500000000000000" charset="0"/>
                <a:ea typeface="Arial-Rounded" panose="020B0500000000000000" charset="0"/>
                <a:cs typeface="Arial-Rounded" panose="020B0500000000000000" charset="0"/>
              </a:rPr>
              <a:t>     Lung linh bầu trời sao</a:t>
            </a: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sp>
        <p:nvSpPr>
          <p:cNvPr id="14" name="Rectangle 13"/>
          <p:cNvSpPr/>
          <p:nvPr/>
        </p:nvSpPr>
        <p:spPr>
          <a:xfrm>
            <a:off x="1024601" y="1256894"/>
            <a:ext cx="6096000" cy="2953385"/>
          </a:xfrm>
          <a:prstGeom prst="rect">
            <a:avLst/>
          </a:prstGeom>
          <a:solidFill>
            <a:schemeClr val="bg1"/>
          </a:solidFill>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a:t>
            </a:r>
            <a:r>
              <a:rPr lang="en-US" sz="3200" dirty="0">
                <a:solidFill>
                  <a:schemeClr val="bg1"/>
                </a:solidFill>
                <a:latin typeface="Arial-Rounded" panose="020B0500000000000000" charset="0"/>
                <a:ea typeface="Arial-Rounded" panose="020B0500000000000000" charset="0"/>
                <a:cs typeface="Arial-Rounded" panose="020B0500000000000000" charset="0"/>
              </a:rPr>
              <a:t>mưa lại nắng</a:t>
            </a:r>
          </a:p>
          <a:p>
            <a:pPr marL="0" lvl="1" algn="just"/>
            <a:r>
              <a:rPr lang="en-US" sz="3200" dirty="0">
                <a:latin typeface="Arial-Rounded" panose="020B0500000000000000" charset="0"/>
                <a:ea typeface="Arial-Rounded" panose="020B0500000000000000" charset="0"/>
                <a:cs typeface="Arial-Rounded" panose="020B0500000000000000" charset="0"/>
              </a:rPr>
              <a:t>     Với </a:t>
            </a:r>
            <a:r>
              <a:rPr lang="en-US" sz="3200" dirty="0">
                <a:solidFill>
                  <a:schemeClr val="bg1"/>
                </a:solidFill>
                <a:latin typeface="Arial-Rounded" panose="020B0500000000000000" charset="0"/>
                <a:ea typeface="Arial-Rounded" panose="020B0500000000000000" charset="0"/>
                <a:cs typeface="Arial-Rounded" panose="020B0500000000000000" charset="0"/>
              </a:rPr>
              <a:t>có cầu vồng</a:t>
            </a:r>
          </a:p>
          <a:p>
            <a:pPr marL="0" lvl="1" algn="just"/>
            <a:r>
              <a:rPr lang="en-US" sz="3200" dirty="0">
                <a:latin typeface="Arial-Rounded" panose="020B0500000000000000" charset="0"/>
                <a:ea typeface="Arial-Rounded" panose="020B0500000000000000" charset="0"/>
                <a:cs typeface="Arial-Rounded" panose="020B0500000000000000" charset="0"/>
              </a:rPr>
              <a:t>     Nắn </a:t>
            </a:r>
            <a:r>
              <a:rPr lang="en-US" sz="3200" dirty="0">
                <a:solidFill>
                  <a:schemeClr val="bg1"/>
                </a:solidFill>
                <a:latin typeface="Arial-Rounded" panose="020B0500000000000000" charset="0"/>
                <a:ea typeface="Arial-Rounded" panose="020B0500000000000000" charset="0"/>
                <a:cs typeface="Arial-Rounded" panose="020B0500000000000000" charset="0"/>
              </a:rPr>
              <a:t>màu tươi thắm </a:t>
            </a:r>
          </a:p>
          <a:p>
            <a:pPr marL="0" lvl="1" algn="just"/>
            <a:r>
              <a:rPr lang="en-US" sz="3200" dirty="0">
                <a:latin typeface="Arial-Rounded" panose="020B0500000000000000" charset="0"/>
                <a:ea typeface="Arial-Rounded" panose="020B0500000000000000" charset="0"/>
                <a:cs typeface="Arial-Rounded" panose="020B0500000000000000" charset="0"/>
              </a:rPr>
              <a:t>     Lung</a:t>
            </a:r>
            <a:r>
              <a:rPr lang="en-US" sz="3200" dirty="0">
                <a:solidFill>
                  <a:schemeClr val="bg1"/>
                </a:solidFill>
                <a:latin typeface="Arial-Rounded" panose="020B0500000000000000" charset="0"/>
                <a:ea typeface="Arial-Rounded" panose="020B0500000000000000" charset="0"/>
                <a:cs typeface="Arial-Rounded" panose="020B0500000000000000" charset="0"/>
              </a:rPr>
              <a:t>mừng vui trông</a:t>
            </a:r>
          </a:p>
          <a:p>
            <a:pPr marL="0" lvl="1" algn="just"/>
            <a:endParaRPr lang="en-US" sz="3200" dirty="0">
              <a:solidFill>
                <a:schemeClr val="bg1"/>
              </a:solidFill>
              <a:latin typeface="Arial-Rounded" panose="020B0500000000000000" charset="0"/>
              <a:ea typeface="Arial-Rounded" panose="020B0500000000000000" charset="0"/>
              <a:cs typeface="Arial-Rounded" panose="020B0500000000000000" charset="0"/>
            </a:endParaRP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pic>
        <p:nvPicPr>
          <p:cNvPr id="15" name="Picture 14"/>
          <p:cNvPicPr>
            <a:picLocks noChangeAspect="1"/>
          </p:cNvPicPr>
          <p:nvPr/>
        </p:nvPicPr>
        <p:blipFill>
          <a:blip r:embed="rId4"/>
          <a:stretch>
            <a:fillRect/>
          </a:stretch>
        </p:blipFill>
        <p:spPr>
          <a:xfrm>
            <a:off x="5141940" y="4986909"/>
            <a:ext cx="2438400" cy="1438276"/>
          </a:xfrm>
          <a:prstGeom prst="rect">
            <a:avLst/>
          </a:prstGeom>
        </p:spPr>
      </p:pic>
      <p:pic>
        <p:nvPicPr>
          <p:cNvPr id="16" name="Picture 15"/>
          <p:cNvPicPr>
            <a:picLocks noChangeAspect="1"/>
          </p:cNvPicPr>
          <p:nvPr/>
        </p:nvPicPr>
        <p:blipFill>
          <a:blip r:embed="rId5"/>
          <a:stretch>
            <a:fillRect/>
          </a:stretch>
        </p:blipFill>
        <p:spPr>
          <a:xfrm>
            <a:off x="1" y="4763089"/>
            <a:ext cx="2514600" cy="1390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5" name="Cloud 4"/>
          <p:cNvSpPr/>
          <p:nvPr/>
        </p:nvSpPr>
        <p:spPr>
          <a:xfrm>
            <a:off x="626110" y="5671820"/>
            <a:ext cx="9878695" cy="845185"/>
          </a:xfrm>
          <a:prstGeom prst="cloud">
            <a:avLst/>
          </a:prstGeom>
        </p:spPr>
        <p:style>
          <a:lnRef idx="2">
            <a:schemeClr val="accent6"/>
          </a:lnRef>
          <a:fillRef idx="1">
            <a:schemeClr val="lt1"/>
          </a:fillRef>
          <a:effectRef idx="0">
            <a:schemeClr val="accent6"/>
          </a:effectRef>
          <a:fontRef idx="minor">
            <a:schemeClr val="dk1"/>
          </a:fontRef>
        </p:style>
        <p:txBody>
          <a:bodyPr lIns="91403" tIns="45702" rIns="91403" bIns="45702"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Tìm trong bài những từ chỉ sự vật</a:t>
            </a:r>
          </a:p>
        </p:txBody>
      </p:sp>
      <p:cxnSp>
        <p:nvCxnSpPr>
          <p:cNvPr id="7" name="Straight Connector 6"/>
          <p:cNvCxnSpPr/>
          <p:nvPr/>
        </p:nvCxnSpPr>
        <p:spPr>
          <a:xfrm>
            <a:off x="993140" y="196278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1986915" y="198310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1986915" y="1577340"/>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2" name="Straight Connector 11"/>
          <p:cNvCxnSpPr/>
          <p:nvPr/>
        </p:nvCxnSpPr>
        <p:spPr>
          <a:xfrm>
            <a:off x="1530985" y="2784475"/>
            <a:ext cx="111569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871220" y="3575050"/>
            <a:ext cx="923290" cy="1079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flipV="1">
            <a:off x="2240915" y="3990975"/>
            <a:ext cx="446405" cy="952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861060" y="4356100"/>
            <a:ext cx="943610"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a:off x="1530985" y="4782185"/>
            <a:ext cx="32448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a:off x="7860665" y="1577340"/>
            <a:ext cx="42545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8423275" y="1983105"/>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8423275" y="2378710"/>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8423275" y="2794635"/>
            <a:ext cx="39052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a:off x="8210550" y="3585845"/>
            <a:ext cx="117094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8624570" y="3990975"/>
            <a:ext cx="132524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8056245" y="4376420"/>
            <a:ext cx="104140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4" name="Straight Connector 23"/>
          <p:cNvCxnSpPr/>
          <p:nvPr/>
        </p:nvCxnSpPr>
        <p:spPr>
          <a:xfrm>
            <a:off x="7944485" y="4782185"/>
            <a:ext cx="331470" cy="1016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500" fill="hold"/>
                                        <p:tgtEl>
                                          <p:spTgt spid="15"/>
                                        </p:tgtEl>
                                        <p:attrNameLst>
                                          <p:attrName>ppt_w</p:attrName>
                                        </p:attrNameLst>
                                      </p:cBhvr>
                                      <p:tavLst>
                                        <p:tav tm="0">
                                          <p:val>
                                            <p:fltVal val="0"/>
                                          </p:val>
                                        </p:tav>
                                        <p:tav tm="100000">
                                          <p:val>
                                            <p:strVal val="#ppt_w"/>
                                          </p:val>
                                        </p:tav>
                                      </p:tavLst>
                                    </p:anim>
                                    <p:anim calcmode="lin" valueType="num">
                                      <p:cBhvr>
                                        <p:cTn id="67" dur="500" fill="hold"/>
                                        <p:tgtEl>
                                          <p:spTgt spid="15"/>
                                        </p:tgtEl>
                                        <p:attrNameLst>
                                          <p:attrName>ppt_h</p:attrName>
                                        </p:attrNameLst>
                                      </p:cBhvr>
                                      <p:tavLst>
                                        <p:tav tm="0">
                                          <p:val>
                                            <p:fltVal val="0"/>
                                          </p:val>
                                        </p:tav>
                                        <p:tav tm="100000">
                                          <p:val>
                                            <p:strVal val="#ppt_h"/>
                                          </p:val>
                                        </p:tav>
                                      </p:tavLst>
                                    </p:anim>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fltVal val="0"/>
                                          </p:val>
                                        </p:tav>
                                        <p:tav tm="100000">
                                          <p:val>
                                            <p:strVal val="#ppt_w"/>
                                          </p:val>
                                        </p:tav>
                                      </p:tavLst>
                                    </p:anim>
                                    <p:anim calcmode="lin" valueType="num">
                                      <p:cBhvr>
                                        <p:cTn id="74" dur="500" fill="hold"/>
                                        <p:tgtEl>
                                          <p:spTgt spid="16"/>
                                        </p:tgtEl>
                                        <p:attrNameLst>
                                          <p:attrName>ppt_h</p:attrName>
                                        </p:attrNameLst>
                                      </p:cBhvr>
                                      <p:tavLst>
                                        <p:tav tm="0">
                                          <p:val>
                                            <p:fltVal val="0"/>
                                          </p:val>
                                        </p:tav>
                                        <p:tav tm="100000">
                                          <p:val>
                                            <p:strVal val="#ppt_h"/>
                                          </p:val>
                                        </p:tav>
                                      </p:tavLst>
                                    </p:anim>
                                    <p:animEffect transition="in" filter="fade">
                                      <p:cBhvr>
                                        <p:cTn id="75" dur="500"/>
                                        <p:tgtEl>
                                          <p:spTgt spid="1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p:cTn id="80" dur="500" fill="hold"/>
                                        <p:tgtEl>
                                          <p:spTgt spid="17"/>
                                        </p:tgtEl>
                                        <p:attrNameLst>
                                          <p:attrName>ppt_w</p:attrName>
                                        </p:attrNameLst>
                                      </p:cBhvr>
                                      <p:tavLst>
                                        <p:tav tm="0">
                                          <p:val>
                                            <p:fltVal val="0"/>
                                          </p:val>
                                        </p:tav>
                                        <p:tav tm="100000">
                                          <p:val>
                                            <p:strVal val="#ppt_w"/>
                                          </p:val>
                                        </p:tav>
                                      </p:tavLst>
                                    </p:anim>
                                    <p:anim calcmode="lin" valueType="num">
                                      <p:cBhvr>
                                        <p:cTn id="81" dur="500" fill="hold"/>
                                        <p:tgtEl>
                                          <p:spTgt spid="17"/>
                                        </p:tgtEl>
                                        <p:attrNameLst>
                                          <p:attrName>ppt_h</p:attrName>
                                        </p:attrNameLst>
                                      </p:cBhvr>
                                      <p:tavLst>
                                        <p:tav tm="0">
                                          <p:val>
                                            <p:fltVal val="0"/>
                                          </p:val>
                                        </p:tav>
                                        <p:tav tm="100000">
                                          <p:val>
                                            <p:strVal val="#ppt_h"/>
                                          </p:val>
                                        </p:tav>
                                      </p:tavLst>
                                    </p:anim>
                                    <p:animEffect transition="in" filter="fade">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500" fill="hold"/>
                                        <p:tgtEl>
                                          <p:spTgt spid="18"/>
                                        </p:tgtEl>
                                        <p:attrNameLst>
                                          <p:attrName>ppt_w</p:attrName>
                                        </p:attrNameLst>
                                      </p:cBhvr>
                                      <p:tavLst>
                                        <p:tav tm="0">
                                          <p:val>
                                            <p:fltVal val="0"/>
                                          </p:val>
                                        </p:tav>
                                        <p:tav tm="100000">
                                          <p:val>
                                            <p:strVal val="#ppt_w"/>
                                          </p:val>
                                        </p:tav>
                                      </p:tavLst>
                                    </p:anim>
                                    <p:anim calcmode="lin" valueType="num">
                                      <p:cBhvr>
                                        <p:cTn id="88" dur="500" fill="hold"/>
                                        <p:tgtEl>
                                          <p:spTgt spid="18"/>
                                        </p:tgtEl>
                                        <p:attrNameLst>
                                          <p:attrName>ppt_h</p:attrName>
                                        </p:attrNameLst>
                                      </p:cBhvr>
                                      <p:tavLst>
                                        <p:tav tm="0">
                                          <p:val>
                                            <p:fltVal val="0"/>
                                          </p:val>
                                        </p:tav>
                                        <p:tav tm="100000">
                                          <p:val>
                                            <p:strVal val="#ppt_h"/>
                                          </p:val>
                                        </p:tav>
                                      </p:tavLst>
                                    </p:anim>
                                    <p:animEffect transition="in" filter="fade">
                                      <p:cBhvr>
                                        <p:cTn id="89" dur="500"/>
                                        <p:tgtEl>
                                          <p:spTgt spid="18"/>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nodeType="click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500" fill="hold"/>
                                        <p:tgtEl>
                                          <p:spTgt spid="20"/>
                                        </p:tgtEl>
                                        <p:attrNameLst>
                                          <p:attrName>ppt_w</p:attrName>
                                        </p:attrNameLst>
                                      </p:cBhvr>
                                      <p:tavLst>
                                        <p:tav tm="0">
                                          <p:val>
                                            <p:fltVal val="0"/>
                                          </p:val>
                                        </p:tav>
                                        <p:tav tm="100000">
                                          <p:val>
                                            <p:strVal val="#ppt_w"/>
                                          </p:val>
                                        </p:tav>
                                      </p:tavLst>
                                    </p:anim>
                                    <p:anim calcmode="lin" valueType="num">
                                      <p:cBhvr>
                                        <p:cTn id="102" dur="500" fill="hold"/>
                                        <p:tgtEl>
                                          <p:spTgt spid="20"/>
                                        </p:tgtEl>
                                        <p:attrNameLst>
                                          <p:attrName>ppt_h</p:attrName>
                                        </p:attrNameLst>
                                      </p:cBhvr>
                                      <p:tavLst>
                                        <p:tav tm="0">
                                          <p:val>
                                            <p:fltVal val="0"/>
                                          </p:val>
                                        </p:tav>
                                        <p:tav tm="100000">
                                          <p:val>
                                            <p:strVal val="#ppt_h"/>
                                          </p:val>
                                        </p:tav>
                                      </p:tavLst>
                                    </p:anim>
                                    <p:animEffect transition="in" filter="fade">
                                      <p:cBhvr>
                                        <p:cTn id="103" dur="500"/>
                                        <p:tgtEl>
                                          <p:spTgt spid="20"/>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21"/>
                                        </p:tgtEl>
                                        <p:attrNameLst>
                                          <p:attrName>style.visibility</p:attrName>
                                        </p:attrNameLst>
                                      </p:cBhvr>
                                      <p:to>
                                        <p:strVal val="visible"/>
                                      </p:to>
                                    </p:set>
                                    <p:anim calcmode="lin" valueType="num">
                                      <p:cBhvr>
                                        <p:cTn id="108" dur="500" fill="hold"/>
                                        <p:tgtEl>
                                          <p:spTgt spid="21"/>
                                        </p:tgtEl>
                                        <p:attrNameLst>
                                          <p:attrName>ppt_w</p:attrName>
                                        </p:attrNameLst>
                                      </p:cBhvr>
                                      <p:tavLst>
                                        <p:tav tm="0">
                                          <p:val>
                                            <p:fltVal val="0"/>
                                          </p:val>
                                        </p:tav>
                                        <p:tav tm="100000">
                                          <p:val>
                                            <p:strVal val="#ppt_w"/>
                                          </p:val>
                                        </p:tav>
                                      </p:tavLst>
                                    </p:anim>
                                    <p:anim calcmode="lin" valueType="num">
                                      <p:cBhvr>
                                        <p:cTn id="109" dur="500" fill="hold"/>
                                        <p:tgtEl>
                                          <p:spTgt spid="21"/>
                                        </p:tgtEl>
                                        <p:attrNameLst>
                                          <p:attrName>ppt_h</p:attrName>
                                        </p:attrNameLst>
                                      </p:cBhvr>
                                      <p:tavLst>
                                        <p:tav tm="0">
                                          <p:val>
                                            <p:fltVal val="0"/>
                                          </p:val>
                                        </p:tav>
                                        <p:tav tm="100000">
                                          <p:val>
                                            <p:strVal val="#ppt_h"/>
                                          </p:val>
                                        </p:tav>
                                      </p:tavLst>
                                    </p:anim>
                                    <p:animEffect transition="in" filter="fade">
                                      <p:cBhvr>
                                        <p:cTn id="110" dur="500"/>
                                        <p:tgtEl>
                                          <p:spTgt spid="21"/>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500" fill="hold"/>
                                        <p:tgtEl>
                                          <p:spTgt spid="22"/>
                                        </p:tgtEl>
                                        <p:attrNameLst>
                                          <p:attrName>ppt_w</p:attrName>
                                        </p:attrNameLst>
                                      </p:cBhvr>
                                      <p:tavLst>
                                        <p:tav tm="0">
                                          <p:val>
                                            <p:fltVal val="0"/>
                                          </p:val>
                                        </p:tav>
                                        <p:tav tm="100000">
                                          <p:val>
                                            <p:strVal val="#ppt_w"/>
                                          </p:val>
                                        </p:tav>
                                      </p:tavLst>
                                    </p:anim>
                                    <p:anim calcmode="lin" valueType="num">
                                      <p:cBhvr>
                                        <p:cTn id="116" dur="500" fill="hold"/>
                                        <p:tgtEl>
                                          <p:spTgt spid="22"/>
                                        </p:tgtEl>
                                        <p:attrNameLst>
                                          <p:attrName>ppt_h</p:attrName>
                                        </p:attrNameLst>
                                      </p:cBhvr>
                                      <p:tavLst>
                                        <p:tav tm="0">
                                          <p:val>
                                            <p:fltVal val="0"/>
                                          </p:val>
                                        </p:tav>
                                        <p:tav tm="100000">
                                          <p:val>
                                            <p:strVal val="#ppt_h"/>
                                          </p:val>
                                        </p:tav>
                                      </p:tavLst>
                                    </p:anim>
                                    <p:animEffect transition="in" filter="fade">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nodeType="clickEffect">
                                  <p:stCondLst>
                                    <p:cond delay="0"/>
                                  </p:stCondLst>
                                  <p:childTnLst>
                                    <p:set>
                                      <p:cBhvr>
                                        <p:cTn id="121" dur="1" fill="hold">
                                          <p:stCondLst>
                                            <p:cond delay="0"/>
                                          </p:stCondLst>
                                        </p:cTn>
                                        <p:tgtEl>
                                          <p:spTgt spid="23"/>
                                        </p:tgtEl>
                                        <p:attrNameLst>
                                          <p:attrName>style.visibility</p:attrName>
                                        </p:attrNameLst>
                                      </p:cBhvr>
                                      <p:to>
                                        <p:strVal val="visible"/>
                                      </p:to>
                                    </p:set>
                                    <p:anim calcmode="lin" valueType="num">
                                      <p:cBhvr>
                                        <p:cTn id="122" dur="500" fill="hold"/>
                                        <p:tgtEl>
                                          <p:spTgt spid="23"/>
                                        </p:tgtEl>
                                        <p:attrNameLst>
                                          <p:attrName>ppt_w</p:attrName>
                                        </p:attrNameLst>
                                      </p:cBhvr>
                                      <p:tavLst>
                                        <p:tav tm="0">
                                          <p:val>
                                            <p:fltVal val="0"/>
                                          </p:val>
                                        </p:tav>
                                        <p:tav tm="100000">
                                          <p:val>
                                            <p:strVal val="#ppt_w"/>
                                          </p:val>
                                        </p:tav>
                                      </p:tavLst>
                                    </p:anim>
                                    <p:anim calcmode="lin" valueType="num">
                                      <p:cBhvr>
                                        <p:cTn id="123" dur="500" fill="hold"/>
                                        <p:tgtEl>
                                          <p:spTgt spid="23"/>
                                        </p:tgtEl>
                                        <p:attrNameLst>
                                          <p:attrName>ppt_h</p:attrName>
                                        </p:attrNameLst>
                                      </p:cBhvr>
                                      <p:tavLst>
                                        <p:tav tm="0">
                                          <p:val>
                                            <p:fltVal val="0"/>
                                          </p:val>
                                        </p:tav>
                                        <p:tav tm="100000">
                                          <p:val>
                                            <p:strVal val="#ppt_h"/>
                                          </p:val>
                                        </p:tav>
                                      </p:tavLst>
                                    </p:anim>
                                    <p:animEffect transition="in" filter="fade">
                                      <p:cBhvr>
                                        <p:cTn id="124" dur="500"/>
                                        <p:tgtEl>
                                          <p:spTgt spid="23"/>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nodeType="clickEffect">
                                  <p:stCondLst>
                                    <p:cond delay="0"/>
                                  </p:stCondLst>
                                  <p:childTnLst>
                                    <p:set>
                                      <p:cBhvr>
                                        <p:cTn id="128" dur="1" fill="hold">
                                          <p:stCondLst>
                                            <p:cond delay="0"/>
                                          </p:stCondLst>
                                        </p:cTn>
                                        <p:tgtEl>
                                          <p:spTgt spid="24"/>
                                        </p:tgtEl>
                                        <p:attrNameLst>
                                          <p:attrName>style.visibility</p:attrName>
                                        </p:attrNameLst>
                                      </p:cBhvr>
                                      <p:to>
                                        <p:strVal val="visible"/>
                                      </p:to>
                                    </p:set>
                                    <p:anim calcmode="lin" valueType="num">
                                      <p:cBhvr>
                                        <p:cTn id="129" dur="500" fill="hold"/>
                                        <p:tgtEl>
                                          <p:spTgt spid="24"/>
                                        </p:tgtEl>
                                        <p:attrNameLst>
                                          <p:attrName>ppt_w</p:attrName>
                                        </p:attrNameLst>
                                      </p:cBhvr>
                                      <p:tavLst>
                                        <p:tav tm="0">
                                          <p:val>
                                            <p:fltVal val="0"/>
                                          </p:val>
                                        </p:tav>
                                        <p:tav tm="100000">
                                          <p:val>
                                            <p:strVal val="#ppt_w"/>
                                          </p:val>
                                        </p:tav>
                                      </p:tavLst>
                                    </p:anim>
                                    <p:anim calcmode="lin" valueType="num">
                                      <p:cBhvr>
                                        <p:cTn id="130" dur="500" fill="hold"/>
                                        <p:tgtEl>
                                          <p:spTgt spid="24"/>
                                        </p:tgtEl>
                                        <p:attrNameLst>
                                          <p:attrName>ppt_h</p:attrName>
                                        </p:attrNameLst>
                                      </p:cBhvr>
                                      <p:tavLst>
                                        <p:tav tm="0">
                                          <p:val>
                                            <p:fltVal val="0"/>
                                          </p:val>
                                        </p:tav>
                                        <p:tav tm="100000">
                                          <p:val>
                                            <p:strVal val="#ppt_h"/>
                                          </p:val>
                                        </p:tav>
                                      </p:tavLst>
                                    </p:anim>
                                    <p:animEffect transition="in" filter="fade">
                                      <p:cBhvr>
                                        <p:cTn id="1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2"/>
          <a:stretch>
            <a:fillRect/>
          </a:stretch>
        </p:blipFill>
        <p:spPr>
          <a:xfrm>
            <a:off x="838200" y="575945"/>
            <a:ext cx="7838440" cy="936625"/>
          </a:xfrm>
          <a:prstGeom prst="rect">
            <a:avLst/>
          </a:prstGeom>
        </p:spPr>
      </p:pic>
      <p:sp>
        <p:nvSpPr>
          <p:cNvPr id="16" name="Rounded Rectangle 15"/>
          <p:cNvSpPr/>
          <p:nvPr/>
        </p:nvSpPr>
        <p:spPr>
          <a:xfrm>
            <a:off x="3437890" y="2008505"/>
            <a:ext cx="5751195" cy="1957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anose="020B0500000000000000" charset="0"/>
                <a:cs typeface="Arial-Rounded" panose="020B0500000000000000" charset="0"/>
              </a:rPr>
              <a:t>Tiếng sáo diều vi vu</a:t>
            </a:r>
          </a:p>
          <a:p>
            <a:pPr algn="ctr"/>
            <a:r>
              <a:rPr lang="en-US" sz="4000">
                <a:latin typeface="Arial-Rounded" panose="020B0500000000000000" charset="0"/>
                <a:cs typeface="Arial-Rounded" panose="020B0500000000000000" charset="0"/>
              </a:rPr>
              <a:t>Tiếng ve kêu râm ran</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21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Em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vẽ</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42099" y="4320346"/>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chỉ</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dung </a:t>
            </a:r>
            <a:r>
              <a:rPr lang="en-US" sz="3200" b="1" dirty="0" err="1" smtClean="0">
                <a:solidFill>
                  <a:schemeClr val="bg1"/>
                </a:solidFill>
                <a:latin typeface="HP001 4 hàng" panose="020B0603050302020204" pitchFamily="34" charset="0"/>
              </a:rPr>
              <a:t>học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chấm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chấm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hỏi</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654273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 xmlns:a16="http://schemas.microsoft.com/office/drawing/2014/main" id="{57E7228D-500C-42D4-9187-D9A0243287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2729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20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1570" y="2979465"/>
            <a:ext cx="1088375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vẽ</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709262000"/>
      </p:ext>
    </p:extLst>
  </p:cSld>
  <p:clrMapOvr>
    <a:masterClrMapping/>
  </p:clrMapOvr>
  <p:transition advClick="0" advTm="3713"/>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91440" y="1945640"/>
            <a:ext cx="12077700" cy="3333750"/>
          </a:xfrm>
          <a:prstGeom prst="rect">
            <a:avLst/>
          </a:prstGeom>
          <a:noFill/>
          <a:ln>
            <a:noFill/>
          </a:ln>
        </p:spPr>
      </p:pic>
      <p:sp>
        <p:nvSpPr>
          <p:cNvPr id="19462" name="TextBox 8"/>
          <p:cNvSpPr txBox="1"/>
          <p:nvPr/>
        </p:nvSpPr>
        <p:spPr>
          <a:xfrm>
            <a:off x="114300" y="2221865"/>
            <a:ext cx="5380355"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Hôm nay trong lớp học</a:t>
            </a:r>
          </a:p>
        </p:txBody>
      </p:sp>
      <p:sp>
        <p:nvSpPr>
          <p:cNvPr id="2" name="Rounded Rectangle 1"/>
          <p:cNvSpPr/>
          <p:nvPr/>
        </p:nvSpPr>
        <p:spPr>
          <a:xfrm>
            <a:off x="570230" y="410210"/>
            <a:ext cx="108140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charset="0"/>
                <a:ea typeface="+mn-ea"/>
                <a:cs typeface="Arial-Rounded" panose="020B0500000000000000" charset="0"/>
              </a:rPr>
              <a:t>Viết </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0" y="2985135"/>
            <a:ext cx="631190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Với giấy trắng, bút màu</a:t>
            </a:r>
          </a:p>
        </p:txBody>
      </p:sp>
      <p:sp>
        <p:nvSpPr>
          <p:cNvPr id="6" name="TextBox 8"/>
          <p:cNvSpPr txBox="1"/>
          <p:nvPr/>
        </p:nvSpPr>
        <p:spPr>
          <a:xfrm>
            <a:off x="0" y="3691890"/>
            <a:ext cx="563372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Nắn nót em ngồi vẽ</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Lung linh bầu trời sao</a:t>
            </a:r>
          </a:p>
        </p:txBody>
      </p:sp>
      <p:sp>
        <p:nvSpPr>
          <p:cNvPr id="9" name="TextBox 8"/>
          <p:cNvSpPr txBox="1"/>
          <p:nvPr/>
        </p:nvSpPr>
        <p:spPr>
          <a:xfrm>
            <a:off x="6638290" y="2221865"/>
            <a:ext cx="600837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Vẽ ông trăng trên cao</a:t>
            </a:r>
          </a:p>
        </p:txBody>
      </p:sp>
      <p:sp>
        <p:nvSpPr>
          <p:cNvPr id="10" name="TextBox 8"/>
          <p:cNvSpPr txBox="1"/>
          <p:nvPr/>
        </p:nvSpPr>
        <p:spPr>
          <a:xfrm>
            <a:off x="6699885" y="3011169"/>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Rải ánh vàng đầu ngõ</a:t>
            </a:r>
          </a:p>
        </p:txBody>
      </p:sp>
      <p:sp>
        <p:nvSpPr>
          <p:cNvPr id="11" name="TextBox 8"/>
          <p:cNvSpPr txBox="1"/>
          <p:nvPr/>
        </p:nvSpPr>
        <p:spPr>
          <a:xfrm>
            <a:off x="6589395" y="3691890"/>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Vẽ cánh diều no gió</a:t>
            </a:r>
          </a:p>
        </p:txBody>
      </p:sp>
      <p:sp>
        <p:nvSpPr>
          <p:cNvPr id="12" name="TextBox 8"/>
          <p:cNvSpPr txBox="1"/>
          <p:nvPr/>
        </p:nvSpPr>
        <p:spPr>
          <a:xfrm>
            <a:off x="6534150" y="4398645"/>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Vi vu giữa trời xanh</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heckerboard(across)">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P spid="9" grpId="0"/>
      <p:bldP spid="9" grpId="1"/>
      <p:bldP spid="10" grpId="0"/>
      <p:bldP spid="10" grpId="1"/>
      <p:bldP spid="11" grpId="0"/>
      <p:bldP spid="11" grpId="1"/>
      <p:bldP spid="12" grpId="0"/>
      <p:bldP spid="1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charset="0"/>
                <a:cs typeface="Arial-Rounded" panose="020B0500000000000000" charset="0"/>
              </a:rPr>
              <a:t>2. Chọn ng hay ngh thay cho ô vuông</a:t>
            </a:r>
          </a:p>
        </p:txBody>
      </p:sp>
      <p:sp>
        <p:nvSpPr>
          <p:cNvPr id="3" name="Content Placeholder 2"/>
          <p:cNvSpPr>
            <a:spLocks noGrp="1"/>
          </p:cNvSpPr>
          <p:nvPr>
            <p:ph idx="1"/>
          </p:nvPr>
        </p:nvSpPr>
        <p:spPr/>
        <p:txBody>
          <a:bodyPr/>
          <a:lstStyle/>
          <a:p>
            <a:pPr marL="0" indent="0">
              <a:buNone/>
            </a:pPr>
            <a:r>
              <a:rPr lang="en-US" sz="3600">
                <a:latin typeface="Arial-Rounded" panose="020B0500000000000000" charset="0"/>
                <a:cs typeface="Arial-Rounded" panose="020B0500000000000000" charset="0"/>
              </a:rPr>
              <a:t>a. Trăm nghe không bằng một thấy</a:t>
            </a:r>
          </a:p>
          <a:p>
            <a:pPr marL="0" indent="0">
              <a:buNone/>
            </a:pPr>
            <a:r>
              <a:rPr lang="en-US" sz="3600">
                <a:latin typeface="Arial-Rounded" panose="020B0500000000000000" charset="0"/>
                <a:cs typeface="Arial-Rounded" panose="020B0500000000000000" charset="0"/>
              </a:rPr>
              <a:t>b. Có công mài sắt, có ngày nên kim</a:t>
            </a:r>
          </a:p>
        </p:txBody>
      </p:sp>
      <p:pic>
        <p:nvPicPr>
          <p:cNvPr id="9" name="Content Placeholder 8" descr="0083"/>
          <p:cNvPicPr>
            <a:picLocks noChangeAspect="1"/>
          </p:cNvPicPr>
          <p:nvPr/>
        </p:nvPicPr>
        <p:blipFill>
          <a:blip r:embed="rId2"/>
          <a:stretch>
            <a:fillRect/>
          </a:stretch>
        </p:blipFill>
        <p:spPr>
          <a:xfrm>
            <a:off x="2702256" y="1710055"/>
            <a:ext cx="846161" cy="655955"/>
          </a:xfrm>
          <a:prstGeom prst="rect">
            <a:avLst/>
          </a:prstGeom>
        </p:spPr>
      </p:pic>
      <p:pic>
        <p:nvPicPr>
          <p:cNvPr id="4" name="Content Placeholder 8" descr="0083"/>
          <p:cNvPicPr>
            <a:picLocks noChangeAspect="1"/>
          </p:cNvPicPr>
          <p:nvPr/>
        </p:nvPicPr>
        <p:blipFill>
          <a:blip r:embed="rId2"/>
          <a:stretch>
            <a:fillRect/>
          </a:stretch>
        </p:blipFill>
        <p:spPr>
          <a:xfrm>
            <a:off x="6127845" y="2366010"/>
            <a:ext cx="600502" cy="655955"/>
          </a:xfrm>
          <a:prstGeom prst="rect">
            <a:avLst/>
          </a:prstGeom>
        </p:spPr>
      </p:pic>
      <p:pic>
        <p:nvPicPr>
          <p:cNvPr id="6" name="Picture 5"/>
          <p:cNvPicPr>
            <a:picLocks noChangeAspect="1"/>
          </p:cNvPicPr>
          <p:nvPr/>
        </p:nvPicPr>
        <p:blipFill>
          <a:blip r:embed="rId3"/>
          <a:stretch>
            <a:fillRect/>
          </a:stretch>
        </p:blipFill>
        <p:spPr>
          <a:xfrm>
            <a:off x="838200" y="3562350"/>
            <a:ext cx="8997315" cy="3030220"/>
          </a:xfrm>
          <a:prstGeom prst="rect">
            <a:avLst/>
          </a:prstGeom>
        </p:spPr>
      </p:pic>
      <p:sp>
        <p:nvSpPr>
          <p:cNvPr id="7" name="Text Box 6"/>
          <p:cNvSpPr txBox="1"/>
          <p:nvPr/>
        </p:nvSpPr>
        <p:spPr>
          <a:xfrm>
            <a:off x="4695825" y="4645660"/>
            <a:ext cx="963295"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rùa</a:t>
            </a:r>
          </a:p>
        </p:txBody>
      </p:sp>
      <p:sp>
        <p:nvSpPr>
          <p:cNvPr id="8" name="Text Box 7"/>
          <p:cNvSpPr txBox="1"/>
          <p:nvPr/>
        </p:nvSpPr>
        <p:spPr>
          <a:xfrm>
            <a:off x="4695825" y="5314950"/>
            <a:ext cx="2341880" cy="645160"/>
          </a:xfrm>
          <a:prstGeom prst="rect">
            <a:avLst/>
          </a:prstGeom>
          <a:noFill/>
        </p:spPr>
        <p:txBody>
          <a:bodyPr wrap="square" rtlCol="0">
            <a:spAutoFit/>
          </a:bodyPr>
          <a:lstStyle/>
          <a:p>
            <a:r>
              <a:rPr lang="en-US" sz="3600" dirty="0" err="1" smtClean="0">
                <a:latin typeface="Arial-Rounded" panose="020B0500000000000000" charset="0"/>
                <a:cs typeface="Arial-Rounded" panose="020B0500000000000000" charset="0"/>
              </a:rPr>
              <a:t>gió</a:t>
            </a:r>
            <a:endParaRPr lang="en-US" sz="3600" dirty="0">
              <a:latin typeface="Arial-Rounded" panose="020B0500000000000000" charset="0"/>
              <a:cs typeface="Arial-Rounded" panose="020B0500000000000000" charset="0"/>
            </a:endParaRPr>
          </a:p>
        </p:txBody>
      </p:sp>
      <p:sp>
        <p:nvSpPr>
          <p:cNvPr id="10" name="Text Box 9"/>
          <p:cNvSpPr txBox="1"/>
          <p:nvPr/>
        </p:nvSpPr>
        <p:spPr>
          <a:xfrm>
            <a:off x="6257925" y="5947410"/>
            <a:ext cx="2341880"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dưa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0" grpId="0"/>
      <p:bldP spid="10"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300480" y="1464310"/>
            <a:ext cx="9478010" cy="2893695"/>
          </a:xfrm>
          <a:prstGeom prst="rect">
            <a:avLst/>
          </a:prstGeom>
        </p:spPr>
      </p:pic>
      <p:sp>
        <p:nvSpPr>
          <p:cNvPr id="5" name="Rounded Rectangle 4"/>
          <p:cNvSpPr/>
          <p:nvPr/>
        </p:nvSpPr>
        <p:spPr>
          <a:xfrm>
            <a:off x="2444750" y="4229735"/>
            <a:ext cx="1104900"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Bàn</a:t>
            </a:r>
          </a:p>
        </p:txBody>
      </p:sp>
      <p:sp>
        <p:nvSpPr>
          <p:cNvPr id="6" name="Rounded Rectangle 5"/>
          <p:cNvSpPr/>
          <p:nvPr/>
        </p:nvSpPr>
        <p:spPr>
          <a:xfrm>
            <a:off x="5290185" y="416877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Bảng</a:t>
            </a:r>
          </a:p>
        </p:txBody>
      </p:sp>
      <p:sp>
        <p:nvSpPr>
          <p:cNvPr id="7" name="Rounded Rectangle 6"/>
          <p:cNvSpPr/>
          <p:nvPr/>
        </p:nvSpPr>
        <p:spPr>
          <a:xfrm>
            <a:off x="8474710" y="422973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Đàn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ldLvl="0" animBg="1"/>
      <p:bldP spid="6" grpId="1" animBg="1"/>
      <p:bldP spid="7" grpId="0" bldLvl="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505835" y="1442085"/>
            <a:ext cx="574865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5 +6</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696277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806094" y="336501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1377950" y="891540"/>
            <a:ext cx="9062085" cy="455739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155" y="365125"/>
            <a:ext cx="10875645" cy="1325880"/>
          </a:xfrm>
        </p:spPr>
        <p:txBody>
          <a:bodyPr/>
          <a:lstStyle/>
          <a:p>
            <a:endParaRPr lang="en-US" sz="2800">
              <a:latin typeface="Arial-Rounded" panose="020B0500000000000000" charset="0"/>
              <a:cs typeface="Arial-Rounded" panose="020B0500000000000000" charset="0"/>
            </a:endParaRPr>
          </a:p>
        </p:txBody>
      </p:sp>
      <p:pic>
        <p:nvPicPr>
          <p:cNvPr id="4" name="Content Placeholder 3"/>
          <p:cNvPicPr>
            <a:picLocks noGrp="1" noChangeAspect="1"/>
          </p:cNvPicPr>
          <p:nvPr>
            <p:ph idx="1"/>
          </p:nvPr>
        </p:nvPicPr>
        <p:blipFill>
          <a:blip r:embed="rId2"/>
          <a:stretch>
            <a:fillRect/>
          </a:stretch>
        </p:blipFill>
        <p:spPr>
          <a:xfrm>
            <a:off x="905510" y="1691005"/>
            <a:ext cx="9458325" cy="3279140"/>
          </a:xfrm>
          <a:prstGeom prst="rect">
            <a:avLst/>
          </a:prstGeom>
        </p:spPr>
      </p:pic>
      <p:sp>
        <p:nvSpPr>
          <p:cNvPr id="5" name="Rounded Rectangle 4"/>
          <p:cNvSpPr/>
          <p:nvPr/>
        </p:nvSpPr>
        <p:spPr>
          <a:xfrm>
            <a:off x="3723640" y="4063365"/>
            <a:ext cx="21082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a:t>
            </a:r>
          </a:p>
        </p:txBody>
      </p:sp>
      <p:sp>
        <p:nvSpPr>
          <p:cNvPr id="6" name="Rounded Rectangle 5"/>
          <p:cNvSpPr/>
          <p:nvPr/>
        </p:nvSpPr>
        <p:spPr>
          <a:xfrm>
            <a:off x="6096000" y="4063365"/>
            <a:ext cx="52578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 dùng để chiếu sáng.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3"/>
          <a:stretch>
            <a:fillRect/>
          </a:stretch>
        </p:blipFill>
        <p:spPr>
          <a:xfrm>
            <a:off x="1653540" y="887730"/>
            <a:ext cx="9411970" cy="3603625"/>
          </a:xfrm>
          <a:prstGeom prst="rect">
            <a:avLst/>
          </a:prstGeom>
        </p:spPr>
      </p:pic>
      <p:sp>
        <p:nvSpPr>
          <p:cNvPr id="8" name="Rounded Rectangle 7"/>
          <p:cNvSpPr/>
          <p:nvPr/>
        </p:nvSpPr>
        <p:spPr>
          <a:xfrm>
            <a:off x="9919335" y="169100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9" name="Rounded Rectangle 8"/>
          <p:cNvSpPr/>
          <p:nvPr/>
        </p:nvSpPr>
        <p:spPr>
          <a:xfrm>
            <a:off x="7545705" y="228854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0" name="Rounded Rectangle 9"/>
          <p:cNvSpPr/>
          <p:nvPr/>
        </p:nvSpPr>
        <p:spPr>
          <a:xfrm>
            <a:off x="7545705" y="287591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1" name="Rounded Rectangle 10"/>
          <p:cNvSpPr/>
          <p:nvPr/>
        </p:nvSpPr>
        <p:spPr>
          <a:xfrm>
            <a:off x="6000115" y="348488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2" name="Rounded Rectangle 11"/>
          <p:cNvSpPr/>
          <p:nvPr/>
        </p:nvSpPr>
        <p:spPr>
          <a:xfrm>
            <a:off x="5604510" y="406273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pic>
        <p:nvPicPr>
          <p:cNvPr id="13" name="Picture 12"/>
          <p:cNvPicPr>
            <a:picLocks noChangeAspect="1"/>
          </p:cNvPicPr>
          <p:nvPr/>
        </p:nvPicPr>
        <p:blipFill>
          <a:blip r:embed="rId4"/>
          <a:stretch>
            <a:fillRect/>
          </a:stretch>
        </p:blipFill>
        <p:spPr>
          <a:xfrm>
            <a:off x="2425700" y="4603115"/>
            <a:ext cx="7056120" cy="185166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P spid="10" grpId="0" bldLvl="0" animBg="1"/>
      <p:bldP spid="10" grpId="1" animBg="1"/>
      <p:bldP spid="11" grpId="0" bldLvl="0" animBg="1"/>
      <p:bldP spid="11" grpId="1" animBg="1"/>
      <p:bldP spid="12" grpId="0" bldLvl="0" animBg="1"/>
      <p:bldP spid="12"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22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795912" y="2359130"/>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giới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thiệu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một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vật</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6: </a:t>
            </a:r>
            <a:r>
              <a:rPr lang="en-US" sz="3200" b="1" dirty="0" err="1" smtClean="0">
                <a:solidFill>
                  <a:schemeClr val="bg1"/>
                </a:solidFill>
                <a:latin typeface="HP001 4 hàng" panose="020B0603050302020204" pitchFamily="34" charset="0"/>
              </a:rPr>
              <a:t>Đọc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endParaRPr lang="en-US" sz="3200" b="1" dirty="0">
              <a:solidFill>
                <a:schemeClr val="bg1"/>
              </a:solidFill>
              <a:latin typeface="HP001 4 hàng" panose="020B0603050302020204" pitchFamily="34" charset="0"/>
            </a:endParaRPr>
          </a:p>
        </p:txBody>
      </p:sp>
      <p:cxnSp>
        <p:nvCxnSpPr>
          <p:cNvPr id="12" name="Straight Connector 11"/>
          <p:cNvCxnSpPr/>
          <p:nvPr/>
        </p:nvCxnSpPr>
        <p:spPr>
          <a:xfrm>
            <a:off x="2226365" y="3271852"/>
            <a:ext cx="7421218"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47074019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0645"/>
            <a:ext cx="12192635" cy="1325880"/>
          </a:xfrm>
        </p:spPr>
        <p:txBody>
          <a:bodyPr>
            <a:normAutofit/>
          </a:bodyPr>
          <a:lstStyle/>
          <a:p>
            <a:r>
              <a:rPr lang="en-US">
                <a:latin typeface="Arial-Rounded" panose="020B0500000000000000" charset="0"/>
                <a:cs typeface="Arial-Rounded" panose="020B0500000000000000" charset="0"/>
              </a:rPr>
              <a:t>1. Nhìn tranh nói tên vật và nêu công dụng của chúng</a:t>
            </a:r>
          </a:p>
        </p:txBody>
      </p:sp>
      <p:pic>
        <p:nvPicPr>
          <p:cNvPr id="4" name="Content Placeholder 3"/>
          <p:cNvPicPr>
            <a:picLocks noGrp="1" noChangeAspect="1"/>
          </p:cNvPicPr>
          <p:nvPr>
            <p:ph idx="1"/>
          </p:nvPr>
        </p:nvPicPr>
        <p:blipFill>
          <a:blip r:embed="rId4"/>
          <a:stretch>
            <a:fillRect/>
          </a:stretch>
        </p:blipFill>
        <p:spPr>
          <a:xfrm>
            <a:off x="1724025" y="1245235"/>
            <a:ext cx="8936990" cy="4128770"/>
          </a:xfrm>
          <a:prstGeom prst="rect">
            <a:avLst/>
          </a:prstGeom>
        </p:spPr>
      </p:pic>
      <p:sp>
        <p:nvSpPr>
          <p:cNvPr id="5" name="Cloud Callout 4"/>
          <p:cNvSpPr/>
          <p:nvPr/>
        </p:nvSpPr>
        <p:spPr>
          <a:xfrm>
            <a:off x="770255" y="1245235"/>
            <a:ext cx="3073400" cy="943610"/>
          </a:xfrm>
          <a:prstGeom prst="cloudCallout">
            <a:avLst>
              <a:gd name="adj1" fmla="val 25404"/>
              <a:gd name="adj2" fmla="val 1098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chì dùng để vẽ.</a:t>
            </a:r>
          </a:p>
        </p:txBody>
      </p:sp>
      <p:sp>
        <p:nvSpPr>
          <p:cNvPr id="6" name="Cloud Callout 5"/>
          <p:cNvSpPr/>
          <p:nvPr/>
        </p:nvSpPr>
        <p:spPr>
          <a:xfrm>
            <a:off x="8956675" y="971550"/>
            <a:ext cx="2910840" cy="963295"/>
          </a:xfrm>
          <a:prstGeom prst="cloudCallout">
            <a:avLst>
              <a:gd name="adj1" fmla="val -43586"/>
              <a:gd name="adj2" fmla="val 11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Thước dùng để kẻ.</a:t>
            </a:r>
          </a:p>
        </p:txBody>
      </p:sp>
      <p:sp>
        <p:nvSpPr>
          <p:cNvPr id="7" name="Cloud Callout 6"/>
          <p:cNvSpPr/>
          <p:nvPr/>
        </p:nvSpPr>
        <p:spPr>
          <a:xfrm>
            <a:off x="9463405" y="3902710"/>
            <a:ext cx="2910840" cy="963295"/>
          </a:xfrm>
          <a:prstGeom prst="cloudCallout">
            <a:avLst>
              <a:gd name="adj1" fmla="val -91688"/>
              <a:gd name="adj2" fmla="val 298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màu dùng để tô</a:t>
            </a:r>
          </a:p>
        </p:txBody>
      </p:sp>
      <p:sp>
        <p:nvSpPr>
          <p:cNvPr id="8" name="Cloud Callout 7"/>
          <p:cNvSpPr/>
          <p:nvPr/>
        </p:nvSpPr>
        <p:spPr>
          <a:xfrm>
            <a:off x="770255" y="3851910"/>
            <a:ext cx="2910840" cy="963295"/>
          </a:xfrm>
          <a:prstGeom prst="cloudCallout">
            <a:avLst>
              <a:gd name="adj1" fmla="val 51505"/>
              <a:gd name="adj2" fmla="val 96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Ghế dùng để ngồi.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10124" r="-2133" b="21481"/>
          <a:stretch>
            <a:fillRect/>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indent="-742950" algn="ctr">
              <a:buAutoNum type="arabicPeriod"/>
            </a:pPr>
            <a:r>
              <a:rPr lang="en-US" sz="3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charset="0"/>
                <a:ea typeface="Arial-Rounded" panose="020B0500000000000000" charset="0"/>
                <a:cs typeface="Arial-Rounded" panose="020B0500000000000000" charset="0"/>
              </a:rPr>
              <a:t>Ôn và khởi động (Xe bus yêu thương)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471295" y="243205"/>
            <a:ext cx="9187180" cy="5934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83334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60" y="60960"/>
            <a:ext cx="10515600" cy="1325563"/>
          </a:xfrm>
        </p:spPr>
        <p:txBody>
          <a:bodyPr/>
          <a:lstStyle/>
          <a:p>
            <a:r>
              <a:rPr lang="en-US">
                <a:latin typeface="Arial-Rounded" panose="020B0500000000000000" charset="0"/>
                <a:cs typeface="Arial-Rounded" panose="020B0500000000000000" charset="0"/>
              </a:rPr>
              <a:t>Tìm đọc một câu chuyện về trường học</a:t>
            </a:r>
          </a:p>
        </p:txBody>
      </p:sp>
      <p:sp>
        <p:nvSpPr>
          <p:cNvPr id="4" name="Rectangles 3"/>
          <p:cNvSpPr/>
          <p:nvPr/>
        </p:nvSpPr>
        <p:spPr>
          <a:xfrm>
            <a:off x="800735" y="1338580"/>
            <a:ext cx="10822305" cy="52038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a:latin typeface="Arial-Rounded" panose="020B0500000000000000" charset="0"/>
                <a:cs typeface="Arial-Rounded" panose="020B0500000000000000" charset="0"/>
              </a:rPr>
              <a:t>Lan đến trường tiểu học</a:t>
            </a:r>
          </a:p>
          <a:p>
            <a:pPr algn="just"/>
            <a:r>
              <a:rPr lang="en-US">
                <a:latin typeface="Arial-Rounded" panose="020B0500000000000000" charset="0"/>
                <a:cs typeface="Arial-Rounded" panose="020B0500000000000000" charset="0"/>
              </a:rPr>
              <a:t>Bao nhiêu mong đợi, cuối cùng thì ngày khai giảng năm học mới cũng đã tới. Lan sung sướng vô cùng và xúc động thật sự.</a:t>
            </a:r>
          </a:p>
          <a:p>
            <a:pPr algn="just"/>
            <a:r>
              <a:rPr lang="en-US">
                <a:latin typeface="Arial-Rounded" panose="020B0500000000000000" charset="0"/>
                <a:cs typeface="Arial-Rounded" panose="020B0500000000000000" charset="0"/>
              </a:rPr>
              <a:t>Lan mặc váy rất dẹp và đánh đôi giày sáng bóng. Từ mấy ngày trước đây Lan đã chuẩn bị đầy đủ sách vở, giấy bút, thức kẻ vào chiếc cặp mới mà Lan được mẹ tặng trong ngày Tết nguyên đán.</a:t>
            </a:r>
          </a:p>
          <a:p>
            <a:pPr algn="just"/>
            <a:r>
              <a:rPr lang="en-US">
                <a:latin typeface="Arial-Rounded" panose="020B0500000000000000" charset="0"/>
                <a:cs typeface="Arial-Rounded" panose="020B0500000000000000" charset="0"/>
              </a:rPr>
              <a:t> Nhưng điều Lan vui nhất là đến trường Lan được gặp  nhiều bạn cùng học một lớp với nhau, nhất định Lan sẽ tìm được những bạn tốt.</a:t>
            </a:r>
          </a:p>
          <a:p>
            <a:pPr algn="just"/>
            <a:r>
              <a:rPr lang="en-US">
                <a:latin typeface="Arial-Rounded" panose="020B0500000000000000" charset="0"/>
                <a:cs typeface="Arial-Rounded" panose="020B0500000000000000" charset="0"/>
              </a:rPr>
              <a:t>Bà nội, bố mẹ Lan cũng rất vui trong những ngày này. Bố mẹ Lan đã xin nghỉ phép để đưa Lan đến trường, cùng dự lễ khai giảng với Lan và anh Dũng.</a:t>
            </a:r>
          </a:p>
          <a:p>
            <a:pPr algn="just"/>
            <a:r>
              <a:rPr lang="en-US">
                <a:latin typeface="Arial-Rounded" panose="020B0500000000000000" charset="0"/>
                <a:cs typeface="Arial-Rounded" panose="020B0500000000000000" charset="0"/>
              </a:rPr>
              <a:t> Mở đầu lễ khai giảng tại hội trường, thầy Hiệu trưởng đặc biệt chào mừng các em học lớp Một lần đầu tiên đến trường. Sau phần đọc dễn văn khai giảng của thầy Hiệu trưởng, đội thiếu niên tiền phong đã biểu diễn một số tiết mục văn nghệ.</a:t>
            </a:r>
          </a:p>
          <a:p>
            <a:pPr algn="just"/>
            <a:r>
              <a:rPr lang="en-US">
                <a:latin typeface="Arial-Rounded" panose="020B0500000000000000" charset="0"/>
                <a:cs typeface="Arial-Rounded" panose="020B0500000000000000" charset="0"/>
              </a:rPr>
              <a:t>  Sau buổi lễ, cô giáo đến hướng dẫn học sinh vào lớp. Tên lớp 1A in trên tấm bảng to, gắn ngay cạnh cửa ra vào. Lớp 1A là lớp học của Lan.</a:t>
            </a:r>
          </a:p>
          <a:p>
            <a:pPr algn="just"/>
            <a:r>
              <a:rPr lang="en-US">
                <a:latin typeface="Arial-Rounded" panose="020B0500000000000000" charset="0"/>
                <a:cs typeface="Arial-Rounded" panose="020B0500000000000000" charset="0"/>
              </a:rPr>
              <a:t>Cô giáo giảng bài, học sinh chú ý lắng nghe. Lan chăm chú nhìn cô và nhận thấy cô giáo của Lan trẻ, đẹp, lại vui vẻ và hiền từ. Lan cảm thấy mến cô ngay và chắc là cô sẽ dạy rất hay.</a:t>
            </a:r>
          </a:p>
          <a:p>
            <a:pPr algn="just"/>
            <a:r>
              <a:rPr lang="en-US">
                <a:latin typeface="Arial-Rounded" panose="020B0500000000000000" charset="0"/>
                <a:cs typeface="Arial-Rounded" panose="020B0500000000000000" charset="0"/>
              </a:rPr>
              <a:t> Lan vui sướng với nhiệm vụ học tập mới ở trường, đây là một việc rất quan trọng đối với Lan.</a:t>
            </a:r>
          </a:p>
          <a:p>
            <a:pPr algn="just"/>
            <a:endParaRPr lang="en-US">
              <a:latin typeface="Arial-Rounded" panose="020B0500000000000000" charset="0"/>
              <a:cs typeface="Arial-Rounded" panose="020B0500000000000000" charset="0"/>
            </a:endParaRPr>
          </a:p>
        </p:txBody>
      </p:sp>
      <p:pic>
        <p:nvPicPr>
          <p:cNvPr id="5" name="Content Placeholder 4"/>
          <p:cNvPicPr>
            <a:picLocks noGrp="1" noChangeAspect="1"/>
          </p:cNvPicPr>
          <p:nvPr>
            <p:ph idx="1"/>
          </p:nvPr>
        </p:nvPicPr>
        <p:blipFill>
          <a:blip r:embed="rId2"/>
          <a:stretch>
            <a:fillRect/>
          </a:stretch>
        </p:blipFill>
        <p:spPr>
          <a:xfrm>
            <a:off x="2933065" y="2419985"/>
            <a:ext cx="6324600" cy="3162300"/>
          </a:xfrm>
          <a:prstGeom prst="rect">
            <a:avLst/>
          </a:prstGeom>
        </p:spPr>
      </p:pic>
      <p:sp>
        <p:nvSpPr>
          <p:cNvPr id="6" name="Rounded Rectangle 5"/>
          <p:cNvSpPr/>
          <p:nvPr/>
        </p:nvSpPr>
        <p:spPr>
          <a:xfrm>
            <a:off x="1003300" y="5801995"/>
            <a:ext cx="7840345" cy="730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2. Nói về nhân vật em thích trong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a:fillRect/>
          </a:stretch>
        </p:blipFill>
        <p:spPr>
          <a:xfrm>
            <a:off x="7886700" y="34636"/>
            <a:ext cx="4038600" cy="365760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a:fillRect/>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a:fillRect/>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a:fillRect/>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a:fillRect/>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2020"/>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Rounded" panose="020B0500000000000000" charset="0"/>
                <a:ea typeface="Arial-Rounded" panose="020B0500000000000000" charset="0"/>
                <a:cs typeface="Arial-Rounded" panose="020B0500000000000000" charset="0"/>
              </a:rPr>
              <a:t>Lớp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pic>
        <p:nvPicPr>
          <p:cNvPr id="31" name="Picture 30">
            <a:extLst>
              <a:ext uri="{FF2B5EF4-FFF2-40B4-BE49-F238E27FC236}">
                <a16:creationId xmlns="" xmlns:a16="http://schemas.microsoft.com/office/drawing/2014/main" id="{237A0BD4-95D0-47AC-A254-67358926319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1301274" y="0"/>
            <a:ext cx="890726" cy="807868"/>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a:fillRect/>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Bài Yêu lắm trường em đã học, có mấy khổ thơ</a:t>
            </a:r>
            <a:endParaRPr lang="en-US" sz="3600" b="1" dirty="0">
              <a:solidFill>
                <a:prstClr val="black"/>
              </a:solidFill>
              <a:latin typeface="Arial-Rounded" panose="020B0500000000000000" charset="0"/>
              <a:ea typeface="Arial-Rounded" panose="020B0500000000000000" charset="0"/>
              <a:cs typeface="Arial-Rounded" panose="020B0500000000000000"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A. 4</a:t>
            </a:r>
          </a:p>
        </p:txBody>
      </p:sp>
      <p:sp>
        <p:nvSpPr>
          <p:cNvPr id="11" name="Rectangle 10"/>
          <p:cNvSpPr/>
          <p:nvPr/>
        </p:nvSpPr>
        <p:spPr>
          <a:xfrm>
            <a:off x="8489934" y="1643062"/>
            <a:ext cx="3092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prstClr val="white"/>
                </a:solidFill>
                <a:latin typeface="Arial-Rounded" panose="020B0500000000000000" charset="0"/>
                <a:ea typeface="Arial-Rounded" panose="020B0500000000000000" charset="0"/>
                <a:cs typeface="Arial-Rounded" panose="020B0500000000000000" charset="0"/>
              </a:rPr>
              <a:t>C. 3</a:t>
            </a:r>
          </a:p>
        </p:txBody>
      </p:sp>
      <p:sp>
        <p:nvSpPr>
          <p:cNvPr id="12" name="Rectangle 11"/>
          <p:cNvSpPr/>
          <p:nvPr/>
        </p:nvSpPr>
        <p:spPr>
          <a:xfrm>
            <a:off x="5365734" y="1685926"/>
            <a:ext cx="2711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B. 2</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a:fillRect/>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a:fillRect/>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Em yêu mái trường</a:t>
            </a:r>
          </a:p>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Có hàng.... mát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A. bàng</a:t>
            </a:r>
          </a:p>
        </p:txBody>
      </p:sp>
      <p:sp>
        <p:nvSpPr>
          <p:cNvPr id="11" name="Rectangle 10"/>
          <p:cNvSpPr/>
          <p:nvPr/>
        </p:nvSpPr>
        <p:spPr>
          <a:xfrm>
            <a:off x="8942040" y="1846888"/>
            <a:ext cx="2487960" cy="150591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C. cây</a:t>
            </a:r>
          </a:p>
        </p:txBody>
      </p:sp>
      <p:sp>
        <p:nvSpPr>
          <p:cNvPr id="12" name="Rectangle 11"/>
          <p:cNvSpPr/>
          <p:nvPr/>
        </p:nvSpPr>
        <p:spPr>
          <a:xfrm>
            <a:off x="4860184" y="1752600"/>
            <a:ext cx="3369415"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tre</a:t>
            </a: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a:fillRect/>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Vào mùa nào, các em không phải đến trường?</a:t>
            </a: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Arial-Rounded" panose="020B0500000000000000" charset="0"/>
                <a:ea typeface="Arial-Rounded" panose="020B0500000000000000" charset="0"/>
                <a:cs typeface="Arial-Rounded" panose="020B0500000000000000" charset="0"/>
              </a:rPr>
              <a:t>A. mùa thu</a:t>
            </a: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prstClr val="white"/>
                </a:solidFill>
                <a:latin typeface="Arial-Rounded" panose="020B0500000000000000" charset="0"/>
                <a:ea typeface="Arial-Rounded" panose="020B0500000000000000" charset="0"/>
                <a:cs typeface="Arial-Rounded" panose="020B0500000000000000" charset="0"/>
              </a:rPr>
              <a:t>C. mùa hè</a:t>
            </a: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mùa đông</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a:fillRect/>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a:fillRect/>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500"/>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Rounded" panose="020B0500000000000000" charset="0"/>
                <a:cs typeface="Arial-Rounded" panose="020B0500000000000000" charset="0"/>
              </a:rPr>
              <a:t>Giới thiệu với bạn một bức tranh mà em thích</a:t>
            </a:r>
          </a:p>
        </p:txBody>
      </p:sp>
      <p:pic>
        <p:nvPicPr>
          <p:cNvPr id="5" name="Content Placeholder 4"/>
          <p:cNvPicPr>
            <a:picLocks noGrp="1" noChangeAspect="1"/>
          </p:cNvPicPr>
          <p:nvPr>
            <p:ph idx="1"/>
          </p:nvPr>
        </p:nvPicPr>
        <p:blipFill>
          <a:blip r:embed="rId3"/>
          <a:stretch>
            <a:fillRect/>
          </a:stretch>
        </p:blipFill>
        <p:spPr>
          <a:xfrm>
            <a:off x="2912745" y="1890395"/>
            <a:ext cx="6537960" cy="346075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10312400" y="5935345"/>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Đọc mẫu</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837</Words>
  <Application>Microsoft Office PowerPoint</Application>
  <PresentationFormat>Widescreen</PresentationFormat>
  <Paragraphs>127</Paragraphs>
  <Slides>33</Slides>
  <Notes>14</Notes>
  <HiddenSlides>0</HiddenSlides>
  <MMClips>17</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33</vt:i4>
      </vt:variant>
    </vt:vector>
  </HeadingPairs>
  <TitlesOfParts>
    <vt:vector size="50" baseType="lpstr">
      <vt:lpstr>Microsoft YaHei</vt:lpstr>
      <vt:lpstr>黑体</vt:lpstr>
      <vt:lpstr>宋体</vt:lpstr>
      <vt:lpstr>宋体</vt:lpstr>
      <vt:lpstr>Arial</vt:lpstr>
      <vt:lpstr>Arial Rounded MT Bold</vt:lpstr>
      <vt:lpstr>Arial-Rounded</vt:lpstr>
      <vt:lpstr>Calibri</vt:lpstr>
      <vt:lpstr>Calibri Light</vt:lpstr>
      <vt:lpstr>HP001 4 hàng</vt:lpstr>
      <vt:lpstr>Times New Roman</vt:lpstr>
      <vt:lpstr>1_Office Theme</vt:lpstr>
      <vt:lpstr>5_Office Theme</vt:lpstr>
      <vt:lpstr>2_Office Theme</vt:lpstr>
      <vt:lpstr>2_Office 主题​​</vt:lpstr>
      <vt:lpstr>3_Office Theme</vt:lpstr>
      <vt:lpstr>7_Office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Giới thiệu với bạn một bức tranh mà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Chọn ng hay ngh thay cho ô vuông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Nhìn tranh nói tên vật và nêu công dụng của chúng</vt:lpstr>
      <vt:lpstr>PowerPoint Presentation</vt:lpstr>
      <vt:lpstr>PowerPoint Presentation</vt:lpstr>
      <vt:lpstr>Tìm đọc một câu chuyện về trường học</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Admin</cp:lastModifiedBy>
  <cp:revision>10</cp:revision>
  <dcterms:created xsi:type="dcterms:W3CDTF">2021-05-25T05:02:22Z</dcterms:created>
  <dcterms:modified xsi:type="dcterms:W3CDTF">2021-10-21T09:26:38Z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