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  <p:sldMasterId id="2147483710" r:id="rId2"/>
    <p:sldMasterId id="2147483724" r:id="rId3"/>
  </p:sldMasterIdLst>
  <p:notesMasterIdLst>
    <p:notesMasterId r:id="rId15"/>
  </p:notesMasterIdLst>
  <p:sldIdLst>
    <p:sldId id="315" r:id="rId4"/>
    <p:sldId id="316" r:id="rId5"/>
    <p:sldId id="322" r:id="rId6"/>
    <p:sldId id="317" r:id="rId7"/>
    <p:sldId id="262" r:id="rId8"/>
    <p:sldId id="271" r:id="rId9"/>
    <p:sldId id="321" r:id="rId10"/>
    <p:sldId id="323" r:id="rId11"/>
    <p:sldId id="324" r:id="rId12"/>
    <p:sldId id="325" r:id="rId13"/>
    <p:sldId id="32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0957" autoAdjust="0"/>
  </p:normalViewPr>
  <p:slideViewPr>
    <p:cSldViewPr snapToGrid="0">
      <p:cViewPr varScale="1">
        <p:scale>
          <a:sx n="70" d="100"/>
          <a:sy n="70" d="100"/>
        </p:scale>
        <p:origin x="52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A4371F-5D64-4D87-B16A-7A019A3D1AA0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1D00C9-DE0A-4021-AC16-7FFAAC86A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976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dirty="0"/>
          </a:p>
        </p:txBody>
      </p:sp>
      <p:sp>
        <p:nvSpPr>
          <p:cNvPr id="4100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sz="1200" dirty="0">
                <a:latin typeface="Calibri" panose="020F0502020204030204" charset="0"/>
              </a:rPr>
              <a:t>1</a:t>
            </a:fld>
            <a:endParaRPr lang="en-US" sz="1200" dirty="0">
              <a:latin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4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3783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9019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8539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181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8036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9858678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5168914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4162746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4352636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890859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917601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34974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850966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944354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954154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345098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7198701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0749058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448801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5546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106312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652170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299852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616064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763681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615397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867677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8525734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942080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849244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35078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569958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573346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115221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85343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4123780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436399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010726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0108773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4821447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068032"/>
      </p:ext>
    </p:extLst>
  </p:cSld>
  <p:clrMapOvr>
    <a:masterClrMapping/>
  </p:clrMapOvr>
  <p:transition>
    <p:sndAc>
      <p:stSnd>
        <p:snd r:embed="rId1" name="applause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audio" Target="../media/audio1.wav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6907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36" r:id="rId12"/>
  </p:sldLayoutIdLst>
  <p:transition>
    <p:sndAc>
      <p:stSnd>
        <p:snd r:embed="rId14" name="applause.wav"/>
      </p:stSnd>
    </p:sndAc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464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</p:sldLayoutIdLst>
  <p:transition>
    <p:sndAc>
      <p:stSnd>
        <p:snd r:embed="rId15" name="applause.wav"/>
      </p:stSnd>
    </p:sndAc>
  </p:transition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512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ransition>
    <p:sndAc>
      <p:stSnd>
        <p:snd r:embed="rId13" name="applause.wav"/>
      </p:stSnd>
    </p:sndAc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audio" Target="../media/audio1.wav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audio" Target="../media/audio1.wav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7" name="TextBox 5"/>
          <p:cNvSpPr txBox="1"/>
          <p:nvPr/>
        </p:nvSpPr>
        <p:spPr>
          <a:xfrm>
            <a:off x="0" y="1529783"/>
            <a:ext cx="12090400" cy="2336165"/>
          </a:xfrm>
          <a:prstGeom prst="rect">
            <a:avLst/>
          </a:prstGeom>
          <a:noFill/>
          <a:ln w="9525">
            <a:noFill/>
          </a:ln>
        </p:spPr>
        <p:txBody>
          <a:bodyPr lIns="121917" tIns="60958" rIns="121917" bIns="60958">
            <a:spAutoFit/>
          </a:bodyPr>
          <a:lstStyle/>
          <a:p>
            <a:pPr algn="ctr" defTabSz="913130" eaLnBrk="1" hangingPunct="1">
              <a:buNone/>
            </a:pPr>
            <a:r>
              <a:rPr sz="7200" b="1" dirty="0">
                <a:solidFill>
                  <a:srgbClr val="FF0000"/>
                </a:solidFill>
                <a:latin typeface="UTM Avo" panose="02040603050506020204"/>
              </a:rPr>
              <a:t>Chào mừng các con đến với </a:t>
            </a:r>
            <a:r>
              <a:rPr sz="7200" b="1" dirty="0" err="1">
                <a:solidFill>
                  <a:srgbClr val="FF0000"/>
                </a:solidFill>
                <a:latin typeface="UTM Avo" panose="02040603050506020204"/>
              </a:rPr>
              <a:t>tiết</a:t>
            </a:r>
            <a:r>
              <a:rPr sz="7200" b="1" dirty="0">
                <a:solidFill>
                  <a:srgbClr val="FF0000"/>
                </a:solidFill>
                <a:latin typeface="UTM Avo" panose="02040603050506020204"/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latin typeface="UTM Avo" panose="02040603050506020204"/>
              </a:rPr>
              <a:t>toán</a:t>
            </a:r>
            <a:r>
              <a:rPr lang="en-US" sz="7200" b="1" dirty="0">
                <a:solidFill>
                  <a:srgbClr val="FF0000"/>
                </a:solidFill>
                <a:latin typeface="UTM Avo" panose="02040603050506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0701729"/>
      </p:ext>
    </p:extLst>
  </p:cSld>
  <p:clrMapOvr>
    <a:masterClrMapping/>
  </p:clrMapOvr>
  <p:transition>
    <p:sndAc>
      <p:stSnd>
        <p:snd r:embed="rId3" name="applause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30694" y="5084635"/>
            <a:ext cx="8501826" cy="5283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0000"/>
                </a:solidFill>
              </a:rPr>
              <a:t>A. </a:t>
            </a:r>
            <a:r>
              <a:rPr lang="en-US" sz="2400" dirty="0" err="1">
                <a:solidFill>
                  <a:srgbClr val="FF0000"/>
                </a:solidFill>
              </a:rPr>
              <a:t>Các</a:t>
            </a:r>
            <a:r>
              <a:rPr lang="en-US" sz="2400" dirty="0">
                <a:solidFill>
                  <a:srgbClr val="FF0000"/>
                </a:solidFill>
              </a:rPr>
              <a:t> con </a:t>
            </a:r>
            <a:r>
              <a:rPr lang="en-US" sz="2400" dirty="0" err="1">
                <a:solidFill>
                  <a:srgbClr val="FF0000"/>
                </a:solidFill>
              </a:rPr>
              <a:t>vật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từ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nhẹ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đến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nặng</a:t>
            </a:r>
            <a:r>
              <a:rPr lang="en-US" sz="2400" dirty="0">
                <a:solidFill>
                  <a:srgbClr val="FF0000"/>
                </a:solidFill>
              </a:rPr>
              <a:t>: </a:t>
            </a:r>
            <a:r>
              <a:rPr lang="en-US" sz="2400" dirty="0" err="1">
                <a:solidFill>
                  <a:srgbClr val="FF0000"/>
                </a:solidFill>
              </a:rPr>
              <a:t>46kg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en-US" sz="2400" dirty="0" err="1">
                <a:solidFill>
                  <a:srgbClr val="FF0000"/>
                </a:solidFill>
              </a:rPr>
              <a:t>54kg</a:t>
            </a:r>
            <a:r>
              <a:rPr lang="en-US" sz="2400" dirty="0">
                <a:solidFill>
                  <a:srgbClr val="FF0000"/>
                </a:solidFill>
              </a:rPr>
              <a:t>, 63 kg, 85 kg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0694" y="5612962"/>
            <a:ext cx="10458642" cy="5283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0000"/>
                </a:solidFill>
              </a:rPr>
              <a:t>B. </a:t>
            </a:r>
            <a:r>
              <a:rPr lang="en-US" sz="2400" dirty="0" err="1">
                <a:solidFill>
                  <a:srgbClr val="FF0000"/>
                </a:solidFill>
              </a:rPr>
              <a:t>tổng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cân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nặng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của</a:t>
            </a:r>
            <a:r>
              <a:rPr lang="en-US" sz="2400" dirty="0">
                <a:solidFill>
                  <a:srgbClr val="FF0000"/>
                </a:solidFill>
              </a:rPr>
              <a:t> con </a:t>
            </a:r>
            <a:r>
              <a:rPr lang="en-US" sz="2400" dirty="0" err="1">
                <a:solidFill>
                  <a:srgbClr val="FF0000"/>
                </a:solidFill>
              </a:rPr>
              <a:t>dê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và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hươu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là</a:t>
            </a:r>
            <a:r>
              <a:rPr lang="en-US" sz="2400" dirty="0">
                <a:solidFill>
                  <a:srgbClr val="FF0000"/>
                </a:solidFill>
              </a:rPr>
              <a:t>: 46 + 54 = 100 kg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414" y="255460"/>
            <a:ext cx="10166034" cy="482917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30694" y="6193686"/>
            <a:ext cx="10458642" cy="5283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0000"/>
                </a:solidFill>
              </a:rPr>
              <a:t>c. </a:t>
            </a:r>
            <a:r>
              <a:rPr lang="en-US" sz="2400" dirty="0" err="1">
                <a:solidFill>
                  <a:srgbClr val="FF0000"/>
                </a:solidFill>
              </a:rPr>
              <a:t>Hiệu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cân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nặng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của</a:t>
            </a:r>
            <a:r>
              <a:rPr lang="en-US" sz="2400" dirty="0">
                <a:solidFill>
                  <a:srgbClr val="FF0000"/>
                </a:solidFill>
              </a:rPr>
              <a:t> con </a:t>
            </a:r>
            <a:r>
              <a:rPr lang="en-US" sz="2400" dirty="0" err="1">
                <a:solidFill>
                  <a:srgbClr val="FF0000"/>
                </a:solidFill>
              </a:rPr>
              <a:t>gấu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và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dê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là</a:t>
            </a:r>
            <a:r>
              <a:rPr lang="en-US" sz="2400" dirty="0">
                <a:solidFill>
                  <a:srgbClr val="FF0000"/>
                </a:solidFill>
              </a:rPr>
              <a:t>: 85 - 46 = 39 kg </a:t>
            </a:r>
          </a:p>
        </p:txBody>
      </p:sp>
    </p:spTree>
    <p:extLst>
      <p:ext uri="{BB962C8B-B14F-4D97-AF65-F5344CB8AC3E}">
        <p14:creationId xmlns:p14="http://schemas.microsoft.com/office/powerpoint/2010/main" val="4226342108"/>
      </p:ext>
    </p:extLst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8" grpId="0" animBg="1"/>
      <p:bldP spid="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3928408993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621095" y="2182622"/>
            <a:ext cx="4949807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365916"/>
      </p:ext>
    </p:extLst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562573" y="1"/>
            <a:ext cx="7494309" cy="1217265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857" y="-704680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Wake Up! Daily Routines Song for Kid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1555" y="864909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807077"/>
      </p:ext>
    </p:extLst>
  </p:cSld>
  <p:clrMapOvr>
    <a:masterClrMapping/>
  </p:clrMapOvr>
  <p:transition>
    <p:sndAc>
      <p:stSnd>
        <p:snd r:embed="rId4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85001" y="783659"/>
            <a:ext cx="5791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 dirty="0" err="1">
                <a:latin typeface=".VnAvant" panose="020B7200000000000000" pitchFamily="34" charset="0"/>
              </a:rPr>
              <a:t>To¸n</a:t>
            </a:r>
            <a:endParaRPr lang="en-US" sz="4000" u="sng" dirty="0">
              <a:latin typeface=".VnAvant" panose="020B7200000000000000" pitchFamily="34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263" y="2088725"/>
            <a:ext cx="113781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50:</a:t>
            </a:r>
            <a:r>
              <a:rPr kumimoji="0" lang="en-US" sz="44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44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 flipH="1">
            <a:off x="0" y="1"/>
            <a:ext cx="4355558" cy="17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524279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076" y="272034"/>
            <a:ext cx="11630597" cy="6311646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2670048" y="1225296"/>
            <a:ext cx="667512" cy="61264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7" name="Oval 6"/>
          <p:cNvSpPr/>
          <p:nvPr/>
        </p:nvSpPr>
        <p:spPr>
          <a:xfrm>
            <a:off x="3855720" y="1225296"/>
            <a:ext cx="667512" cy="61264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</a:rPr>
              <a:t>31</a:t>
            </a:r>
          </a:p>
        </p:txBody>
      </p:sp>
      <p:sp>
        <p:nvSpPr>
          <p:cNvPr id="8" name="Oval 7"/>
          <p:cNvSpPr/>
          <p:nvPr/>
        </p:nvSpPr>
        <p:spPr>
          <a:xfrm>
            <a:off x="5492496" y="1225296"/>
            <a:ext cx="667512" cy="61264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</a:rPr>
              <a:t>47</a:t>
            </a:r>
          </a:p>
        </p:txBody>
      </p:sp>
      <p:sp>
        <p:nvSpPr>
          <p:cNvPr id="9" name="Oval 8"/>
          <p:cNvSpPr/>
          <p:nvPr/>
        </p:nvSpPr>
        <p:spPr>
          <a:xfrm>
            <a:off x="6982968" y="1225296"/>
            <a:ext cx="667512" cy="61264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</a:rPr>
              <a:t>62</a:t>
            </a:r>
          </a:p>
        </p:txBody>
      </p:sp>
      <p:sp>
        <p:nvSpPr>
          <p:cNvPr id="10" name="Oval 9"/>
          <p:cNvSpPr/>
          <p:nvPr/>
        </p:nvSpPr>
        <p:spPr>
          <a:xfrm>
            <a:off x="9634728" y="1225296"/>
            <a:ext cx="667512" cy="61264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</a:rPr>
              <a:t>88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296400" y="4297680"/>
            <a:ext cx="89001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41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5632" y="4297680"/>
            <a:ext cx="89001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39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26864" y="5020056"/>
            <a:ext cx="89001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58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34728" y="5020056"/>
            <a:ext cx="89001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60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90872" y="5801868"/>
            <a:ext cx="89001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80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418320" y="5801868"/>
            <a:ext cx="89001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82</a:t>
            </a:r>
          </a:p>
        </p:txBody>
      </p:sp>
    </p:spTree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  <p:bldP spid="6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1EE9E8-4134-49B0-9AA7-3089E6521627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180211" y="2588502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75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769048" y="3107517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4128135" y="2422398"/>
            <a:ext cx="24041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75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－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100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3792855" y="3134360"/>
            <a:ext cx="43688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6842379" y="2391918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77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6532245" y="2982595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9798685" y="240411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－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92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9342120" y="2880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143"/>
            <a:ext cx="10666984" cy="240411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" y="5301297"/>
            <a:ext cx="9338056" cy="155670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327274" y="904112"/>
            <a:ext cx="115125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= 12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327274" y="1636584"/>
            <a:ext cx="115125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= 12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128386" y="983740"/>
            <a:ext cx="110718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= 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28386" y="1636583"/>
            <a:ext cx="115125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= 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7098" y="947192"/>
            <a:ext cx="115125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= 9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77098" y="1564194"/>
            <a:ext cx="115125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= 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534140" y="904112"/>
            <a:ext cx="115125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= 14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534140" y="1614958"/>
            <a:ext cx="115125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= 6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2236"/>
            <a:ext cx="11215624" cy="240411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320922" y="6030730"/>
            <a:ext cx="115125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= 50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647430" y="6051584"/>
            <a:ext cx="115125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= 70</a:t>
            </a: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2" grpId="0"/>
      <p:bldP spid="12" grpId="1"/>
      <p:bldP spid="13" grpId="0"/>
      <p:bldP spid="13" grpId="1"/>
      <p:bldP spid="11" grpId="0"/>
      <p:bldP spid="11" grpId="1"/>
      <p:bldP spid="14" grpId="0"/>
      <p:bldP spid="14" grpId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2156666" y="4303988"/>
            <a:ext cx="6570846" cy="7875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sản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phẩm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239214" y="4880153"/>
            <a:ext cx="4908090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24+16 = 40  (</a:t>
            </a:r>
            <a:r>
              <a:rPr lang="en-US" sz="3200" dirty="0" err="1">
                <a:solidFill>
                  <a:schemeClr val="tx1"/>
                </a:solidFill>
              </a:rPr>
              <a:t>sản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phẩm</a:t>
            </a:r>
            <a:r>
              <a:rPr lang="en-US" sz="3200" dirty="0">
                <a:solidFill>
                  <a:schemeClr val="tx1"/>
                </a:solidFill>
              </a:rPr>
              <a:t> 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080595" y="5542011"/>
            <a:ext cx="4265340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40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sản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phẩm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113877" y="3772123"/>
            <a:ext cx="209938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597" y="292694"/>
            <a:ext cx="11669323" cy="359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621287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 animBg="1"/>
      <p:bldP spid="10" grpId="1" animBg="1"/>
      <p:bldP spid="15" grpId="0" animBg="1"/>
      <p:bldP spid="15" grpId="1" animBg="1"/>
      <p:bldP spid="8" grpId="0" animBg="1"/>
      <p:bldP spid="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752" y="80079"/>
            <a:ext cx="11546015" cy="6198784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756376" y="1626295"/>
            <a:ext cx="2118572" cy="52832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</a:rPr>
              <a:t>Đường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thẳng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567121" y="2796481"/>
            <a:ext cx="2109470" cy="52832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</a:rPr>
              <a:t>Đường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cong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721746" y="1097968"/>
            <a:ext cx="2109470" cy="52832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</a:rPr>
              <a:t>Đường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gấp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khúc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9681418" y="2796480"/>
            <a:ext cx="2109470" cy="52832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</a:rPr>
              <a:t>Đường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cong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648004" y="5777046"/>
            <a:ext cx="2939142" cy="5283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7 </a:t>
            </a:r>
            <a:r>
              <a:rPr lang="en-US" sz="2400" dirty="0" err="1">
                <a:solidFill>
                  <a:srgbClr val="FF0000"/>
                </a:solidFill>
              </a:rPr>
              <a:t>đoạn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thẳng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797011" y="4273507"/>
            <a:ext cx="2939142" cy="5283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8 </a:t>
            </a:r>
            <a:r>
              <a:rPr lang="en-US" sz="2400" dirty="0" err="1">
                <a:solidFill>
                  <a:srgbClr val="FF0000"/>
                </a:solidFill>
              </a:rPr>
              <a:t>đoạn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thẳng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802704"/>
      </p:ext>
    </p:extLst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7" grpId="0"/>
      <p:bldP spid="17" grpId="1"/>
      <p:bldP spid="18" grpId="0"/>
      <p:bldP spid="18" grpId="1"/>
      <p:bldP spid="19" grpId="0"/>
      <p:bldP spid="19" grpId="1"/>
      <p:bldP spid="20" grpId="0" animBg="1"/>
      <p:bldP spid="20" grpId="1" animBg="1"/>
      <p:bldP spid="10" grpId="0" animBg="1"/>
      <p:bldP spid="1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695" y="287274"/>
            <a:ext cx="11729657" cy="5144262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30695" y="5431535"/>
            <a:ext cx="2939142" cy="5283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6 l </a:t>
            </a:r>
            <a:r>
              <a:rPr lang="en-US" sz="2400" dirty="0" err="1">
                <a:solidFill>
                  <a:srgbClr val="FF0000"/>
                </a:solidFill>
              </a:rPr>
              <a:t>và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2l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169837" y="5439666"/>
            <a:ext cx="2939142" cy="5283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</a:rPr>
              <a:t>5l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và</a:t>
            </a:r>
            <a:r>
              <a:rPr lang="en-US" sz="2400" dirty="0">
                <a:solidFill>
                  <a:srgbClr val="FF0000"/>
                </a:solidFill>
              </a:rPr>
              <a:t> 3 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01716" y="5439666"/>
            <a:ext cx="2939142" cy="5283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</a:rPr>
              <a:t>5l</a:t>
            </a:r>
            <a:r>
              <a:rPr lang="en-US" sz="2400" dirty="0">
                <a:solidFill>
                  <a:srgbClr val="FF0000"/>
                </a:solidFill>
              </a:rPr>
              <a:t> , 2 l </a:t>
            </a:r>
            <a:r>
              <a:rPr lang="en-US" sz="2400" dirty="0" err="1">
                <a:solidFill>
                  <a:srgbClr val="FF0000"/>
                </a:solidFill>
              </a:rPr>
              <a:t>và</a:t>
            </a:r>
            <a:r>
              <a:rPr lang="en-US" sz="2400" dirty="0">
                <a:solidFill>
                  <a:srgbClr val="FF0000"/>
                </a:solidFill>
              </a:rPr>
              <a:t> 1 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0858" y="5431534"/>
            <a:ext cx="2939142" cy="5283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4 l , </a:t>
            </a:r>
            <a:r>
              <a:rPr lang="en-US" sz="2400" dirty="0" err="1">
                <a:solidFill>
                  <a:srgbClr val="FF0000"/>
                </a:solidFill>
              </a:rPr>
              <a:t>3l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và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1l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840293"/>
      </p:ext>
    </p:extLst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209</Words>
  <Application>Microsoft Office PowerPoint</Application>
  <PresentationFormat>Widescreen</PresentationFormat>
  <Paragraphs>71</Paragraphs>
  <Slides>11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9" baseType="lpstr">
      <vt:lpstr>等线</vt:lpstr>
      <vt:lpstr>微软雅黑</vt:lpstr>
      <vt:lpstr>黑体</vt:lpstr>
      <vt:lpstr>SimSun</vt:lpstr>
      <vt:lpstr>SimSun</vt:lpstr>
      <vt:lpstr>.VnAvant</vt:lpstr>
      <vt:lpstr>Arial</vt:lpstr>
      <vt:lpstr>Arial-Rounded</vt:lpstr>
      <vt:lpstr>Calibri</vt:lpstr>
      <vt:lpstr>Calibri Light</vt:lpstr>
      <vt:lpstr>inpin heiti</vt:lpstr>
      <vt:lpstr>ITC Avant Garde Std Bk</vt:lpstr>
      <vt:lpstr>Montserrat ExtraBold</vt:lpstr>
      <vt:lpstr>Times New Roman</vt:lpstr>
      <vt:lpstr>UTM Avo</vt:lpstr>
      <vt:lpstr>1_Office 主题​​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CON ĐẾN VỚI TIẾT TOÁN</dc:title>
  <dc:creator>BENR- Thảo.Trần</dc:creator>
  <cp:lastModifiedBy>Administrator</cp:lastModifiedBy>
  <cp:revision>19</cp:revision>
  <dcterms:created xsi:type="dcterms:W3CDTF">2021-05-21T09:46:05Z</dcterms:created>
  <dcterms:modified xsi:type="dcterms:W3CDTF">2021-06-26T04:42:56Z</dcterms:modified>
</cp:coreProperties>
</file>