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19"/>
  </p:notesMasterIdLst>
  <p:sldIdLst>
    <p:sldId id="256" r:id="rId3"/>
    <p:sldId id="257" r:id="rId4"/>
    <p:sldId id="277" r:id="rId5"/>
    <p:sldId id="278" r:id="rId6"/>
    <p:sldId id="279" r:id="rId7"/>
    <p:sldId id="280" r:id="rId8"/>
    <p:sldId id="329" r:id="rId9"/>
    <p:sldId id="282" r:id="rId10"/>
    <p:sldId id="262" r:id="rId11"/>
    <p:sldId id="312" r:id="rId12"/>
    <p:sldId id="311" r:id="rId13"/>
    <p:sldId id="419" r:id="rId14"/>
    <p:sldId id="420" r:id="rId15"/>
    <p:sldId id="382" r:id="rId16"/>
    <p:sldId id="417" r:id="rId17"/>
    <p:sldId id="385" r:id="rId18"/>
  </p:sldIdLst>
  <p:sldSz cx="12192000" cy="6858000"/>
  <p:notesSz cx="6858000" cy="9144000"/>
  <p:custDataLst>
    <p:tags r:id="rId2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iAYYJ+CqvYrdf855CZJbdxdgcP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8CB0F"/>
    <a:srgbClr val="FF00FF"/>
    <a:srgbClr val="FF0000"/>
    <a:srgbClr val="00FF99"/>
    <a:srgbClr val="00FF00"/>
    <a:srgbClr val="FEFEFD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61542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9666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9753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0041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527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2831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710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svg"/><Relationship Id="rId5" Type="http://schemas.openxmlformats.org/officeDocument/2006/relationships/image" Target="../media/image44.png"/><Relationship Id="rId4" Type="http://schemas.openxmlformats.org/officeDocument/2006/relationships/image" Target="../media/image66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jp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6.png"/><Relationship Id="rId18" Type="http://schemas.openxmlformats.org/officeDocument/2006/relationships/image" Target="../media/image8.png"/><Relationship Id="rId3" Type="http://schemas.microsoft.com/office/2007/relationships/media" Target="../media/media3.mp3"/><Relationship Id="rId7" Type="http://schemas.openxmlformats.org/officeDocument/2006/relationships/image" Target="../media/image11.jpg"/><Relationship Id="rId12" Type="http://schemas.openxmlformats.org/officeDocument/2006/relationships/image" Target="../media/image15.GIF"/><Relationship Id="rId17" Type="http://schemas.openxmlformats.org/officeDocument/2006/relationships/image" Target="../media/image20.png"/><Relationship Id="rId2" Type="http://schemas.microsoft.com/office/2007/relationships/media" Target="../media/media2.mp3"/><Relationship Id="rId16" Type="http://schemas.openxmlformats.org/officeDocument/2006/relationships/image" Target="../media/image19.gif"/><Relationship Id="rId20" Type="http://schemas.openxmlformats.org/officeDocument/2006/relationships/image" Target="../media/image7.png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microsoft.com/office/2007/relationships/hdphoto" Target="../media/hdphoto3.wdp"/><Relationship Id="rId5" Type="http://schemas.openxmlformats.org/officeDocument/2006/relationships/audio" Target="../media/audio1.wav"/><Relationship Id="rId15" Type="http://schemas.openxmlformats.org/officeDocument/2006/relationships/image" Target="../media/image18.gif"/><Relationship Id="rId10" Type="http://schemas.openxmlformats.org/officeDocument/2006/relationships/image" Target="../media/image14.png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3.jpeg"/><Relationship Id="rId1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26.gif"/><Relationship Id="rId3" Type="http://schemas.microsoft.com/office/2007/relationships/media" Target="../media/media3.mp3"/><Relationship Id="rId7" Type="http://schemas.openxmlformats.org/officeDocument/2006/relationships/image" Target="../media/image21.jpg"/><Relationship Id="rId12" Type="http://schemas.openxmlformats.org/officeDocument/2006/relationships/image" Target="../media/image25.gif"/><Relationship Id="rId2" Type="http://schemas.microsoft.com/office/2007/relationships/media" Target="../media/media2.mp3"/><Relationship Id="rId16" Type="http://schemas.openxmlformats.org/officeDocument/2006/relationships/image" Target="../media/image7.png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24.gif"/><Relationship Id="rId5" Type="http://schemas.openxmlformats.org/officeDocument/2006/relationships/audio" Target="../media/audio1.wav"/><Relationship Id="rId15" Type="http://schemas.openxmlformats.org/officeDocument/2006/relationships/image" Target="../media/image8.png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3.jpeg"/><Relationship Id="rId1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13" Type="http://schemas.openxmlformats.org/officeDocument/2006/relationships/image" Target="../media/image8.png"/><Relationship Id="rId3" Type="http://schemas.microsoft.com/office/2007/relationships/media" Target="../media/media3.mp3"/><Relationship Id="rId7" Type="http://schemas.openxmlformats.org/officeDocument/2006/relationships/image" Target="../media/image27.jpg"/><Relationship Id="rId12" Type="http://schemas.openxmlformats.org/officeDocument/2006/relationships/image" Target="../media/image30.gif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29.gif"/><Relationship Id="rId5" Type="http://schemas.openxmlformats.org/officeDocument/2006/relationships/audio" Target="../media/audio1.wav"/><Relationship Id="rId10" Type="http://schemas.openxmlformats.org/officeDocument/2006/relationships/image" Target="../media/image13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.png"/><Relationship Id="rId1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8.png"/><Relationship Id="rId3" Type="http://schemas.microsoft.com/office/2007/relationships/media" Target="../media/media3.mp3"/><Relationship Id="rId7" Type="http://schemas.openxmlformats.org/officeDocument/2006/relationships/image" Target="../media/image31.jpg"/><Relationship Id="rId12" Type="http://schemas.openxmlformats.org/officeDocument/2006/relationships/image" Target="../media/image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35.gif"/><Relationship Id="rId5" Type="http://schemas.openxmlformats.org/officeDocument/2006/relationships/audio" Target="../media/audio1.wav"/><Relationship Id="rId10" Type="http://schemas.openxmlformats.org/officeDocument/2006/relationships/image" Target="../media/image34.gi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3.png"/><Relationship Id="rId1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90;p7">
            <a:extLst>
              <a:ext uri="{FF2B5EF4-FFF2-40B4-BE49-F238E27FC236}">
                <a16:creationId xmlns:a16="http://schemas.microsoft.com/office/drawing/2014/main" xmlns="" id="{6B7B8FD2-678D-46F2-81FF-6B26D466BA55}"/>
              </a:ext>
            </a:extLst>
          </p:cNvPr>
          <p:cNvSpPr txBox="1"/>
          <p:nvPr/>
        </p:nvSpPr>
        <p:spPr>
          <a:xfrm>
            <a:off x="437320" y="1604974"/>
            <a:ext cx="11608905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8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i="0" u="none" strike="noStrike" dirty="0" smtClean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12</a:t>
            </a:r>
            <a:endParaRPr lang="en-US" sz="4800" b="1" i="0" u="none" strike="noStrike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800" b="1" i="0" u="none" strike="noStrike" dirty="0" err="1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dirty="0" smtClean="0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33</a:t>
            </a:r>
            <a:r>
              <a:rPr lang="en-US" sz="4800" b="1" i="0" u="none" strike="noStrike" dirty="0" smtClean="0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4800" b="1" i="0" u="none" strike="noStrike" dirty="0" err="1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800" b="1" i="0" u="none" strike="noStrike" dirty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i="0" u="none" strike="noStrike" dirty="0" err="1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tập</a:t>
            </a:r>
            <a:endParaRPr lang="en-US" sz="4800" b="1" spc="100" dirty="0">
              <a:ln w="22225">
                <a:noFill/>
                <a:prstDash val="solid"/>
              </a:ln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0BEDC61-0652-4093-AB02-E3D3C9C5AB80}"/>
              </a:ext>
            </a:extLst>
          </p:cNvPr>
          <p:cNvSpPr/>
          <p:nvPr/>
        </p:nvSpPr>
        <p:spPr>
          <a:xfrm>
            <a:off x="9677389" y="80867"/>
            <a:ext cx="1481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881AAAC-9E45-4B49-854E-9411E714FB9A}"/>
              </a:ext>
            </a:extLst>
          </p:cNvPr>
          <p:cNvSpPr/>
          <p:nvPr/>
        </p:nvSpPr>
        <p:spPr>
          <a:xfrm>
            <a:off x="10291156" y="578878"/>
            <a:ext cx="8563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74A74484-3D82-4D00-BA4F-5DA84C92D094}"/>
              </a:ext>
            </a:extLst>
          </p:cNvPr>
          <p:cNvGrpSpPr/>
          <p:nvPr/>
        </p:nvGrpSpPr>
        <p:grpSpPr>
          <a:xfrm>
            <a:off x="389965" y="155577"/>
            <a:ext cx="10962945" cy="2143871"/>
            <a:chOff x="1115262" y="310509"/>
            <a:chExt cx="3393757" cy="582396"/>
          </a:xfrm>
        </p:grpSpPr>
        <p:sp>
          <p:nvSpPr>
            <p:cNvPr id="72" name="Flowchart: Alternate Process 71">
              <a:extLst>
                <a:ext uri="{FF2B5EF4-FFF2-40B4-BE49-F238E27FC236}">
                  <a16:creationId xmlns:a16="http://schemas.microsoft.com/office/drawing/2014/main" xmlns="" id="{42EA427A-B766-4C12-B2F4-9CCA45E5F087}"/>
                </a:ext>
              </a:extLst>
            </p:cNvPr>
            <p:cNvSpPr/>
            <p:nvPr/>
          </p:nvSpPr>
          <p:spPr>
            <a:xfrm>
              <a:off x="1403728" y="350692"/>
              <a:ext cx="3105291" cy="542213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35000"/>
                </a:lnSpc>
              </a:pPr>
              <a:r>
                <a:rPr lang="nl-NL" sz="2800" b="1" i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Một cửa hàng đã bán 40 kg gạo tẻ với giá 18.000 đồng một ki-lô-gam và 35 kg gạo nếp với </a:t>
              </a:r>
              <a:r>
                <a:rPr lang="nl-NL" sz="28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giá </a:t>
              </a:r>
              <a:r>
                <a:rPr lang="nl-NL" sz="2800" b="1" i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25 000 đồng một ki-lô-gam. Hỏi cửa hàng đó thu được bao nhiêu tiền?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xmlns="" id="{E03A5407-0C34-4B8C-910D-D39121D0F49B}"/>
                </a:ext>
              </a:extLst>
            </p:cNvPr>
            <p:cNvSpPr/>
            <p:nvPr/>
          </p:nvSpPr>
          <p:spPr>
            <a:xfrm>
              <a:off x="1115262" y="310509"/>
              <a:ext cx="338420" cy="30111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698325" y="2017732"/>
            <a:ext cx="8897957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</a:pPr>
            <a:r>
              <a:rPr lang="nl-NL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Bài giả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Số tiền thu được từ gạo tẻ là 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40 x 18 000 = 720 000 (đồng)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Số tiền thu được từ gạo nếp là 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35 x 25 000 = 875 000 (đồng)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Số tiền cửa hàng thu được là 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720 000 + 875 000 = 1 595 000 (đồng)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Đáp số : 1 595 000 đồng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888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E03A5407-0C34-4B8C-910D-D39121D0F49B}"/>
              </a:ext>
            </a:extLst>
          </p:cNvPr>
          <p:cNvSpPr/>
          <p:nvPr/>
        </p:nvSpPr>
        <p:spPr>
          <a:xfrm>
            <a:off x="981635" y="151598"/>
            <a:ext cx="840696" cy="799110"/>
          </a:xfrm>
          <a:prstGeom prst="ellipse">
            <a:avLst/>
          </a:prstGeom>
          <a:ln/>
          <a:scene3d>
            <a:camera prst="perspectiveFront"/>
            <a:lightRig rig="threePt" dir="t"/>
          </a:scene3d>
          <a:sp3d>
            <a:bevelT w="139700" h="139700" prst="divo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Rectangle 1"/>
          <p:cNvSpPr/>
          <p:nvPr/>
        </p:nvSpPr>
        <p:spPr>
          <a:xfrm>
            <a:off x="981635" y="950708"/>
            <a:ext cx="11066930" cy="41642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nl-NL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Đường chạy bộ vòng quanh một sân vận động dài 400m. Một vận động viên ngày đầu chạy 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23 </a:t>
            </a:r>
            <a:r>
              <a:rPr lang="nl-NL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vòng xung quanh sân vận động, ngày thứ hai chạy 27 vòng. Hỏi: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</a:pPr>
            <a:r>
              <a:rPr lang="nl-NL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a) Mỗi ngày vận động đó chạy được bao nhiêu mét?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</a:pPr>
            <a:r>
              <a:rPr lang="nl-NL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b) Sau cả hai ngày vận động viên đó chạy được bao nhiêu mét?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</a:pPr>
            <a:r>
              <a:rPr lang="nl-NL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c) Ngày thứ hai vận động viên đó chạy nhiều hơn ngày thứ nhất bao nhiêu mét?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089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E03A5407-0C34-4B8C-910D-D39121D0F49B}"/>
              </a:ext>
            </a:extLst>
          </p:cNvPr>
          <p:cNvSpPr/>
          <p:nvPr/>
        </p:nvSpPr>
        <p:spPr>
          <a:xfrm>
            <a:off x="968188" y="366751"/>
            <a:ext cx="840696" cy="799110"/>
          </a:xfrm>
          <a:prstGeom prst="ellipse">
            <a:avLst/>
          </a:prstGeom>
          <a:ln/>
          <a:scene3d>
            <a:camera prst="perspectiveFront"/>
            <a:lightRig rig="threePt" dir="t"/>
          </a:scene3d>
          <a:sp3d>
            <a:bevelT w="139700" h="139700" prst="divo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FFFF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3" name="Rectangle 2"/>
          <p:cNvSpPr/>
          <p:nvPr/>
        </p:nvSpPr>
        <p:spPr>
          <a:xfrm>
            <a:off x="968188" y="366751"/>
            <a:ext cx="112238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</a:pPr>
            <a:r>
              <a:rPr lang="nl-NL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Bài giải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 Ngày đầu vận động viên chạy số mét là 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23 x 400 = 9 200 (m)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Ngày thứ hai vận động viên chạy số mét là 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27 x 400 = 10 800 (m)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b) Cả hai ngày vận động chạy số mét là 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9 200 + 10 800 = 20 000 (m) 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c) Ngày thứ hai vận động viên chạy nhiều hơn ngày thứ nhất số mét là 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10 800 + 9 200 = 1 600 (m) 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Đáp số </a:t>
            </a:r>
            <a:r>
              <a:rPr lang="nl-NL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9 200 m, 10 800m ; b) 20 000 m ; c) 1 600 m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0250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Cả năm gia đình Huy phải trả số tiền truyền hình cáp là 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115 000 x 12 = 1 380 000 (đồng)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Đáp số : 1.380 000 đồng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353" y="178575"/>
            <a:ext cx="8785174" cy="17444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7" y="107576"/>
            <a:ext cx="2889516" cy="188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7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55675A-F6C5-40BB-82C3-6CF58F0D9D3A}"/>
              </a:ext>
            </a:extLst>
          </p:cNvPr>
          <p:cNvSpPr txBox="1"/>
          <p:nvPr/>
        </p:nvSpPr>
        <p:spPr>
          <a:xfrm>
            <a:off x="1889736" y="3238259"/>
            <a:ext cx="8412528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2800" b="1" dirty="0" err="1">
                <a:solidFill>
                  <a:srgbClr val="FFFF00"/>
                </a:solidFill>
              </a:rPr>
              <a:t>Em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hãy</a:t>
            </a:r>
            <a:r>
              <a:rPr lang="en-US" sz="2800" b="1" dirty="0">
                <a:solidFill>
                  <a:srgbClr val="FFFF00"/>
                </a:solidFill>
              </a:rPr>
              <a:t> chia </a:t>
            </a:r>
            <a:r>
              <a:rPr lang="en-US" sz="2800" b="1" dirty="0" err="1">
                <a:solidFill>
                  <a:srgbClr val="FFFF00"/>
                </a:solidFill>
              </a:rPr>
              <a:t>sẻ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những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việc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</a:p>
          <a:p>
            <a:pPr algn="ctr">
              <a:spcAft>
                <a:spcPts val="1800"/>
              </a:spcAft>
            </a:pPr>
            <a:r>
              <a:rPr lang="en-US" sz="2800" b="1" dirty="0" err="1">
                <a:solidFill>
                  <a:srgbClr val="FFFF00"/>
                </a:solidFill>
              </a:rPr>
              <a:t>đã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thực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hiện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được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trong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bài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học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hôm</a:t>
            </a:r>
            <a:r>
              <a:rPr lang="en-US" sz="2800" b="1" dirty="0">
                <a:solidFill>
                  <a:srgbClr val="FFFF00"/>
                </a:solidFill>
              </a:rPr>
              <a:t> nay.</a:t>
            </a:r>
          </a:p>
        </p:txBody>
      </p:sp>
    </p:spTree>
    <p:extLst>
      <p:ext uri="{BB962C8B-B14F-4D97-AF65-F5344CB8AC3E}">
        <p14:creationId xmlns:p14="http://schemas.microsoft.com/office/powerpoint/2010/main" val="3746593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xmlns="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971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"/>
          <p:cNvSpPr txBox="1"/>
          <p:nvPr/>
        </p:nvSpPr>
        <p:spPr>
          <a:xfrm>
            <a:off x="4020576" y="3099748"/>
            <a:ext cx="5052503" cy="92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11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KHỞI ĐỘNG</a:t>
            </a:r>
            <a:endParaRPr sz="5211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556039" y="4175214"/>
            <a:ext cx="6980348" cy="2610214"/>
          </a:xfrm>
          <a:prstGeom prst="rect">
            <a:avLst/>
          </a:prstGeom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886" y="-988515"/>
            <a:ext cx="5207345" cy="341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332807" y="311806"/>
            <a:ext cx="365950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TÀU ƠI</a:t>
            </a:r>
          </a:p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 ĐI ĐÂU THẾ</a:t>
            </a:r>
            <a:endParaRPr lang="en-US" sz="32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Vũ điệu Pikachu cực dễ thương ^^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48921" y="7011302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5F62ACA-865B-40F0-9354-1BBA164AC8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004" y="72572"/>
            <a:ext cx="1582426" cy="686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39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.01667 L 0.79674 -0.0057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31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Kết quả hình ảnh cho frame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49" r="643"/>
          <a:stretch>
            <a:fillRect/>
          </a:stretch>
        </p:blipFill>
        <p:spPr bwMode="auto">
          <a:xfrm rot="5400000">
            <a:off x="3072404" y="-791615"/>
            <a:ext cx="5965370" cy="82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69202" y="1308804"/>
            <a:ext cx="6371773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B317BFE-FC74-4316-A921-E648CDC0EE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4" y="72572"/>
            <a:ext cx="1582426" cy="686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Cartoon forest hill landscape vector nature background illustration -  Download Free Vectors, Clipart Graphics &amp; Vector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34"/>
            <a:ext cx="121920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" y="5445782"/>
            <a:ext cx="12310556" cy="1400630"/>
          </a:xfrm>
          <a:prstGeom prst="rect">
            <a:avLst/>
          </a:prstGeom>
        </p:spPr>
      </p:pic>
      <p:pic>
        <p:nvPicPr>
          <p:cNvPr id="60" name="Picture 2" descr="Cute rabbit cartoon Royalty Free Vector Image - VectorStoc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685" l="0" r="100000">
                        <a14:backgroundMark x1="36640" y1="37685" x2="4171" y2="89907"/>
                        <a14:backgroundMark x1="7892" y1="37407" x2="18715" y2="84630"/>
                        <a14:backgroundMark x1="36979" y1="37407" x2="27170" y2="82407"/>
                        <a14:backgroundMark x1="83653" y1="2130" x2="62007" y2="11019"/>
                        <a14:backgroundMark x1="89064" y1="9352" x2="95152" y2="37130"/>
                        <a14:backgroundMark x1="90755" y1="62130" x2="91432" y2="87407"/>
                        <a14:backgroundMark x1="94138" y1="38796" x2="88388" y2="42963"/>
                        <a14:backgroundMark x1="50507" y1="5463" x2="62683" y2="9074"/>
                        <a14:backgroundMark x1="9583" y1="6019" x2="6877" y2="1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805" y="5617392"/>
            <a:ext cx="953441" cy="11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Black and White rabbit vector | 77 Rabbit Clipart images . Use these free  Rabbit Clipart for your ... | Rabbit clipart, Rabbit pictures, Cute bunny  carto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4219" y="5697101"/>
            <a:ext cx="739662" cy="7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Bunny Rabbit Cartoon Images | Rabbit cartoon images, Cartoon clip art, Cartoon  bunny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97" y="5747164"/>
            <a:ext cx="797866" cy="79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/>
          <p:cNvSpPr/>
          <p:nvPr/>
        </p:nvSpPr>
        <p:spPr>
          <a:xfrm>
            <a:off x="8270260" y="1232833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454435" y="1232834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=</a:t>
            </a:r>
          </a:p>
        </p:txBody>
      </p:sp>
      <p:sp>
        <p:nvSpPr>
          <p:cNvPr id="81" name="Rectangle 80"/>
          <p:cNvSpPr/>
          <p:nvPr/>
        </p:nvSpPr>
        <p:spPr>
          <a:xfrm>
            <a:off x="2638610" y="1207099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009900"/>
                </a:solidFill>
              </a:rPr>
              <a:t>&gt;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D0B625B-8E94-4997-A127-B8CA137D0F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87499" y="3435417"/>
            <a:ext cx="792554" cy="11192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0DD1EE-E8F5-4C41-BD88-DEC19ECD07C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166863" y="3663349"/>
            <a:ext cx="917521" cy="7213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E6F0C0B-7200-48E6-BD97-88005428F4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1551061" y="3899480"/>
            <a:ext cx="822168" cy="6463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663F631-092D-4638-903C-3CEA709DED5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20344" y="3242335"/>
            <a:ext cx="802552" cy="8025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D4C8EA7-4D8E-4395-AA00-4DB71CD02D8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82293" y="3537847"/>
            <a:ext cx="802552" cy="8025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08CE033-AAAD-4BD5-86A6-B67BC748FF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0" y="3310575"/>
            <a:ext cx="802552" cy="8025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2D96004-A4B5-48C3-9882-097EB4A2EB7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74949" y="274291"/>
            <a:ext cx="1993565" cy="6706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69BF9E54-5E90-47DC-88AD-2531579AF7E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379" y="6126216"/>
            <a:ext cx="1582426" cy="686185"/>
          </a:xfrm>
          <a:prstGeom prst="rect">
            <a:avLst/>
          </a:prstGeom>
        </p:spPr>
      </p:pic>
      <p:grpSp>
        <p:nvGrpSpPr>
          <p:cNvPr id="74" name="Group 73"/>
          <p:cNvGrpSpPr/>
          <p:nvPr/>
        </p:nvGrpSpPr>
        <p:grpSpPr>
          <a:xfrm>
            <a:off x="-6582277" y="2762092"/>
            <a:ext cx="6980348" cy="2683690"/>
            <a:chOff x="798490" y="2838075"/>
            <a:chExt cx="6980348" cy="2683690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76" name="Rounded Rectangle 75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49</a:t>
              </a: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46</a:t>
              </a:r>
            </a:p>
          </p:txBody>
        </p:sp>
      </p:grpSp>
      <p:pic>
        <p:nvPicPr>
          <p:cNvPr id="27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1E7BC7B0-8287-4929-8A48-B33A453520C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290788" y="4819378"/>
            <a:ext cx="609600" cy="609600"/>
          </a:xfrm>
          <a:prstGeom prst="rect">
            <a:avLst/>
          </a:prstGeom>
        </p:spPr>
      </p:pic>
      <p:pic>
        <p:nvPicPr>
          <p:cNvPr id="28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07652D58-CBD6-48FD-B697-5D7706048C2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290788" y="556887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0.75352 0.01759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69" y="8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6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74 0.0125 L 1.79961 0.02083 " pathEditMode="relative" rAng="0" ptsTypes="AA">
                                      <p:cBhvr>
                                        <p:cTn id="57" dur="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87" y="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56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79" grpId="0" bldLvl="0" animBg="1"/>
      <p:bldP spid="79" grpId="1" bldLvl="0" animBg="1"/>
      <p:bldP spid="80" grpId="0" bldLvl="0" animBg="1"/>
      <p:bldP spid="80" grpId="1" bldLvl="0" animBg="1"/>
      <p:bldP spid="8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3670C5B-1F27-4B2B-B102-15E89FC99E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4802" y="3172720"/>
            <a:ext cx="962025" cy="952500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2552728" y="590550"/>
            <a:ext cx="1710927" cy="11319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009900"/>
                </a:solidFill>
              </a:rPr>
              <a:t>205</a:t>
            </a:r>
            <a:endParaRPr lang="en-US" sz="6600" b="1" dirty="0">
              <a:solidFill>
                <a:srgbClr val="0099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234754" y="590550"/>
            <a:ext cx="1710927" cy="11319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009900"/>
                </a:solidFill>
              </a:rPr>
              <a:t>350</a:t>
            </a:r>
            <a:endParaRPr lang="en-US" sz="6600" b="1" dirty="0">
              <a:solidFill>
                <a:srgbClr val="0099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989020" y="590550"/>
            <a:ext cx="1710927" cy="11319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009900"/>
                </a:solidFill>
              </a:rPr>
              <a:t>225</a:t>
            </a:r>
            <a:endParaRPr lang="en-US" sz="6600" b="1" dirty="0">
              <a:solidFill>
                <a:srgbClr val="00990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A8CCFF3-590A-4873-9C42-F8B58EA0B05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3161"/>
            <a:ext cx="12192000" cy="140063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94752516-3DB5-4B73-858B-71D42CCDF4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9236">
            <a:off x="9456006" y="5682170"/>
            <a:ext cx="998955" cy="9207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7DDE35E4-6B3D-4F56-BEDE-86D03DAC3A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602" y="5922990"/>
            <a:ext cx="750200" cy="520972"/>
          </a:xfrm>
          <a:prstGeom prst="rect">
            <a:avLst/>
          </a:prstGeom>
        </p:spPr>
      </p:pic>
      <p:pic>
        <p:nvPicPr>
          <p:cNvPr id="28" name="Picture 27" descr="A picture containing object&#10;&#10;Description automatically generated">
            <a:extLst>
              <a:ext uri="{FF2B5EF4-FFF2-40B4-BE49-F238E27FC236}">
                <a16:creationId xmlns:a16="http://schemas.microsoft.com/office/drawing/2014/main" xmlns="" id="{470E7007-BDCF-4FCD-BB81-3B9B1CBB73A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38" y="5799747"/>
            <a:ext cx="831507" cy="6329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AE60A8A-CBD3-4BD4-BE1A-F151295CAD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7996" y="5174847"/>
            <a:ext cx="1935370" cy="193537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A5775BD-F272-4031-9ED9-2EEB037EC69C}"/>
              </a:ext>
            </a:extLst>
          </p:cNvPr>
          <p:cNvGrpSpPr/>
          <p:nvPr/>
        </p:nvGrpSpPr>
        <p:grpSpPr>
          <a:xfrm>
            <a:off x="2025499" y="2995470"/>
            <a:ext cx="7227684" cy="2610214"/>
            <a:chOff x="-7227684" y="2832003"/>
            <a:chExt cx="7227684" cy="261021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BB490C65-6204-47E5-A664-85009E0F80E1}"/>
                </a:ext>
              </a:extLst>
            </p:cNvPr>
            <p:cNvGrpSpPr/>
            <p:nvPr/>
          </p:nvGrpSpPr>
          <p:grpSpPr>
            <a:xfrm>
              <a:off x="-7227684" y="2832003"/>
              <a:ext cx="7227684" cy="2610214"/>
              <a:chOff x="-2756848" y="2525313"/>
              <a:chExt cx="7227684" cy="2610214"/>
            </a:xfrm>
          </p:grpSpPr>
          <p:grpSp>
            <p:nvGrpSpPr>
              <p:cNvPr id="34" name="Group 33"/>
              <p:cNvGrpSpPr/>
              <p:nvPr/>
            </p:nvGrpSpPr>
            <p:grpSpPr>
              <a:xfrm>
                <a:off x="-2756848" y="2525313"/>
                <a:ext cx="7227684" cy="2610214"/>
                <a:chOff x="551154" y="2911551"/>
                <a:chExt cx="7227684" cy="2610214"/>
              </a:xfrm>
            </p:grpSpPr>
            <p:pic>
              <p:nvPicPr>
                <p:cNvPr id="35" name="Picture 34"/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98490" y="2911551"/>
                  <a:ext cx="6980348" cy="2610214"/>
                </a:xfrm>
                <a:prstGeom prst="rect">
                  <a:avLst/>
                </a:prstGeom>
              </p:spPr>
            </p:pic>
            <p:sp>
              <p:nvSpPr>
                <p:cNvPr id="36" name="Rounded Rectangle 35"/>
                <p:cNvSpPr/>
                <p:nvPr/>
              </p:nvSpPr>
              <p:spPr>
                <a:xfrm>
                  <a:off x="551154" y="2963328"/>
                  <a:ext cx="1542198" cy="999630"/>
                </a:xfrm>
                <a:prstGeom prst="roundRect">
                  <a:avLst/>
                </a:prstGeom>
                <a:solidFill>
                  <a:srgbClr val="FFFF00"/>
                </a:solidFill>
                <a:ln>
                  <a:solidFill>
                    <a:srgbClr val="00B050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000" dirty="0">
                      <a:solidFill>
                        <a:srgbClr val="0033CC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45</a:t>
                  </a:r>
                </a:p>
              </p:txBody>
            </p:sp>
            <p:sp>
              <p:nvSpPr>
                <p:cNvPr id="37" name="Rounded Rectangle 36"/>
                <p:cNvSpPr/>
                <p:nvPr/>
              </p:nvSpPr>
              <p:spPr>
                <a:xfrm>
                  <a:off x="2233336" y="3252268"/>
                  <a:ext cx="856302" cy="716316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0" dirty="0">
                    <a:solidFill>
                      <a:srgbClr val="0099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Rounded Rectangle 37"/>
                <p:cNvSpPr/>
                <p:nvPr/>
              </p:nvSpPr>
              <p:spPr>
                <a:xfrm>
                  <a:off x="3239136" y="2963328"/>
                  <a:ext cx="1542198" cy="999630"/>
                </a:xfrm>
                <a:prstGeom prst="roundRect">
                  <a:avLst/>
                </a:prstGeom>
                <a:solidFill>
                  <a:srgbClr val="FFFF00"/>
                </a:solidFill>
                <a:ln>
                  <a:solidFill>
                    <a:srgbClr val="00B050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000" dirty="0">
                      <a:solidFill>
                        <a:srgbClr val="0033CC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5</a:t>
                  </a:r>
                </a:p>
              </p:txBody>
            </p:sp>
          </p:grpSp>
          <p:sp>
            <p:nvSpPr>
              <p:cNvPr id="21" name="Rounded Rectangle 36">
                <a:extLst>
                  <a:ext uri="{FF2B5EF4-FFF2-40B4-BE49-F238E27FC236}">
                    <a16:creationId xmlns:a16="http://schemas.microsoft.com/office/drawing/2014/main" xmlns="" id="{CA61C642-6696-4FBA-A0F5-944C7C132D94}"/>
                  </a:ext>
                </a:extLst>
              </p:cNvPr>
              <p:cNvSpPr/>
              <p:nvPr/>
            </p:nvSpPr>
            <p:spPr>
              <a:xfrm>
                <a:off x="1620017" y="2844476"/>
                <a:ext cx="901378" cy="732244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0" dirty="0">
                    <a:solidFill>
                      <a:srgbClr val="0099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</a:p>
            </p:txBody>
          </p:sp>
          <p:sp>
            <p:nvSpPr>
              <p:cNvPr id="22" name="Rounded Rectangle 37">
                <a:extLst>
                  <a:ext uri="{FF2B5EF4-FFF2-40B4-BE49-F238E27FC236}">
                    <a16:creationId xmlns:a16="http://schemas.microsoft.com/office/drawing/2014/main" xmlns="" id="{FC728C24-4FD4-4B2E-A690-7FE3C4DA90E6}"/>
                  </a:ext>
                </a:extLst>
              </p:cNvPr>
              <p:cNvSpPr/>
              <p:nvPr/>
            </p:nvSpPr>
            <p:spPr>
              <a:xfrm>
                <a:off x="2725016" y="2577090"/>
                <a:ext cx="1542198" cy="99963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6000" dirty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691CA1A7-53BC-4C20-BDCA-ABEF6EFFA5B2}"/>
                </a:ext>
              </a:extLst>
            </p:cNvPr>
            <p:cNvSpPr txBox="1"/>
            <p:nvPr/>
          </p:nvSpPr>
          <p:spPr>
            <a:xfrm>
              <a:off x="-5370393" y="3013501"/>
              <a:ext cx="515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002060"/>
                  </a:solidFill>
                  <a:latin typeface="+mn-lt"/>
                </a:rPr>
                <a:t>x </a:t>
              </a:r>
              <a:endParaRPr lang="en-US" sz="4800" b="1" dirty="0">
                <a:solidFill>
                  <a:srgbClr val="002060"/>
                </a:solidFill>
                <a:latin typeface="+mn-lt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1B13CAA5-B430-40F6-A7EE-BCA4D30977C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031271"/>
            <a:ext cx="1582426" cy="686185"/>
          </a:xfrm>
          <a:prstGeom prst="rect">
            <a:avLst/>
          </a:prstGeom>
        </p:spPr>
      </p:pic>
      <p:pic>
        <p:nvPicPr>
          <p:cNvPr id="24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44178025-E23C-4765-9737-5C412A636ED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290788" y="4819378"/>
            <a:ext cx="609600" cy="609600"/>
          </a:xfrm>
          <a:prstGeom prst="rect">
            <a:avLst/>
          </a:prstGeom>
        </p:spPr>
      </p:pic>
      <p:pic>
        <p:nvPicPr>
          <p:cNvPr id="25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62AC71BB-91A5-443F-9CD4-0C619CC51DA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290788" y="556887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6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56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20B6ADF-33B1-4C2A-83FF-13D2DCE0FA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7093" y="-233928"/>
            <a:ext cx="1352883" cy="1268328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-6782938" y="2759164"/>
            <a:ext cx="7102137" cy="2683690"/>
            <a:chOff x="676701" y="2838075"/>
            <a:chExt cx="7102137" cy="268369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3" name="Rounded Rectangle 32"/>
            <p:cNvSpPr/>
            <p:nvPr/>
          </p:nvSpPr>
          <p:spPr>
            <a:xfrm>
              <a:off x="676701" y="2838075"/>
              <a:ext cx="1628618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44 - 4</a:t>
              </a: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2460591" y="2911551"/>
              <a:ext cx="1311803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915177" y="2838075"/>
              <a:ext cx="1628618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39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8028511" y="537931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212686" y="53793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=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595701" y="53793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&gt;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AA275571-002C-400C-9072-032A552976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442854"/>
            <a:ext cx="12192001" cy="1400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678C723-BFEB-492D-A845-8DC2836593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65885" y="52511"/>
            <a:ext cx="2910323" cy="21165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158EC59-809C-4AB8-81DE-5535F00FBE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75664" y="0"/>
            <a:ext cx="1143048" cy="20320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7036B85-362F-4B45-B701-EC3757D661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031271"/>
            <a:ext cx="1582426" cy="686185"/>
          </a:xfrm>
          <a:prstGeom prst="rect">
            <a:avLst/>
          </a:prstGeom>
        </p:spPr>
      </p:pic>
      <p:pic>
        <p:nvPicPr>
          <p:cNvPr id="15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D715252D-F343-4365-A8DA-12088C97717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290788" y="4819378"/>
            <a:ext cx="609600" cy="609600"/>
          </a:xfrm>
          <a:prstGeom prst="rect">
            <a:avLst/>
          </a:prstGeom>
        </p:spPr>
      </p:pic>
      <p:pic>
        <p:nvPicPr>
          <p:cNvPr id="16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1132D107-6B3A-49F4-BE5C-D45983145C6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290788" y="556887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7651 -0.00116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55" y="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651 -0.00116 L 1.84791 0.02453 " pathEditMode="relative" rAng="0" ptsTypes="AA">
                                      <p:cBhvr>
                                        <p:cTn id="39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41" y="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5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36" grpId="0" bldLvl="0" animBg="1"/>
      <p:bldP spid="36" grpId="1" bldLvl="0" animBg="1"/>
      <p:bldP spid="37" grpId="0" bldLvl="0" animBg="1"/>
      <p:bldP spid="37" grpId="1" bldLvl="0" animBg="1"/>
      <p:bldP spid="3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C1F173D-E0C4-4D86-B734-378B80080F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7" y="83399"/>
            <a:ext cx="12191999" cy="561755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758" y="3219794"/>
            <a:ext cx="981541" cy="76206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725" y="3090740"/>
            <a:ext cx="783067" cy="859574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2743200" y="1309576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009900"/>
                </a:solidFill>
              </a:rPr>
              <a:t>=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938758" y="1304811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340979" y="130481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009900"/>
                </a:solidFill>
              </a:rPr>
              <a:t>&gt;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F8F1961-A2C2-478D-A69F-0F381C64AE50}"/>
              </a:ext>
            </a:extLst>
          </p:cNvPr>
          <p:cNvSpPr/>
          <p:nvPr/>
        </p:nvSpPr>
        <p:spPr>
          <a:xfrm>
            <a:off x="8226" y="5700954"/>
            <a:ext cx="12192000" cy="1173578"/>
          </a:xfrm>
          <a:prstGeom prst="rect">
            <a:avLst/>
          </a:prstGeom>
          <a:solidFill>
            <a:srgbClr val="68CB0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AFAB10D-2A40-4A81-AF95-9311AFC5CB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12500" y="2727327"/>
            <a:ext cx="1274461" cy="960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4C87D09-EB09-44B3-B379-82321F16FC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8112" y="2431320"/>
            <a:ext cx="1362075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0F6E2F0-22B8-472E-A59C-08A937428A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8275" y="2892176"/>
            <a:ext cx="1274461" cy="9600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0AB823A-4789-4812-BCB9-78D9DF4A7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23346" y="3207459"/>
            <a:ext cx="1274461" cy="960094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2297630" y="3000141"/>
            <a:ext cx="7256775" cy="2683690"/>
            <a:chOff x="522063" y="2838075"/>
            <a:chExt cx="7256775" cy="268369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6" name="Rounded Rectangle 35"/>
            <p:cNvSpPr/>
            <p:nvPr/>
          </p:nvSpPr>
          <p:spPr>
            <a:xfrm>
              <a:off x="522063" y="2838075"/>
              <a:ext cx="1960698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 </a:t>
              </a:r>
              <a:r>
                <a:rPr lang="en-US" sz="4000" dirty="0" smtClean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x3</a:t>
              </a:r>
              <a:endParaRPr lang="en-US" sz="40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612395" y="3057728"/>
              <a:ext cx="1231573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4039019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45</a:t>
              </a:r>
              <a:endParaRPr lang="en-US" sz="40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01131FE-A03F-408A-8AAC-8749005083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031271"/>
            <a:ext cx="1582426" cy="686185"/>
          </a:xfrm>
          <a:prstGeom prst="rect">
            <a:avLst/>
          </a:prstGeom>
        </p:spPr>
      </p:pic>
      <p:pic>
        <p:nvPicPr>
          <p:cNvPr id="19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7319CE45-36C6-487C-A082-0B48C695044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290788" y="4819378"/>
            <a:ext cx="609600" cy="609600"/>
          </a:xfrm>
          <a:prstGeom prst="rect">
            <a:avLst/>
          </a:prstGeom>
        </p:spPr>
      </p:pic>
      <p:pic>
        <p:nvPicPr>
          <p:cNvPr id="20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7BB5DCB4-3A1C-4A8C-9324-4D3D2865B3D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290788" y="556887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5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90;p7"/>
          <p:cNvSpPr txBox="1"/>
          <p:nvPr/>
        </p:nvSpPr>
        <p:spPr>
          <a:xfrm>
            <a:off x="2978338" y="2343824"/>
            <a:ext cx="8855721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i="0" u="none" strike="noStrike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 TẬP – THỰC 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32812509"/>
</p:tagLst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</TotalTime>
  <Words>302</Words>
  <Application>Microsoft Office PowerPoint</Application>
  <PresentationFormat>Widescreen</PresentationFormat>
  <Paragraphs>75</Paragraphs>
  <Slides>16</Slides>
  <Notes>4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Times New Roman</vt:lpstr>
      <vt:lpstr>UTM Avo</vt:lpstr>
      <vt:lpstr>UTM Avo (Headings)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Admin</cp:lastModifiedBy>
  <cp:revision>254</cp:revision>
  <dcterms:created xsi:type="dcterms:W3CDTF">2021-02-20T02:56:00Z</dcterms:created>
  <dcterms:modified xsi:type="dcterms:W3CDTF">2023-07-26T03:01:47Z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