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68" r:id="rId3"/>
    <p:sldId id="267" r:id="rId4"/>
    <p:sldId id="256" r:id="rId5"/>
    <p:sldId id="260" r:id="rId6"/>
    <p:sldId id="262" r:id="rId7"/>
    <p:sldId id="261" r:id="rId8"/>
    <p:sldId id="270" r:id="rId9"/>
    <p:sldId id="282" r:id="rId10"/>
    <p:sldId id="271" r:id="rId11"/>
    <p:sldId id="273" r:id="rId12"/>
    <p:sldId id="272" r:id="rId13"/>
    <p:sldId id="274" r:id="rId14"/>
    <p:sldId id="275" r:id="rId15"/>
    <p:sldId id="283" r:id="rId16"/>
    <p:sldId id="285" r:id="rId17"/>
    <p:sldId id="286" r:id="rId18"/>
    <p:sldId id="277" r:id="rId19"/>
    <p:sldId id="278" r:id="rId20"/>
    <p:sldId id="281" r:id="rId21"/>
    <p:sldId id="279" r:id="rId22"/>
    <p:sldId id="280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D60093"/>
    <a:srgbClr val="FF3399"/>
    <a:srgbClr val="FFFF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397" autoAdjust="0"/>
    <p:restoredTop sz="94660"/>
  </p:normalViewPr>
  <p:slideViewPr>
    <p:cSldViewPr snapToGrid="0">
      <p:cViewPr varScale="1">
        <p:scale>
          <a:sx n="88" d="100"/>
          <a:sy n="88" d="100"/>
        </p:scale>
        <p:origin x="7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0B419-FF10-4B1A-ACF4-A90B728DFC1A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3DEF7-8BFF-473F-BBF9-2145226EC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067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0B419-FF10-4B1A-ACF4-A90B728DFC1A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3DEF7-8BFF-473F-BBF9-2145226EC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092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0B419-FF10-4B1A-ACF4-A90B728DFC1A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3DEF7-8BFF-473F-BBF9-2145226EC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61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0B419-FF10-4B1A-ACF4-A90B728DFC1A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3DEF7-8BFF-473F-BBF9-2145226EC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337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0B419-FF10-4B1A-ACF4-A90B728DFC1A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3DEF7-8BFF-473F-BBF9-2145226EC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379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0B419-FF10-4B1A-ACF4-A90B728DFC1A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3DEF7-8BFF-473F-BBF9-2145226EC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325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0B419-FF10-4B1A-ACF4-A90B728DFC1A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3DEF7-8BFF-473F-BBF9-2145226EC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625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0B419-FF10-4B1A-ACF4-A90B728DFC1A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3DEF7-8BFF-473F-BBF9-2145226EC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497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0B419-FF10-4B1A-ACF4-A90B728DFC1A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3DEF7-8BFF-473F-BBF9-2145226EC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775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0B419-FF10-4B1A-ACF4-A90B728DFC1A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3DEF7-8BFF-473F-BBF9-2145226EC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607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0B419-FF10-4B1A-ACF4-A90B728DFC1A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3DEF7-8BFF-473F-BBF9-2145226EC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370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0B419-FF10-4B1A-ACF4-A90B728DFC1A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E3DEF7-8BFF-473F-BBF9-2145226EC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765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38.jpg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microsoft.com/office/2007/relationships/hdphoto" Target="../media/hdphoto3.wdp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slide" Target="slide4.xml"/><Relationship Id="rId10" Type="http://schemas.microsoft.com/office/2007/relationships/hdphoto" Target="../media/hdphoto2.wdp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slide" Target="slide5.xml"/><Relationship Id="rId3" Type="http://schemas.openxmlformats.org/officeDocument/2006/relationships/image" Target="../media/image14.gif"/><Relationship Id="rId7" Type="http://schemas.openxmlformats.org/officeDocument/2006/relationships/image" Target="../media/image18.png"/><Relationship Id="rId12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gif"/><Relationship Id="rId11" Type="http://schemas.openxmlformats.org/officeDocument/2006/relationships/image" Target="../media/image9.png"/><Relationship Id="rId5" Type="http://schemas.openxmlformats.org/officeDocument/2006/relationships/image" Target="../media/image16.gif"/><Relationship Id="rId15" Type="http://schemas.openxmlformats.org/officeDocument/2006/relationships/slide" Target="slide6.xml"/><Relationship Id="rId10" Type="http://schemas.openxmlformats.org/officeDocument/2006/relationships/image" Target="../media/image19.png"/><Relationship Id="rId4" Type="http://schemas.openxmlformats.org/officeDocument/2006/relationships/image" Target="../media/image15.gif"/><Relationship Id="rId9" Type="http://schemas.openxmlformats.org/officeDocument/2006/relationships/image" Target="../media/image7.png"/><Relationship Id="rId14" Type="http://schemas.openxmlformats.org/officeDocument/2006/relationships/slide" Target="slide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slide" Target="slide4.xml"/><Relationship Id="rId4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0.jpeg"/><Relationship Id="rId7" Type="http://schemas.openxmlformats.org/officeDocument/2006/relationships/image" Target="../media/image2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slide" Target="slide4.xml"/><Relationship Id="rId4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slide" Target="slide4.xml"/><Relationship Id="rId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2001838"/>
            <a:ext cx="12044217" cy="25329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Inverted">
              <a:avLst/>
            </a:prstTxWarp>
            <a:spAutoFit/>
          </a:bodyPr>
          <a:lstStyle/>
          <a:p>
            <a:pPr algn="ctr"/>
            <a:r>
              <a:rPr lang="en-US" sz="5400" b="1" cap="none" spc="0" dirty="0" err="1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Avo" panose="02040603050506020204" pitchFamily="18" charset="0"/>
              </a:rPr>
              <a:t>Chào</a:t>
            </a:r>
            <a:r>
              <a:rPr lang="en-US" sz="5400" b="1" cap="none" spc="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5400" b="1" cap="none" spc="0" dirty="0" err="1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Avo" panose="02040603050506020204" pitchFamily="18" charset="0"/>
              </a:rPr>
              <a:t>mừng</a:t>
            </a:r>
            <a:r>
              <a:rPr lang="en-US" sz="5400" b="1" cap="none" spc="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5400" b="1" cap="none" spc="0" dirty="0" err="1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Avo" panose="02040603050506020204" pitchFamily="18" charset="0"/>
              </a:rPr>
              <a:t>các</a:t>
            </a:r>
            <a:r>
              <a:rPr lang="en-US" sz="5400" b="1" cap="none" spc="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Avo" panose="02040603050506020204" pitchFamily="18" charset="0"/>
              </a:rPr>
              <a:t> con </a:t>
            </a:r>
            <a:r>
              <a:rPr lang="en-US" sz="5400" b="1" cap="none" spc="0" dirty="0" err="1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Avo" panose="02040603050506020204" pitchFamily="18" charset="0"/>
              </a:rPr>
              <a:t>đến</a:t>
            </a:r>
            <a:r>
              <a:rPr lang="en-US" sz="5400" b="1" cap="none" spc="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5400" b="1" cap="none" spc="0" dirty="0" err="1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Avo" panose="02040603050506020204" pitchFamily="18" charset="0"/>
              </a:rPr>
              <a:t>với</a:t>
            </a:r>
            <a:r>
              <a:rPr lang="en-US" sz="5400" b="1" cap="none" spc="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5400" b="1" cap="none" spc="0" dirty="0" err="1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Avo" panose="02040603050506020204" pitchFamily="18" charset="0"/>
              </a:rPr>
              <a:t>tiết</a:t>
            </a:r>
            <a:r>
              <a:rPr lang="en-US" sz="5400" b="1" cap="none" spc="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5400" b="1" cap="none" spc="0" dirty="0" err="1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Avo" panose="02040603050506020204" pitchFamily="18" charset="0"/>
              </a:rPr>
              <a:t>học</a:t>
            </a:r>
            <a:r>
              <a:rPr lang="en-US" sz="5400" b="1" cap="none" spc="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5400" b="1" cap="none" spc="0" dirty="0" err="1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Avo" panose="02040603050506020204" pitchFamily="18" charset="0"/>
              </a:rPr>
              <a:t>vần</a:t>
            </a:r>
            <a:endParaRPr lang="en-US" sz="5400" b="1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8750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9603" y="438977"/>
            <a:ext cx="2937933" cy="725972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en-US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Làm</a:t>
            </a:r>
            <a:r>
              <a:rPr lang="en-US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quen</a:t>
            </a:r>
            <a:endParaRPr lang="en-US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5374" t="30232" r="55910" b="44862"/>
          <a:stretch/>
        </p:blipFill>
        <p:spPr>
          <a:xfrm>
            <a:off x="1412270" y="2049117"/>
            <a:ext cx="3332238" cy="24943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53889" t="28765" r="22917" b="46789"/>
          <a:stretch/>
        </p:blipFill>
        <p:spPr>
          <a:xfrm>
            <a:off x="7196666" y="2049117"/>
            <a:ext cx="3454400" cy="24943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12270" y="4543425"/>
            <a:ext cx="38989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UTM Avo" panose="02040603050506020204" pitchFamily="18" charset="0"/>
              </a:rPr>
              <a:t>b</a:t>
            </a:r>
            <a:r>
              <a:rPr lang="en-US" sz="4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ươm</a:t>
            </a:r>
            <a:r>
              <a:rPr lang="en-US" sz="4400" b="1" dirty="0" smtClean="0"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latin typeface="UTM Avo" panose="02040603050506020204" pitchFamily="18" charset="0"/>
              </a:rPr>
              <a:t>b</a:t>
            </a:r>
            <a:r>
              <a:rPr lang="en-US" sz="4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ướm</a:t>
            </a:r>
            <a:endParaRPr lang="en-US" sz="4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73407" y="4584866"/>
            <a:ext cx="32776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UTM Avo" panose="02040603050506020204" pitchFamily="18" charset="0"/>
              </a:rPr>
              <a:t>q</a:t>
            </a:r>
            <a:r>
              <a:rPr lang="en-US" sz="4400" b="1" dirty="0" err="1" smtClean="0">
                <a:latin typeface="UTM Avo" panose="02040603050506020204" pitchFamily="18" charset="0"/>
              </a:rPr>
              <a:t>uả</a:t>
            </a:r>
            <a:r>
              <a:rPr lang="en-US" sz="4400" b="1" dirty="0" smtClean="0"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latin typeface="UTM Avo" panose="02040603050506020204" pitchFamily="18" charset="0"/>
              </a:rPr>
              <a:t>m</a:t>
            </a:r>
            <a:r>
              <a:rPr lang="en-US" sz="4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ướp</a:t>
            </a:r>
            <a:endParaRPr lang="en-US" sz="4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9" name="Group 34"/>
          <p:cNvGrpSpPr/>
          <p:nvPr/>
        </p:nvGrpSpPr>
        <p:grpSpPr>
          <a:xfrm>
            <a:off x="1452737" y="4634072"/>
            <a:ext cx="3483579" cy="1558241"/>
            <a:chOff x="990601" y="4419600"/>
            <a:chExt cx="2528336" cy="1698486"/>
          </a:xfrm>
        </p:grpSpPr>
        <p:grpSp>
          <p:nvGrpSpPr>
            <p:cNvPr id="10" name="Group 9"/>
            <p:cNvGrpSpPr/>
            <p:nvPr/>
          </p:nvGrpSpPr>
          <p:grpSpPr>
            <a:xfrm>
              <a:off x="990601" y="4419600"/>
              <a:ext cx="2528336" cy="1656348"/>
              <a:chOff x="3810000" y="1447800"/>
              <a:chExt cx="2221871" cy="1524001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3822071" y="1447800"/>
                <a:ext cx="2209800" cy="838200"/>
              </a:xfrm>
              <a:prstGeom prst="rect">
                <a:avLst/>
              </a:prstGeom>
              <a:solidFill>
                <a:srgbClr val="FFFF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800" dirty="0">
                  <a:solidFill>
                    <a:schemeClr val="tx1"/>
                  </a:solidFill>
                  <a:latin typeface="UTM Avo" pitchFamily="18" charset="0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3810000" y="2219480"/>
                <a:ext cx="1104900" cy="752321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600" b="1" dirty="0">
                  <a:solidFill>
                    <a:schemeClr val="tx1"/>
                  </a:solidFill>
                  <a:latin typeface="UTM Avo" pitchFamily="18" charset="0"/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4914900" y="2219480"/>
                <a:ext cx="1104900" cy="752321"/>
              </a:xfrm>
              <a:prstGeom prst="rect">
                <a:avLst/>
              </a:prstGeom>
              <a:solidFill>
                <a:srgbClr val="E9A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600" b="1" dirty="0">
                  <a:solidFill>
                    <a:schemeClr val="tx1"/>
                  </a:solidFill>
                  <a:latin typeface=".VnAvant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631757" y="5410200"/>
              <a:ext cx="13854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4000" b="1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2540397" y="4672031"/>
            <a:ext cx="18392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latin typeface="UTM Avo" panose="02040603050506020204" pitchFamily="18" charset="0"/>
              </a:rPr>
              <a:t>b</a:t>
            </a:r>
            <a:r>
              <a:rPr lang="en-US" sz="4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ươm</a:t>
            </a:r>
            <a:endParaRPr lang="en-US" sz="4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03744" y="5384213"/>
            <a:ext cx="6168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UTM Avo" panose="02040603050506020204" pitchFamily="18" charset="0"/>
              </a:rPr>
              <a:t>b</a:t>
            </a:r>
            <a:endParaRPr lang="en-US" sz="4400" b="1" dirty="0">
              <a:latin typeface="UTM Avo" panose="020406030505060202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304747" y="5399337"/>
            <a:ext cx="15607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latin typeface="UTM Avo" panose="02040603050506020204" pitchFamily="18" charset="0"/>
              </a:rPr>
              <a:t>ươm</a:t>
            </a:r>
            <a:endParaRPr lang="en-US" sz="4400" b="1" dirty="0">
              <a:latin typeface="UTM Avo" panose="020406030505060202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399536" y="4703052"/>
            <a:ext cx="351785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UTM Avo" panose="02040603050506020204" pitchFamily="18" charset="0"/>
              </a:rPr>
              <a:t>b</a:t>
            </a:r>
            <a:r>
              <a:rPr lang="en-US" sz="3200" b="1" dirty="0" err="1" smtClean="0">
                <a:latin typeface="UTM Avo" panose="02040603050506020204" pitchFamily="18" charset="0"/>
              </a:rPr>
              <a:t>ờ</a:t>
            </a:r>
            <a:r>
              <a:rPr lang="en-US" sz="3200" b="1" dirty="0" smtClean="0">
                <a:latin typeface="UTM Avo" panose="02040603050506020204" pitchFamily="18" charset="0"/>
              </a:rPr>
              <a:t> - </a:t>
            </a:r>
            <a:r>
              <a:rPr lang="en-US" sz="3200" b="1" dirty="0" err="1" smtClean="0">
                <a:latin typeface="UTM Avo" panose="02040603050506020204" pitchFamily="18" charset="0"/>
              </a:rPr>
              <a:t>ươm</a:t>
            </a:r>
            <a:r>
              <a:rPr lang="en-US" sz="3200" b="1" dirty="0" smtClean="0">
                <a:latin typeface="UTM Avo" panose="02040603050506020204" pitchFamily="18" charset="0"/>
              </a:rPr>
              <a:t> - </a:t>
            </a:r>
            <a:r>
              <a:rPr lang="en-US" sz="3200" b="1" dirty="0" err="1" smtClean="0">
                <a:latin typeface="UTM Avo" panose="02040603050506020204" pitchFamily="18" charset="0"/>
              </a:rPr>
              <a:t>bươm</a:t>
            </a:r>
            <a:endParaRPr lang="en-US" sz="3200" b="1" dirty="0">
              <a:latin typeface="UTM Avo" panose="02040603050506020204" pitchFamily="18" charset="0"/>
            </a:endParaRPr>
          </a:p>
        </p:txBody>
      </p:sp>
      <p:grpSp>
        <p:nvGrpSpPr>
          <p:cNvPr id="19" name="Group 34"/>
          <p:cNvGrpSpPr/>
          <p:nvPr/>
        </p:nvGrpSpPr>
        <p:grpSpPr>
          <a:xfrm>
            <a:off x="7483542" y="4678290"/>
            <a:ext cx="2879658" cy="1558241"/>
            <a:chOff x="990601" y="4388279"/>
            <a:chExt cx="2514600" cy="1729807"/>
          </a:xfrm>
        </p:grpSpPr>
        <p:grpSp>
          <p:nvGrpSpPr>
            <p:cNvPr id="20" name="Group 9"/>
            <p:cNvGrpSpPr/>
            <p:nvPr/>
          </p:nvGrpSpPr>
          <p:grpSpPr>
            <a:xfrm>
              <a:off x="990601" y="4388279"/>
              <a:ext cx="2514600" cy="1687669"/>
              <a:chOff x="3810000" y="1418981"/>
              <a:chExt cx="2209800" cy="1552819"/>
            </a:xfrm>
          </p:grpSpPr>
          <p:sp>
            <p:nvSpPr>
              <p:cNvPr id="22" name="Rectangle 21"/>
              <p:cNvSpPr/>
              <p:nvPr/>
            </p:nvSpPr>
            <p:spPr>
              <a:xfrm>
                <a:off x="3810000" y="1418981"/>
                <a:ext cx="2209800" cy="838200"/>
              </a:xfrm>
              <a:prstGeom prst="rect">
                <a:avLst/>
              </a:prstGeom>
              <a:solidFill>
                <a:srgbClr val="FFFF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800" dirty="0">
                  <a:solidFill>
                    <a:schemeClr val="tx1"/>
                  </a:solidFill>
                  <a:latin typeface="UTM Avo" pitchFamily="18" charset="0"/>
                </a:endParaRPr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3810000" y="2211237"/>
                <a:ext cx="1104900" cy="760563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600" b="1" dirty="0">
                  <a:solidFill>
                    <a:schemeClr val="tx1"/>
                  </a:solidFill>
                  <a:latin typeface="UTM Avo" pitchFamily="18" charset="0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4914900" y="2211237"/>
                <a:ext cx="1104900" cy="760563"/>
              </a:xfrm>
              <a:prstGeom prst="rect">
                <a:avLst/>
              </a:prstGeom>
              <a:solidFill>
                <a:srgbClr val="E9A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600" b="1" dirty="0">
                  <a:solidFill>
                    <a:schemeClr val="tx1"/>
                  </a:solidFill>
                  <a:latin typeface=".VnAvant" pitchFamily="34" charset="0"/>
                </a:endParaRPr>
              </a:p>
            </p:txBody>
          </p:sp>
        </p:grpSp>
        <p:sp>
          <p:nvSpPr>
            <p:cNvPr id="21" name="TextBox 20"/>
            <p:cNvSpPr txBox="1"/>
            <p:nvPr/>
          </p:nvSpPr>
          <p:spPr>
            <a:xfrm>
              <a:off x="2631757" y="5410200"/>
              <a:ext cx="13854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4000" b="1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7907809" y="4651603"/>
            <a:ext cx="19119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UTM Avo" panose="02040603050506020204" pitchFamily="18" charset="0"/>
              </a:rPr>
              <a:t>m</a:t>
            </a:r>
            <a:r>
              <a:rPr lang="en-US" sz="4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ướp</a:t>
            </a:r>
            <a:endParaRPr lang="en-US" sz="4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888275" y="5384212"/>
            <a:ext cx="14023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UTM Avo" panose="02040603050506020204" pitchFamily="18" charset="0"/>
              </a:rPr>
              <a:t>m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034006" y="5393863"/>
            <a:ext cx="14393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latin typeface="UTM Avo" panose="02040603050506020204" pitchFamily="18" charset="0"/>
              </a:rPr>
              <a:t>ướp</a:t>
            </a:r>
            <a:endParaRPr lang="en-US" sz="4400" b="1" dirty="0">
              <a:latin typeface="UTM Avo" panose="020406030505060202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034452" y="4671584"/>
            <a:ext cx="617028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UTM Avo" panose="02040603050506020204" pitchFamily="18" charset="0"/>
              </a:rPr>
              <a:t>m</a:t>
            </a:r>
            <a:r>
              <a:rPr lang="en-US" sz="3200" b="1" dirty="0" err="1" smtClean="0">
                <a:latin typeface="UTM Avo" panose="02040603050506020204" pitchFamily="18" charset="0"/>
              </a:rPr>
              <a:t>ờ</a:t>
            </a:r>
            <a:r>
              <a:rPr lang="en-US" sz="3200" b="1" dirty="0" smtClean="0">
                <a:latin typeface="UTM Avo" panose="02040603050506020204" pitchFamily="18" charset="0"/>
              </a:rPr>
              <a:t> - </a:t>
            </a:r>
            <a:r>
              <a:rPr lang="en-US" sz="3200" b="1" dirty="0" err="1" smtClean="0">
                <a:latin typeface="UTM Avo" panose="02040603050506020204" pitchFamily="18" charset="0"/>
              </a:rPr>
              <a:t>ươp</a:t>
            </a:r>
            <a:r>
              <a:rPr lang="en-US" sz="3200" b="1" dirty="0" smtClean="0">
                <a:latin typeface="UTM Avo" panose="02040603050506020204" pitchFamily="18" charset="0"/>
              </a:rPr>
              <a:t> - </a:t>
            </a:r>
            <a:r>
              <a:rPr lang="en-US" sz="3200" b="1" dirty="0" err="1" smtClean="0">
                <a:latin typeface="UTM Avo" panose="02040603050506020204" pitchFamily="18" charset="0"/>
              </a:rPr>
              <a:t>mươp</a:t>
            </a:r>
            <a:r>
              <a:rPr lang="en-US" sz="3200" b="1" dirty="0" smtClean="0">
                <a:latin typeface="UTM Avo" panose="02040603050506020204" pitchFamily="18" charset="0"/>
              </a:rPr>
              <a:t> - </a:t>
            </a:r>
            <a:r>
              <a:rPr lang="en-US" sz="3200" b="1" dirty="0" err="1" smtClean="0">
                <a:latin typeface="UTM Avo" panose="02040603050506020204" pitchFamily="18" charset="0"/>
              </a:rPr>
              <a:t>sắc</a:t>
            </a:r>
            <a:r>
              <a:rPr lang="en-US" sz="3200" b="1" dirty="0" smtClean="0">
                <a:latin typeface="UTM Avo" panose="02040603050506020204" pitchFamily="18" charset="0"/>
              </a:rPr>
              <a:t> - </a:t>
            </a:r>
            <a:r>
              <a:rPr lang="en-US" sz="3200" b="1" dirty="0" err="1" smtClean="0">
                <a:latin typeface="UTM Avo" panose="02040603050506020204" pitchFamily="18" charset="0"/>
              </a:rPr>
              <a:t>mướp</a:t>
            </a:r>
            <a:endParaRPr lang="en-US" sz="3200" b="1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8452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6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0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0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6" grpId="2"/>
      <p:bldP spid="7" grpId="0"/>
      <p:bldP spid="7" grpId="1"/>
      <p:bldP spid="7" grpId="2"/>
      <p:bldP spid="15" grpId="0"/>
      <p:bldP spid="15" grpId="1"/>
      <p:bldP spid="16" grpId="0"/>
      <p:bldP spid="16" grpId="1"/>
      <p:bldP spid="17" grpId="0"/>
      <p:bldP spid="17" grpId="1"/>
      <p:bldP spid="18" grpId="0" animBg="1"/>
      <p:bldP spid="18" grpId="1" animBg="1"/>
      <p:bldP spid="25" grpId="0"/>
      <p:bldP spid="25" grpId="1"/>
      <p:bldP spid="26" grpId="0" build="allAtOnce"/>
      <p:bldP spid="27" grpId="0"/>
      <p:bldP spid="27" grpId="1"/>
      <p:bldP spid="28" grpId="0" animBg="1"/>
      <p:bldP spid="28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689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2000250" y="2486025"/>
            <a:ext cx="8839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Thư</a:t>
            </a:r>
            <a:r>
              <a:rPr lang="en-US" sz="96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96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giãn</a:t>
            </a:r>
            <a:endParaRPr lang="en-US" sz="96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0386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Monkey Banana Dance - Baby Monkey - Dance Along - Pinkfong Songs for Children_Trim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8470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9500" t="15852" r="27750" b="22815"/>
          <a:stretch/>
        </p:blipFill>
        <p:spPr>
          <a:xfrm>
            <a:off x="2484120" y="1295666"/>
            <a:ext cx="7223760" cy="53032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" y="121285"/>
            <a:ext cx="11856720" cy="1325563"/>
          </a:xfrm>
        </p:spPr>
        <p:txBody>
          <a:bodyPr/>
          <a:lstStyle/>
          <a:p>
            <a:r>
              <a:rPr lang="en-US" b="1" dirty="0" err="1" smtClean="0">
                <a:latin typeface="UTM Avo" panose="02040603050506020204" pitchFamily="18" charset="0"/>
              </a:rPr>
              <a:t>Giúp</a:t>
            </a:r>
            <a:r>
              <a:rPr lang="en-US" b="1" dirty="0" smtClean="0"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latin typeface="UTM Avo" panose="02040603050506020204" pitchFamily="18" charset="0"/>
              </a:rPr>
              <a:t>thỏ</a:t>
            </a:r>
            <a:r>
              <a:rPr lang="en-US" b="1" dirty="0" smtClean="0"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latin typeface="UTM Avo" panose="02040603050506020204" pitchFamily="18" charset="0"/>
              </a:rPr>
              <a:t>đem</a:t>
            </a:r>
            <a:r>
              <a:rPr lang="en-US" b="1" dirty="0" smtClean="0"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latin typeface="UTM Avo" panose="02040603050506020204" pitchFamily="18" charset="0"/>
              </a:rPr>
              <a:t>cà</a:t>
            </a:r>
            <a:r>
              <a:rPr lang="en-US" b="1" dirty="0" smtClean="0"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latin typeface="UTM Avo" panose="02040603050506020204" pitchFamily="18" charset="0"/>
              </a:rPr>
              <a:t>rốt</a:t>
            </a:r>
            <a:r>
              <a:rPr lang="en-US" b="1" dirty="0" smtClean="0"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latin typeface="UTM Avo" panose="02040603050506020204" pitchFamily="18" charset="0"/>
              </a:rPr>
              <a:t>về</a:t>
            </a:r>
            <a:r>
              <a:rPr lang="en-US" b="1" dirty="0" smtClean="0"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latin typeface="UTM Avo" panose="02040603050506020204" pitchFamily="18" charset="0"/>
              </a:rPr>
              <a:t>hai</a:t>
            </a:r>
            <a:r>
              <a:rPr lang="en-US" b="1" dirty="0" smtClean="0"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latin typeface="UTM Avo" panose="02040603050506020204" pitchFamily="18" charset="0"/>
              </a:rPr>
              <a:t>kho</a:t>
            </a:r>
            <a:r>
              <a:rPr lang="en-US" b="1" dirty="0" smtClean="0"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latin typeface="UTM Avo" panose="02040603050506020204" pitchFamily="18" charset="0"/>
              </a:rPr>
              <a:t>cho</a:t>
            </a:r>
            <a:r>
              <a:rPr lang="en-US" b="1" dirty="0" smtClean="0"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latin typeface="UTM Avo" panose="02040603050506020204" pitchFamily="18" charset="0"/>
              </a:rPr>
              <a:t>đúng</a:t>
            </a:r>
            <a:endParaRPr lang="en-US" b="1" dirty="0">
              <a:latin typeface="UTM Avo" panose="02040603050506020204" pitchFamily="18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3627120" y="4785360"/>
            <a:ext cx="887730" cy="88773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reeform 7"/>
          <p:cNvSpPr/>
          <p:nvPr/>
        </p:nvSpPr>
        <p:spPr>
          <a:xfrm>
            <a:off x="3997056" y="1950720"/>
            <a:ext cx="1961784" cy="3672840"/>
          </a:xfrm>
          <a:custGeom>
            <a:avLst/>
            <a:gdLst>
              <a:gd name="connsiteX0" fmla="*/ 1961784 w 1961784"/>
              <a:gd name="connsiteY0" fmla="*/ 0 h 3672840"/>
              <a:gd name="connsiteX1" fmla="*/ 894984 w 1961784"/>
              <a:gd name="connsiteY1" fmla="*/ 289560 h 3672840"/>
              <a:gd name="connsiteX2" fmla="*/ 254904 w 1961784"/>
              <a:gd name="connsiteY2" fmla="*/ 853440 h 3672840"/>
              <a:gd name="connsiteX3" fmla="*/ 11064 w 1961784"/>
              <a:gd name="connsiteY3" fmla="*/ 1524000 h 3672840"/>
              <a:gd name="connsiteX4" fmla="*/ 117744 w 1961784"/>
              <a:gd name="connsiteY4" fmla="*/ 2103120 h 3672840"/>
              <a:gd name="connsiteX5" fmla="*/ 773064 w 1961784"/>
              <a:gd name="connsiteY5" fmla="*/ 3672840 h 3672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61784" h="3672840">
                <a:moveTo>
                  <a:pt x="1961784" y="0"/>
                </a:moveTo>
                <a:cubicBezTo>
                  <a:pt x="1570624" y="73660"/>
                  <a:pt x="1179464" y="147320"/>
                  <a:pt x="894984" y="289560"/>
                </a:cubicBezTo>
                <a:cubicBezTo>
                  <a:pt x="610504" y="431800"/>
                  <a:pt x="402224" y="647700"/>
                  <a:pt x="254904" y="853440"/>
                </a:cubicBezTo>
                <a:cubicBezTo>
                  <a:pt x="107584" y="1059180"/>
                  <a:pt x="33924" y="1315720"/>
                  <a:pt x="11064" y="1524000"/>
                </a:cubicBezTo>
                <a:cubicBezTo>
                  <a:pt x="-11796" y="1732280"/>
                  <a:pt x="-9256" y="1744980"/>
                  <a:pt x="117744" y="2103120"/>
                </a:cubicBezTo>
                <a:cubicBezTo>
                  <a:pt x="244744" y="2461260"/>
                  <a:pt x="508904" y="3067050"/>
                  <a:pt x="773064" y="367284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7459980" y="2194560"/>
            <a:ext cx="1280160" cy="3429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7894320" y="4404360"/>
            <a:ext cx="1158240" cy="12192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0352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8269" y="199346"/>
            <a:ext cx="2375263" cy="627652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Tập</a:t>
            </a:r>
            <a:r>
              <a:rPr lang="en-US" sz="4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đọc</a:t>
            </a:r>
            <a:endParaRPr lang="en-US" sz="4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6201" t="42512" r="15282"/>
          <a:stretch/>
        </p:blipFill>
        <p:spPr>
          <a:xfrm>
            <a:off x="2029096" y="3486891"/>
            <a:ext cx="7228115" cy="322677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6542" y="748938"/>
            <a:ext cx="9498874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solidFill>
                  <a:srgbClr val="D60093"/>
                </a:solidFill>
                <a:latin typeface="UTM Avo" panose="02040603050506020204" pitchFamily="18" charset="0"/>
              </a:rPr>
              <a:t>Ủ </a:t>
            </a:r>
            <a:r>
              <a:rPr lang="en-US" dirty="0" err="1" smtClean="0">
                <a:solidFill>
                  <a:srgbClr val="D60093"/>
                </a:solidFill>
                <a:latin typeface="UTM Avo" panose="02040603050506020204" pitchFamily="18" charset="0"/>
              </a:rPr>
              <a:t>ấm</a:t>
            </a:r>
            <a:r>
              <a:rPr lang="en-US" dirty="0" smtClean="0">
                <a:solidFill>
                  <a:srgbClr val="D60093"/>
                </a:solidFill>
                <a:latin typeface="UTM Avo" panose="02040603050506020204" pitchFamily="18" charset="0"/>
              </a:rPr>
              <a:t> </a:t>
            </a:r>
            <a:r>
              <a:rPr lang="en-US" dirty="0" err="1" smtClean="0">
                <a:solidFill>
                  <a:srgbClr val="D60093"/>
                </a:solidFill>
                <a:latin typeface="UTM Avo" panose="02040603050506020204" pitchFamily="18" charset="0"/>
              </a:rPr>
              <a:t>cho</a:t>
            </a:r>
            <a:r>
              <a:rPr lang="en-US" dirty="0" smtClean="0">
                <a:solidFill>
                  <a:srgbClr val="D60093"/>
                </a:solidFill>
                <a:latin typeface="UTM Avo" panose="02040603050506020204" pitchFamily="18" charset="0"/>
              </a:rPr>
              <a:t> </a:t>
            </a:r>
            <a:r>
              <a:rPr lang="en-US" dirty="0" err="1" smtClean="0">
                <a:solidFill>
                  <a:srgbClr val="D60093"/>
                </a:solidFill>
                <a:latin typeface="UTM Avo" panose="02040603050506020204" pitchFamily="18" charset="0"/>
              </a:rPr>
              <a:t>bà</a:t>
            </a:r>
            <a:endParaRPr lang="en-US" dirty="0" smtClean="0">
              <a:solidFill>
                <a:srgbClr val="D60093"/>
              </a:solidFill>
              <a:latin typeface="UTM Avo" panose="02040603050506020204" pitchFamily="18" charset="0"/>
            </a:endParaRPr>
          </a:p>
          <a:p>
            <a:pPr marL="457200" lvl="1" indent="0">
              <a:buNone/>
            </a:pPr>
            <a:r>
              <a:rPr lang="en-US" sz="2800" dirty="0" err="1" smtClean="0">
                <a:latin typeface="UTM Avo" panose="02040603050506020204" pitchFamily="18" charset="0"/>
              </a:rPr>
              <a:t>Gió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mùa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về</a:t>
            </a:r>
            <a:r>
              <a:rPr lang="en-US" sz="2800" dirty="0" smtClean="0">
                <a:latin typeface="UTM Avo" panose="02040603050506020204" pitchFamily="18" charset="0"/>
              </a:rPr>
              <a:t>. </a:t>
            </a:r>
            <a:r>
              <a:rPr lang="en-US" sz="2800" dirty="0" err="1" smtClean="0">
                <a:latin typeface="UTM Avo" panose="02040603050506020204" pitchFamily="18" charset="0"/>
              </a:rPr>
              <a:t>Mẹ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mua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cho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bà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tấm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nệm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ấm</a:t>
            </a:r>
            <a:r>
              <a:rPr lang="en-US" sz="2800" dirty="0" smtClean="0">
                <a:latin typeface="UTM Avo" panose="02040603050506020204" pitchFamily="18" charset="0"/>
              </a:rPr>
              <a:t>, </a:t>
            </a:r>
            <a:r>
              <a:rPr lang="en-US" sz="2800" dirty="0" err="1" smtClean="0">
                <a:latin typeface="UTM Avo" panose="02040603050506020204" pitchFamily="18" charset="0"/>
              </a:rPr>
              <a:t>vì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tấm</a:t>
            </a:r>
            <a:endParaRPr lang="en-US" sz="2800" dirty="0" smtClean="0">
              <a:latin typeface="UTM Avo" panose="02040603050506020204" pitchFamily="18" charset="0"/>
            </a:endParaRPr>
          </a:p>
          <a:p>
            <a:pPr marL="0" indent="0">
              <a:buNone/>
            </a:pPr>
            <a:r>
              <a:rPr lang="en-US" dirty="0" err="1" smtClean="0">
                <a:latin typeface="UTM Avo" panose="02040603050506020204" pitchFamily="18" charset="0"/>
              </a:rPr>
              <a:t>nếm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cũ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có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chỗ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đã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tướp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ra.</a:t>
            </a:r>
            <a:endParaRPr lang="en-US" dirty="0" smtClean="0">
              <a:latin typeface="UTM Avo" panose="02040603050506020204" pitchFamily="18" charset="0"/>
            </a:endParaRPr>
          </a:p>
          <a:p>
            <a:pPr marL="457200" lvl="1" indent="0">
              <a:buNone/>
            </a:pPr>
            <a:r>
              <a:rPr lang="en-US" sz="2800" dirty="0" err="1" smtClean="0">
                <a:latin typeface="UTM Avo" panose="02040603050506020204" pitchFamily="18" charset="0"/>
              </a:rPr>
              <a:t>Đêm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đó</a:t>
            </a:r>
            <a:r>
              <a:rPr lang="en-US" sz="2800" dirty="0" smtClean="0">
                <a:latin typeface="UTM Avo" panose="02040603050506020204" pitchFamily="18" charset="0"/>
              </a:rPr>
              <a:t>, </a:t>
            </a:r>
            <a:r>
              <a:rPr lang="en-US" sz="2800" dirty="0" err="1" smtClean="0">
                <a:latin typeface="UTM Avo" panose="02040603050506020204" pitchFamily="18" charset="0"/>
              </a:rPr>
              <a:t>Mi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nằm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ôm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bà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ngủ</a:t>
            </a:r>
            <a:r>
              <a:rPr lang="en-US" sz="2800" dirty="0" smtClean="0">
                <a:latin typeface="UTM Avo" panose="02040603050506020204" pitchFamily="18" charset="0"/>
              </a:rPr>
              <a:t>. </a:t>
            </a:r>
            <a:r>
              <a:rPr lang="en-US" sz="2800" dirty="0" err="1" smtClean="0">
                <a:latin typeface="UTM Avo" panose="02040603050506020204" pitchFamily="18" charset="0"/>
              </a:rPr>
              <a:t>Bà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thì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thầm</a:t>
            </a:r>
            <a:r>
              <a:rPr lang="en-US" sz="2800" dirty="0" smtClean="0">
                <a:latin typeface="UTM Avo" panose="02040603050506020204" pitchFamily="18" charset="0"/>
              </a:rPr>
              <a:t>: “</a:t>
            </a:r>
            <a:r>
              <a:rPr lang="en-US" sz="2800" dirty="0" err="1" smtClean="0">
                <a:latin typeface="UTM Avo" panose="02040603050506020204" pitchFamily="18" charset="0"/>
              </a:rPr>
              <a:t>Bé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Mi</a:t>
            </a:r>
            <a:endParaRPr lang="en-US" sz="2800" dirty="0">
              <a:latin typeface="UTM Avo" panose="02040603050506020204" pitchFamily="18" charset="0"/>
            </a:endParaRPr>
          </a:p>
          <a:p>
            <a:pPr marL="0" indent="0" algn="just">
              <a:buNone/>
            </a:pPr>
            <a:r>
              <a:rPr lang="en-US" dirty="0" err="1" smtClean="0">
                <a:latin typeface="UTM Avo" panose="02040603050506020204" pitchFamily="18" charset="0"/>
              </a:rPr>
              <a:t>của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bà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ấm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quá</a:t>
            </a:r>
            <a:r>
              <a:rPr lang="en-US" dirty="0" smtClean="0">
                <a:latin typeface="UTM Avo" panose="02040603050506020204" pitchFamily="18" charset="0"/>
              </a:rPr>
              <a:t>! </a:t>
            </a:r>
            <a:r>
              <a:rPr lang="en-US" dirty="0" err="1" smtClean="0">
                <a:latin typeface="UTM Avo" panose="02040603050506020204" pitchFamily="18" charset="0"/>
              </a:rPr>
              <a:t>Ấm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như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bếp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lửa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đỏ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đượm</a:t>
            </a:r>
            <a:r>
              <a:rPr lang="en-US" dirty="0" smtClean="0">
                <a:latin typeface="UTM Avo" panose="02040603050506020204" pitchFamily="18" charset="0"/>
              </a:rPr>
              <a:t>”.</a:t>
            </a:r>
          </a:p>
          <a:p>
            <a:pPr marL="0" indent="0" algn="r">
              <a:buNone/>
            </a:pPr>
            <a:r>
              <a:rPr lang="en-US" sz="2000" dirty="0" smtClean="0">
                <a:latin typeface="UTM Avo" panose="02040603050506020204" pitchFamily="18" charset="0"/>
              </a:rPr>
              <a:t>Theo MAI THỊ MINH HUỆ 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6923314" y="1680754"/>
            <a:ext cx="154141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667794" y="2168434"/>
            <a:ext cx="76635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730240" y="3178628"/>
            <a:ext cx="128016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7193280" y="3178628"/>
            <a:ext cx="153270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807029" y="1672045"/>
            <a:ext cx="136724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7437120" y="2612571"/>
            <a:ext cx="140208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0458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11" y="-815184"/>
            <a:ext cx="13179972" cy="7583215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1503126" y="1688629"/>
            <a:ext cx="8922756" cy="2653051"/>
            <a:chOff x="5617562" y="1814754"/>
            <a:chExt cx="4433051" cy="1981657"/>
          </a:xfrm>
        </p:grpSpPr>
        <p:sp>
          <p:nvSpPr>
            <p:cNvPr id="9" name="TextBox 8"/>
            <p:cNvSpPr txBox="1"/>
            <p:nvPr/>
          </p:nvSpPr>
          <p:spPr>
            <a:xfrm>
              <a:off x="5617562" y="1814754"/>
              <a:ext cx="1479894" cy="6896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err="1">
                  <a:solidFill>
                    <a:srgbClr val="FF0000"/>
                  </a:solidFill>
                  <a:latin typeface="UTM Avo" pitchFamily="18" charset="0"/>
                </a:rPr>
                <a:t>g</a:t>
              </a:r>
              <a:r>
                <a:rPr lang="en-US" sz="5400" dirty="0" err="1" smtClean="0">
                  <a:solidFill>
                    <a:srgbClr val="FF0000"/>
                  </a:solidFill>
                  <a:latin typeface="UTM Avo" pitchFamily="18" charset="0"/>
                </a:rPr>
                <a:t>ió</a:t>
              </a:r>
              <a:r>
                <a:rPr lang="en-US" sz="5400" dirty="0" smtClean="0">
                  <a:solidFill>
                    <a:srgbClr val="FF0000"/>
                  </a:solidFill>
                  <a:latin typeface="UTM Avo" pitchFamily="18" charset="0"/>
                </a:rPr>
                <a:t> </a:t>
              </a:r>
              <a:r>
                <a:rPr lang="en-US" sz="5400" dirty="0" err="1" smtClean="0">
                  <a:solidFill>
                    <a:srgbClr val="FF0000"/>
                  </a:solidFill>
                  <a:latin typeface="UTM Avo" pitchFamily="18" charset="0"/>
                </a:rPr>
                <a:t>mùa</a:t>
              </a:r>
              <a:endParaRPr lang="en-US" sz="5400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433736" y="1907694"/>
              <a:ext cx="1616877" cy="6896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err="1">
                  <a:solidFill>
                    <a:srgbClr val="FF0000"/>
                  </a:solidFill>
                  <a:latin typeface="UTM Avo" pitchFamily="18" charset="0"/>
                </a:rPr>
                <a:t>t</a:t>
              </a:r>
              <a:r>
                <a:rPr lang="en-US" sz="5400" dirty="0" err="1" smtClean="0">
                  <a:solidFill>
                    <a:srgbClr val="FF0000"/>
                  </a:solidFill>
                  <a:latin typeface="UTM Avo" pitchFamily="18" charset="0"/>
                </a:rPr>
                <a:t>ấm</a:t>
              </a:r>
              <a:r>
                <a:rPr lang="en-US" sz="5400" dirty="0" smtClean="0">
                  <a:solidFill>
                    <a:srgbClr val="FF0000"/>
                  </a:solidFill>
                  <a:latin typeface="UTM Avo" pitchFamily="18" charset="0"/>
                </a:rPr>
                <a:t> </a:t>
              </a:r>
              <a:r>
                <a:rPr lang="en-US" sz="5400" dirty="0" err="1" smtClean="0">
                  <a:solidFill>
                    <a:srgbClr val="FF0000"/>
                  </a:solidFill>
                  <a:latin typeface="UTM Avo" pitchFamily="18" charset="0"/>
                </a:rPr>
                <a:t>nệm</a:t>
              </a:r>
              <a:endParaRPr lang="en-US" sz="5400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672967" y="3106109"/>
              <a:ext cx="877009" cy="6896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err="1">
                  <a:solidFill>
                    <a:srgbClr val="FF0000"/>
                  </a:solidFill>
                  <a:latin typeface="UTM Avo" pitchFamily="18" charset="0"/>
                </a:rPr>
                <a:t>t</a:t>
              </a:r>
              <a:r>
                <a:rPr lang="en-US" sz="5400" dirty="0" err="1" smtClean="0">
                  <a:solidFill>
                    <a:srgbClr val="FF0000"/>
                  </a:solidFill>
                  <a:latin typeface="UTM Avo" pitchFamily="18" charset="0"/>
                </a:rPr>
                <a:t>ướp</a:t>
              </a:r>
              <a:endParaRPr lang="en-US" sz="5400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400371" y="3106743"/>
              <a:ext cx="1464762" cy="6896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err="1">
                  <a:solidFill>
                    <a:srgbClr val="FF0000"/>
                  </a:solidFill>
                  <a:latin typeface="UTM Avo" pitchFamily="18" charset="0"/>
                </a:rPr>
                <a:t>t</a:t>
              </a:r>
              <a:r>
                <a:rPr lang="en-US" sz="5400" dirty="0" err="1" smtClean="0">
                  <a:solidFill>
                    <a:srgbClr val="FF0000"/>
                  </a:solidFill>
                  <a:latin typeface="UTM Avo" pitchFamily="18" charset="0"/>
                </a:rPr>
                <a:t>hì</a:t>
              </a:r>
              <a:r>
                <a:rPr lang="en-US" sz="5400" dirty="0" smtClean="0">
                  <a:solidFill>
                    <a:srgbClr val="FF0000"/>
                  </a:solidFill>
                  <a:latin typeface="UTM Avo" pitchFamily="18" charset="0"/>
                </a:rPr>
                <a:t> </a:t>
              </a:r>
              <a:r>
                <a:rPr lang="en-US" sz="5400" dirty="0" err="1" smtClean="0">
                  <a:solidFill>
                    <a:srgbClr val="FF0000"/>
                  </a:solidFill>
                  <a:latin typeface="UTM Avo" pitchFamily="18" charset="0"/>
                </a:rPr>
                <a:t>thầm</a:t>
              </a:r>
              <a:endParaRPr lang="en-US" sz="5400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484802" y="5033181"/>
            <a:ext cx="28023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>
                <a:solidFill>
                  <a:srgbClr val="FF0000"/>
                </a:solidFill>
                <a:latin typeface="UTM Avo" pitchFamily="18" charset="0"/>
              </a:rPr>
              <a:t>b</a:t>
            </a:r>
            <a:r>
              <a:rPr lang="en-US" sz="5400" dirty="0" err="1" smtClean="0">
                <a:solidFill>
                  <a:srgbClr val="FF0000"/>
                </a:solidFill>
                <a:latin typeface="UTM Avo" pitchFamily="18" charset="0"/>
              </a:rPr>
              <a:t>ếp</a:t>
            </a:r>
            <a:r>
              <a:rPr lang="en-US" sz="54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UTM Avo" pitchFamily="18" charset="0"/>
              </a:rPr>
              <a:t>lửa</a:t>
            </a:r>
            <a:endParaRPr lang="en-US" sz="54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49996" y="4833005"/>
            <a:ext cx="33041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 smtClean="0">
                <a:solidFill>
                  <a:srgbClr val="FF0000"/>
                </a:solidFill>
                <a:latin typeface="UTM Avo" pitchFamily="18" charset="0"/>
              </a:rPr>
              <a:t>đỏ</a:t>
            </a:r>
            <a:r>
              <a:rPr lang="en-US" sz="54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UTM Avo" pitchFamily="18" charset="0"/>
              </a:rPr>
              <a:t>đượm</a:t>
            </a:r>
            <a:endParaRPr lang="en-US" sz="54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1548" y="99988"/>
            <a:ext cx="4486100" cy="707886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UTM Avo" pitchFamily="18" charset="0"/>
              </a:rPr>
              <a:t>Luyện</a:t>
            </a:r>
            <a:r>
              <a:rPr lang="en-US" sz="40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vo" pitchFamily="18" charset="0"/>
              </a:rPr>
              <a:t>đọc</a:t>
            </a:r>
            <a:r>
              <a:rPr lang="en-US" sz="40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vo" pitchFamily="18" charset="0"/>
              </a:rPr>
              <a:t>từ</a:t>
            </a:r>
            <a:r>
              <a:rPr lang="en-US" sz="40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vo" pitchFamily="18" charset="0"/>
              </a:rPr>
              <a:t>khó</a:t>
            </a:r>
            <a:endParaRPr lang="en-US" sz="4000" dirty="0">
              <a:solidFill>
                <a:srgbClr val="FF0000"/>
              </a:solidFill>
              <a:latin typeface="UTM Av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5236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8269" y="199346"/>
            <a:ext cx="2375263" cy="627652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Tập</a:t>
            </a:r>
            <a:r>
              <a:rPr lang="en-US" sz="4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đọc</a:t>
            </a:r>
            <a:endParaRPr lang="en-US" sz="4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6201" t="42512" r="15282"/>
          <a:stretch/>
        </p:blipFill>
        <p:spPr>
          <a:xfrm>
            <a:off x="2029096" y="3486891"/>
            <a:ext cx="7228115" cy="322677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6542" y="748938"/>
            <a:ext cx="9498874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solidFill>
                  <a:srgbClr val="D60093"/>
                </a:solidFill>
                <a:latin typeface="UTM Avo" panose="02040603050506020204" pitchFamily="18" charset="0"/>
              </a:rPr>
              <a:t>Ủ </a:t>
            </a:r>
            <a:r>
              <a:rPr lang="en-US" dirty="0" err="1" smtClean="0">
                <a:solidFill>
                  <a:srgbClr val="D60093"/>
                </a:solidFill>
                <a:latin typeface="UTM Avo" panose="02040603050506020204" pitchFamily="18" charset="0"/>
              </a:rPr>
              <a:t>ấm</a:t>
            </a:r>
            <a:r>
              <a:rPr lang="en-US" dirty="0" smtClean="0">
                <a:solidFill>
                  <a:srgbClr val="D60093"/>
                </a:solidFill>
                <a:latin typeface="UTM Avo" panose="02040603050506020204" pitchFamily="18" charset="0"/>
              </a:rPr>
              <a:t> </a:t>
            </a:r>
            <a:r>
              <a:rPr lang="en-US" dirty="0" err="1" smtClean="0">
                <a:solidFill>
                  <a:srgbClr val="D60093"/>
                </a:solidFill>
                <a:latin typeface="UTM Avo" panose="02040603050506020204" pitchFamily="18" charset="0"/>
              </a:rPr>
              <a:t>cho</a:t>
            </a:r>
            <a:r>
              <a:rPr lang="en-US" dirty="0" smtClean="0">
                <a:solidFill>
                  <a:srgbClr val="D60093"/>
                </a:solidFill>
                <a:latin typeface="UTM Avo" panose="02040603050506020204" pitchFamily="18" charset="0"/>
              </a:rPr>
              <a:t> </a:t>
            </a:r>
            <a:r>
              <a:rPr lang="en-US" dirty="0" err="1" smtClean="0">
                <a:solidFill>
                  <a:srgbClr val="D60093"/>
                </a:solidFill>
                <a:latin typeface="UTM Avo" panose="02040603050506020204" pitchFamily="18" charset="0"/>
              </a:rPr>
              <a:t>bà</a:t>
            </a:r>
            <a:endParaRPr lang="en-US" dirty="0" smtClean="0">
              <a:solidFill>
                <a:srgbClr val="D60093"/>
              </a:solidFill>
              <a:latin typeface="UTM Avo" panose="02040603050506020204" pitchFamily="18" charset="0"/>
            </a:endParaRPr>
          </a:p>
          <a:p>
            <a:pPr marL="457200" lvl="1" indent="0">
              <a:buNone/>
            </a:pPr>
            <a:r>
              <a:rPr lang="en-US" sz="2800" dirty="0" err="1" smtClean="0">
                <a:latin typeface="UTM Avo" panose="02040603050506020204" pitchFamily="18" charset="0"/>
              </a:rPr>
              <a:t>Gió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mùa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về</a:t>
            </a:r>
            <a:r>
              <a:rPr lang="en-US" sz="2800" dirty="0" smtClean="0">
                <a:latin typeface="UTM Avo" panose="02040603050506020204" pitchFamily="18" charset="0"/>
              </a:rPr>
              <a:t>. </a:t>
            </a:r>
            <a:r>
              <a:rPr lang="en-US" sz="2800" dirty="0" err="1" smtClean="0">
                <a:latin typeface="UTM Avo" panose="02040603050506020204" pitchFamily="18" charset="0"/>
              </a:rPr>
              <a:t>Mẹ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mua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cho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bà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tấm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nệm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ấm</a:t>
            </a:r>
            <a:r>
              <a:rPr lang="en-US" sz="2800" dirty="0" smtClean="0">
                <a:latin typeface="UTM Avo" panose="02040603050506020204" pitchFamily="18" charset="0"/>
              </a:rPr>
              <a:t>, </a:t>
            </a:r>
            <a:r>
              <a:rPr lang="en-US" sz="2800" dirty="0" err="1" smtClean="0">
                <a:latin typeface="UTM Avo" panose="02040603050506020204" pitchFamily="18" charset="0"/>
              </a:rPr>
              <a:t>vì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tấm</a:t>
            </a:r>
            <a:endParaRPr lang="en-US" sz="2800" dirty="0" smtClean="0">
              <a:latin typeface="UTM Avo" panose="02040603050506020204" pitchFamily="18" charset="0"/>
            </a:endParaRPr>
          </a:p>
          <a:p>
            <a:pPr marL="0" indent="0">
              <a:buNone/>
            </a:pPr>
            <a:r>
              <a:rPr lang="en-US" dirty="0" err="1" smtClean="0">
                <a:latin typeface="UTM Avo" panose="02040603050506020204" pitchFamily="18" charset="0"/>
              </a:rPr>
              <a:t>nếm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cũ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có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chỗ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đã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tướp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ra.</a:t>
            </a:r>
            <a:endParaRPr lang="en-US" dirty="0" smtClean="0">
              <a:latin typeface="UTM Avo" panose="02040603050506020204" pitchFamily="18" charset="0"/>
            </a:endParaRPr>
          </a:p>
          <a:p>
            <a:pPr marL="457200" lvl="1" indent="0">
              <a:buNone/>
            </a:pPr>
            <a:r>
              <a:rPr lang="en-US" sz="2800" dirty="0" err="1" smtClean="0">
                <a:latin typeface="UTM Avo" panose="02040603050506020204" pitchFamily="18" charset="0"/>
              </a:rPr>
              <a:t>Đêm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đó</a:t>
            </a:r>
            <a:r>
              <a:rPr lang="en-US" sz="2800" dirty="0" smtClean="0">
                <a:latin typeface="UTM Avo" panose="02040603050506020204" pitchFamily="18" charset="0"/>
              </a:rPr>
              <a:t>, </a:t>
            </a:r>
            <a:r>
              <a:rPr lang="en-US" sz="2800" dirty="0" err="1" smtClean="0">
                <a:latin typeface="UTM Avo" panose="02040603050506020204" pitchFamily="18" charset="0"/>
              </a:rPr>
              <a:t>Mi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nằm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ôm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bà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ngủ</a:t>
            </a:r>
            <a:r>
              <a:rPr lang="en-US" sz="2800" dirty="0" smtClean="0">
                <a:latin typeface="UTM Avo" panose="02040603050506020204" pitchFamily="18" charset="0"/>
              </a:rPr>
              <a:t>. </a:t>
            </a:r>
            <a:r>
              <a:rPr lang="en-US" sz="2800" dirty="0" err="1" smtClean="0">
                <a:latin typeface="UTM Avo" panose="02040603050506020204" pitchFamily="18" charset="0"/>
              </a:rPr>
              <a:t>Bà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thì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thầm</a:t>
            </a:r>
            <a:r>
              <a:rPr lang="en-US" sz="2800" dirty="0" smtClean="0">
                <a:latin typeface="UTM Avo" panose="02040603050506020204" pitchFamily="18" charset="0"/>
              </a:rPr>
              <a:t>: “</a:t>
            </a:r>
            <a:r>
              <a:rPr lang="en-US" sz="2800" dirty="0" err="1" smtClean="0">
                <a:latin typeface="UTM Avo" panose="02040603050506020204" pitchFamily="18" charset="0"/>
              </a:rPr>
              <a:t>Bé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Mi</a:t>
            </a:r>
            <a:endParaRPr lang="en-US" sz="2800" dirty="0">
              <a:latin typeface="UTM Avo" panose="02040603050506020204" pitchFamily="18" charset="0"/>
            </a:endParaRPr>
          </a:p>
          <a:p>
            <a:pPr marL="0" indent="0" algn="just">
              <a:buNone/>
            </a:pPr>
            <a:r>
              <a:rPr lang="en-US" dirty="0" err="1" smtClean="0">
                <a:latin typeface="UTM Avo" panose="02040603050506020204" pitchFamily="18" charset="0"/>
              </a:rPr>
              <a:t>của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bà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ấm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quá</a:t>
            </a:r>
            <a:r>
              <a:rPr lang="en-US" dirty="0" smtClean="0">
                <a:latin typeface="UTM Avo" panose="02040603050506020204" pitchFamily="18" charset="0"/>
              </a:rPr>
              <a:t>! </a:t>
            </a:r>
            <a:r>
              <a:rPr lang="en-US" dirty="0" err="1" smtClean="0">
                <a:latin typeface="UTM Avo" panose="02040603050506020204" pitchFamily="18" charset="0"/>
              </a:rPr>
              <a:t>Ấm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như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bếp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lửa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đỏ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đượm</a:t>
            </a:r>
            <a:r>
              <a:rPr lang="en-US" dirty="0" smtClean="0">
                <a:latin typeface="UTM Avo" panose="02040603050506020204" pitchFamily="18" charset="0"/>
              </a:rPr>
              <a:t>”.</a:t>
            </a:r>
          </a:p>
          <a:p>
            <a:pPr marL="0" indent="0" algn="r">
              <a:buNone/>
            </a:pPr>
            <a:r>
              <a:rPr lang="en-US" sz="2000" dirty="0" smtClean="0">
                <a:latin typeface="UTM Avo" panose="02040603050506020204" pitchFamily="18" charset="0"/>
              </a:rPr>
              <a:t>Theo MAI THỊ MINH HUỆ </a:t>
            </a: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3744685" y="1201783"/>
            <a:ext cx="139338" cy="38317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3814354" y="1201783"/>
            <a:ext cx="139338" cy="38317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9117873" y="1201783"/>
            <a:ext cx="139338" cy="38317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5866310" y="1734737"/>
            <a:ext cx="139338" cy="38317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5935979" y="1734737"/>
            <a:ext cx="139338" cy="38317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3113313" y="2152748"/>
            <a:ext cx="139338" cy="38317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6640285" y="2170166"/>
            <a:ext cx="139338" cy="38317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6709954" y="2170166"/>
            <a:ext cx="139338" cy="38317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4097383" y="2678931"/>
            <a:ext cx="139338" cy="38317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4167052" y="2678931"/>
            <a:ext cx="139338" cy="38317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8978535" y="2699733"/>
            <a:ext cx="139338" cy="38317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9048204" y="2699733"/>
            <a:ext cx="139338" cy="38317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8195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9417" t="51333" r="19917" b="18296"/>
          <a:stretch/>
        </p:blipFill>
        <p:spPr>
          <a:xfrm>
            <a:off x="548640" y="899160"/>
            <a:ext cx="11094720" cy="4846320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4175760" y="3429000"/>
            <a:ext cx="1264920" cy="164592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4175760" y="3429000"/>
            <a:ext cx="1264920" cy="12192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1485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2980" y="441325"/>
            <a:ext cx="2606040" cy="1325563"/>
          </a:xfrm>
        </p:spPr>
        <p:txBody>
          <a:bodyPr>
            <a:normAutofit/>
          </a:bodyPr>
          <a:lstStyle/>
          <a:p>
            <a:r>
              <a:rPr lang="en-US" sz="4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Tập</a:t>
            </a:r>
            <a:r>
              <a:rPr lang="en-US" sz="4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viết</a:t>
            </a:r>
            <a:endParaRPr lang="en-US" sz="48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5250" t="21704" r="19500" b="63778"/>
          <a:stretch/>
        </p:blipFill>
        <p:spPr>
          <a:xfrm>
            <a:off x="1219200" y="2651999"/>
            <a:ext cx="10104120" cy="155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497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7538" y="-1"/>
            <a:ext cx="4549962" cy="48958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750" y="-67220"/>
            <a:ext cx="5238749" cy="50302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42900" y="5257800"/>
            <a:ext cx="114681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Môi</a:t>
            </a:r>
            <a:r>
              <a:rPr lang="en-US" sz="2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biển</a:t>
            </a:r>
            <a:r>
              <a:rPr lang="en-US" sz="2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sông</a:t>
            </a:r>
            <a:r>
              <a:rPr lang="en-US" sz="2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hồ</a:t>
            </a:r>
            <a:r>
              <a:rPr lang="en-US" sz="2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2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2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nhiễm</a:t>
            </a:r>
            <a:r>
              <a:rPr lang="en-US" sz="2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2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rác</a:t>
            </a:r>
            <a:r>
              <a:rPr lang="en-US" sz="2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thải</a:t>
            </a:r>
            <a:r>
              <a:rPr lang="en-US" sz="2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cứu</a:t>
            </a:r>
            <a:r>
              <a:rPr lang="en-US" sz="2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loài</a:t>
            </a:r>
            <a:r>
              <a:rPr lang="en-US" sz="2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2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biển</a:t>
            </a:r>
            <a:r>
              <a:rPr lang="en-US" sz="2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dọn</a:t>
            </a:r>
            <a:r>
              <a:rPr lang="en-US" sz="2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sạch</a:t>
            </a:r>
            <a:r>
              <a:rPr lang="en-US" sz="2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rác</a:t>
            </a:r>
            <a:r>
              <a:rPr lang="en-US" sz="2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sz="2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341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loudBook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3194670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loudBook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" y="0"/>
            <a:ext cx="12192000" cy="68580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1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78479" y="2649220"/>
            <a:ext cx="603504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Dặn</a:t>
            </a:r>
            <a:r>
              <a:rPr lang="en-US" sz="115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15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dò</a:t>
            </a:r>
            <a:endParaRPr lang="en-US" sz="115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135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14566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DMIN\Desktop\Giai cuu dai duong 2\Photography-Background-shark-Underwater-backdrop-coral-photography-Backdrops-Cartoon-bubble-Children-Fish-photo-Coral-Studi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ADMIN\Desktop\Tai nguyen thiet ke tro choi\Bảng gỗ\49f1b87228eb6bdb68e300357ebeb9ca (2)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86711" y1="13242" x2="90864" y2="83105"/>
                        <a14:foregroundMark x1="88870" y1="10959" x2="38040" y2="9132"/>
                        <a14:foregroundMark x1="50831" y1="6849" x2="79402" y2="4110"/>
                        <a14:foregroundMark x1="33887" y1="10959" x2="16944" y2="19178"/>
                        <a14:foregroundMark x1="15947" y1="34247" x2="11462" y2="55708"/>
                        <a14:foregroundMark x1="7973" y1="75342" x2="5150" y2="85845"/>
                        <a14:foregroundMark x1="15449" y1="31050" x2="18439" y2="30137"/>
                        <a14:foregroundMark x1="6478" y1="91781" x2="68771" y2="83105"/>
                        <a14:foregroundMark x1="67774" y1="89041" x2="94684" y2="94521"/>
                        <a14:foregroundMark x1="69767" y1="87671" x2="89867" y2="88584"/>
                        <a14:foregroundMark x1="98671" y1="44749" x2="87375" y2="54338"/>
                        <a14:foregroundMark x1="13953" y1="30137" x2="19767" y2="31050"/>
                        <a14:backgroundMark x1="88206" y1="19178" x2="85216" y2="18265"/>
                        <a14:backgroundMark x1="91362" y1="60274" x2="87375" y2="589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13317"/>
            <a:ext cx="5410200" cy="1968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482675" y="314860"/>
            <a:ext cx="321273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CC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DỌN SẠCH</a:t>
            </a:r>
          </a:p>
          <a:p>
            <a:pPr algn="ctr"/>
            <a:r>
              <a:rPr lang="en-US" sz="4000" b="1" dirty="0" smtClean="0">
                <a:solidFill>
                  <a:srgbClr val="CC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ĐẠI DƯƠNG</a:t>
            </a:r>
            <a:endParaRPr lang="en-US" sz="4000" b="1" dirty="0">
              <a:solidFill>
                <a:srgbClr val="CC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1" descr="C:\Users\ADMIN\Desktop\Tai nguyen thiet ke tro choi\Angry birds epic birds\1505573783630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111" y="2178633"/>
            <a:ext cx="1069648" cy="585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645208">
            <a:off x="1637457" y="5123798"/>
            <a:ext cx="1727927" cy="234295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41387">
            <a:off x="9200453" y="5062699"/>
            <a:ext cx="1715896" cy="214487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3833" y1="9200" x2="82667" y2="8000"/>
                        <a14:foregroundMark x1="67167" y1="10800" x2="72333" y2="90000"/>
                        <a14:foregroundMark x1="85000" y1="8800" x2="82667" y2="86000"/>
                        <a14:foregroundMark x1="76167" y1="18000" x2="73167" y2="92000"/>
                        <a14:foregroundMark x1="75833" y1="23600" x2="61333" y2="91600"/>
                        <a14:foregroundMark x1="67667" y1="87600" x2="4167" y2="85200"/>
                        <a14:foregroundMark x1="1167" y1="5200" x2="22500" y2="50400"/>
                        <a14:foregroundMark x1="4333" y1="4000" x2="29000" y2="3200"/>
                        <a14:foregroundMark x1="28000" y1="10000" x2="14000" y2="30400"/>
                        <a14:foregroundMark x1="2000" y1="2400" x2="10167" y2="2400"/>
                        <a14:foregroundMark x1="2667" y1="12400" x2="2667" y2="82000"/>
                        <a14:foregroundMark x1="1167" y1="17200" x2="1333" y2="71600"/>
                        <a14:foregroundMark x1="77333" y1="24400" x2="77333" y2="93600"/>
                        <a14:foregroundMark x1="63000" y1="19200" x2="63000" y2="73600"/>
                        <a14:foregroundMark x1="82167" y1="39600" x2="74833" y2="77600"/>
                        <a14:foregroundMark x1="88000" y1="70000" x2="80500" y2="90800"/>
                        <a14:foregroundMark x1="87667" y1="84800" x2="78833" y2="96800"/>
                        <a14:backgroundMark x1="1667" y1="2000" x2="9333" y2="1200"/>
                        <a14:backgroundMark x1="94167" y1="82800" x2="86333" y2="96000"/>
                        <a14:backgroundMark x1="85833" y1="94800" x2="85833" y2="9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038777">
            <a:off x="5396279" y="5227721"/>
            <a:ext cx="2589561" cy="177367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50153" flipH="1">
            <a:off x="10649414" y="1707823"/>
            <a:ext cx="328167" cy="118139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49917">
            <a:off x="4248134" y="5310300"/>
            <a:ext cx="1303137" cy="130313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04553">
            <a:off x="1888679" y="998238"/>
            <a:ext cx="399481" cy="69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666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5" name="Picture 6" descr="C:\Users\ADMIN\Desktop\Doreamon cau ca\giphy (4)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586912" y="582264"/>
            <a:ext cx="809626" cy="74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7" descr="C:\Users\ADMIN\Desktop\Doreamon cau ca\animated-tropical-fish-5-2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9114" y="2717483"/>
            <a:ext cx="799726" cy="62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C:\Users\ADMIN\Desktop\Doreamon cau ca\largemouth_bass_swimming_hg_clr1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347369" y="3174660"/>
            <a:ext cx="1406848" cy="824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C:\Users\ADMIN\Desktop\Doreamon cau ca\animated-emperor-fish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9700" y="1327991"/>
            <a:ext cx="1028700" cy="728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C:\Users\ADMIN\Desktop\Doreamon cau ca\largemouth_bass_swimming_hg_clr1.gif"/>
          <p:cNvPicPr>
            <a:picLocks noChangeAspect="1" noChangeArrowheads="1" noCrop="1"/>
          </p:cNvPicPr>
          <p:nvPr/>
        </p:nvPicPr>
        <p:blipFill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89806" y="3681568"/>
            <a:ext cx="1127806" cy="566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7" descr="C:\Users\ADMIN\Desktop\Giai cuu dai duong 2\700_FO65125975_f041b01242bb3572e28f8de75888685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22000" y1="12801" x2="30000" y2="36549"/>
                        <a14:foregroundMark x1="3714" y1="26902" x2="8286" y2="40631"/>
                        <a14:foregroundMark x1="17921" y1="15625" x2="31900" y2="17857"/>
                        <a14:foregroundMark x1="17921" y1="12054" x2="20789" y2="258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1725" y="4597841"/>
            <a:ext cx="1159877" cy="931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645208">
            <a:off x="5421346" y="5441251"/>
            <a:ext cx="1157288" cy="1569204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791182">
            <a:off x="8903683" y="5609827"/>
            <a:ext cx="1237383" cy="1237383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3833" y1="9200" x2="82667" y2="8000"/>
                        <a14:foregroundMark x1="67167" y1="10800" x2="72333" y2="90000"/>
                        <a14:foregroundMark x1="85000" y1="8800" x2="82667" y2="86000"/>
                        <a14:foregroundMark x1="76167" y1="18000" x2="73167" y2="92000"/>
                        <a14:foregroundMark x1="75833" y1="23600" x2="61333" y2="91600"/>
                        <a14:foregroundMark x1="67667" y1="87600" x2="4167" y2="85200"/>
                        <a14:foregroundMark x1="1167" y1="5200" x2="22500" y2="50400"/>
                        <a14:foregroundMark x1="4333" y1="4000" x2="29000" y2="3200"/>
                        <a14:foregroundMark x1="28000" y1="10000" x2="14000" y2="30400"/>
                        <a14:foregroundMark x1="2000" y1="2400" x2="10167" y2="2400"/>
                        <a14:foregroundMark x1="2667" y1="12400" x2="2667" y2="82000"/>
                        <a14:foregroundMark x1="1167" y1="17200" x2="1333" y2="71600"/>
                        <a14:foregroundMark x1="77333" y1="24400" x2="77333" y2="93600"/>
                        <a14:foregroundMark x1="63000" y1="19200" x2="63000" y2="73600"/>
                        <a14:foregroundMark x1="82167" y1="39600" x2="74833" y2="77600"/>
                        <a14:foregroundMark x1="88000" y1="70000" x2="80500" y2="90800"/>
                        <a14:foregroundMark x1="87667" y1="84800" x2="78833" y2="96800"/>
                        <a14:backgroundMark x1="1667" y1="2000" x2="9333" y2="1200"/>
                        <a14:backgroundMark x1="94167" y1="82800" x2="86333" y2="96000"/>
                        <a14:backgroundMark x1="85833" y1="94800" x2="85833" y2="9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260081" y="5513081"/>
            <a:ext cx="1717727" cy="1176525"/>
          </a:xfrm>
          <a:prstGeom prst="rect">
            <a:avLst/>
          </a:prstGeom>
        </p:spPr>
      </p:pic>
      <p:sp>
        <p:nvSpPr>
          <p:cNvPr id="49" name="8-Point Star 48">
            <a:hlinkClick r:id="rId13" action="ppaction://hlinksldjump"/>
          </p:cNvPr>
          <p:cNvSpPr/>
          <p:nvPr/>
        </p:nvSpPr>
        <p:spPr>
          <a:xfrm>
            <a:off x="1814169" y="4889898"/>
            <a:ext cx="711944" cy="660829"/>
          </a:xfrm>
          <a:prstGeom prst="star8">
            <a:avLst/>
          </a:prstGeom>
          <a:solidFill>
            <a:srgbClr val="00B0F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50" name="8-Point Star 49">
            <a:hlinkClick r:id="rId14" action="ppaction://hlinksldjump"/>
          </p:cNvPr>
          <p:cNvSpPr/>
          <p:nvPr/>
        </p:nvSpPr>
        <p:spPr>
          <a:xfrm>
            <a:off x="5603084" y="4926254"/>
            <a:ext cx="711944" cy="660829"/>
          </a:xfrm>
          <a:prstGeom prst="star8">
            <a:avLst/>
          </a:prstGeom>
          <a:solidFill>
            <a:srgbClr val="00B0F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51" name="8-Point Star 50">
            <a:hlinkClick r:id="rId15" action="ppaction://hlinksldjump"/>
          </p:cNvPr>
          <p:cNvSpPr/>
          <p:nvPr/>
        </p:nvSpPr>
        <p:spPr>
          <a:xfrm>
            <a:off x="9078650" y="4852252"/>
            <a:ext cx="711944" cy="660829"/>
          </a:xfrm>
          <a:prstGeom prst="star8">
            <a:avLst/>
          </a:prstGeom>
          <a:solidFill>
            <a:srgbClr val="00B0F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FF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06610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3889E-18 -3.35805E-6 L 1.12708 0.0034 " pathEditMode="relative" rAng="0" ptsTypes="AA">
                                      <p:cBhvr>
                                        <p:cTn id="6" dur="27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354" y="15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778E-17 0.02255 L 1.16667 0.00711 " pathEditMode="relative" rAng="0" ptsTypes="AA">
                                      <p:cBhvr>
                                        <p:cTn id="8" dur="37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3" y="-77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-0.00583 L -1.14427 0.00528 " pathEditMode="relative" rAng="0" ptsTypes="AA">
                                      <p:cBhvr>
                                        <p:cTn id="10" dur="3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35" y="555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3.33333E-6 L -1.15638 0.02453 " pathEditMode="relative" rAng="0" ptsTypes="AA">
                                      <p:cBhvr>
                                        <p:cTn id="12" dur="3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826" y="122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195 0.03306 L 1.19827 -0.04109 " pathEditMode="relative" rAng="0" ptsTypes="AA">
                                      <p:cBhvr>
                                        <p:cTn id="14" dur="3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816" y="-370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0.01111 L -1.25065 0.00718 " pathEditMode="relative" rAng="0" ptsTypes="AA">
                                      <p:cBhvr>
                                        <p:cTn id="16" dur="36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539" y="90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49" grpId="0" animBg="1"/>
      <p:bldP spid="50" grpId="0" animBg="1"/>
      <p:bldP spid="5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4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7713" y="599803"/>
            <a:ext cx="8416572" cy="40941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5" name="TextBox 34"/>
          <p:cNvSpPr txBox="1"/>
          <p:nvPr/>
        </p:nvSpPr>
        <p:spPr>
          <a:xfrm>
            <a:off x="2780178" y="1453654"/>
            <a:ext cx="676441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latin typeface="UTM Avo" panose="02040603050506020204" pitchFamily="18" charset="0"/>
              </a:rPr>
              <a:t>Đọc</a:t>
            </a:r>
            <a:r>
              <a:rPr lang="en-US" sz="4400" b="1" dirty="0" smtClean="0"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latin typeface="UTM Avo" panose="02040603050506020204" pitchFamily="18" charset="0"/>
              </a:rPr>
              <a:t>các</a:t>
            </a:r>
            <a:r>
              <a:rPr lang="en-US" sz="4400" b="1" dirty="0" smtClean="0"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latin typeface="UTM Avo" panose="02040603050506020204" pitchFamily="18" charset="0"/>
              </a:rPr>
              <a:t>tiếng</a:t>
            </a:r>
            <a:r>
              <a:rPr lang="en-US" sz="4400" b="1" dirty="0" smtClean="0"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latin typeface="UTM Avo" panose="02040603050506020204" pitchFamily="18" charset="0"/>
              </a:rPr>
              <a:t>sau</a:t>
            </a:r>
            <a:r>
              <a:rPr lang="en-US" sz="4400" b="1" dirty="0" smtClean="0">
                <a:latin typeface="UTM Avo" panose="02040603050506020204" pitchFamily="18" charset="0"/>
              </a:rPr>
              <a:t>:</a:t>
            </a:r>
          </a:p>
          <a:p>
            <a:pPr lvl="1"/>
            <a:r>
              <a:rPr lang="en-US" sz="4400" b="1" dirty="0" err="1">
                <a:latin typeface="UTM Avo" panose="02040603050506020204" pitchFamily="18" charset="0"/>
              </a:rPr>
              <a:t>l</a:t>
            </a:r>
            <a:r>
              <a:rPr lang="en-US" sz="4400" b="1" dirty="0" err="1" smtClean="0">
                <a:latin typeface="UTM Avo" panose="02040603050506020204" pitchFamily="18" charset="0"/>
              </a:rPr>
              <a:t>uộm</a:t>
            </a:r>
            <a:r>
              <a:rPr lang="en-US" sz="4400" b="1" dirty="0" smtClean="0"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latin typeface="UTM Avo" panose="02040603050506020204" pitchFamily="18" charset="0"/>
              </a:rPr>
              <a:t>thuộm</a:t>
            </a:r>
            <a:r>
              <a:rPr lang="en-US" sz="4400" b="1" dirty="0" smtClean="0">
                <a:latin typeface="UTM Avo" panose="02040603050506020204" pitchFamily="18" charset="0"/>
              </a:rPr>
              <a:t>    </a:t>
            </a:r>
            <a:r>
              <a:rPr lang="en-US" sz="4400" b="1" dirty="0" err="1" smtClean="0">
                <a:latin typeface="UTM Avo" panose="02040603050506020204" pitchFamily="18" charset="0"/>
              </a:rPr>
              <a:t>buồm</a:t>
            </a:r>
            <a:endParaRPr lang="en-US" sz="4400" b="1" dirty="0" smtClean="0">
              <a:latin typeface="UTM Avo" panose="02040603050506020204" pitchFamily="18" charset="0"/>
            </a:endParaRPr>
          </a:p>
          <a:p>
            <a:pPr lvl="1"/>
            <a:r>
              <a:rPr lang="en-US" sz="4400" b="1" dirty="0">
                <a:latin typeface="UTM Avo" panose="02040603050506020204" pitchFamily="18" charset="0"/>
              </a:rPr>
              <a:t>s</a:t>
            </a:r>
            <a:r>
              <a:rPr lang="en-US" sz="4400" b="1" dirty="0" smtClean="0">
                <a:latin typeface="UTM Avo" panose="02040603050506020204" pitchFamily="18" charset="0"/>
              </a:rPr>
              <a:t>um </a:t>
            </a:r>
            <a:r>
              <a:rPr lang="en-US" sz="4400" b="1" dirty="0" err="1" smtClean="0">
                <a:latin typeface="UTM Avo" panose="02040603050506020204" pitchFamily="18" charset="0"/>
              </a:rPr>
              <a:t>họp</a:t>
            </a:r>
            <a:r>
              <a:rPr lang="en-US" sz="4400" b="1" dirty="0" smtClean="0">
                <a:latin typeface="UTM Avo" panose="02040603050506020204" pitchFamily="18" charset="0"/>
              </a:rPr>
              <a:t>          um </a:t>
            </a:r>
            <a:r>
              <a:rPr lang="en-US" sz="4400" b="1" dirty="0" err="1" smtClean="0">
                <a:latin typeface="UTM Avo" panose="02040603050506020204" pitchFamily="18" charset="0"/>
              </a:rPr>
              <a:t>tùm</a:t>
            </a:r>
            <a:endParaRPr lang="en-US" sz="4400" b="1" dirty="0">
              <a:latin typeface="UTM Avo" panose="02040603050506020204" pitchFamily="18" charset="0"/>
            </a:endParaRPr>
          </a:p>
        </p:txBody>
      </p:sp>
      <p:pic>
        <p:nvPicPr>
          <p:cNvPr id="38" name="Picture 2" descr="C:\Users\ADMIN\Desktop\Phan Thi Do Uyen\Giai cuu dai duong\Picture2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3156" y="5082773"/>
            <a:ext cx="1799657" cy="177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8887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4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120" y="180734"/>
            <a:ext cx="8416572" cy="26291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5" name="TextBox 34"/>
          <p:cNvSpPr txBox="1"/>
          <p:nvPr/>
        </p:nvSpPr>
        <p:spPr>
          <a:xfrm>
            <a:off x="2661524" y="990984"/>
            <a:ext cx="70615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latin typeface="UTM Avo" panose="02040603050506020204" pitchFamily="18" charset="0"/>
              </a:rPr>
              <a:t>Tìm</a:t>
            </a:r>
            <a:r>
              <a:rPr lang="en-US" sz="4400" b="1" dirty="0" smtClean="0"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latin typeface="UTM Avo" panose="02040603050506020204" pitchFamily="18" charset="0"/>
              </a:rPr>
              <a:t>các</a:t>
            </a:r>
            <a:r>
              <a:rPr lang="en-US" sz="4400" b="1" dirty="0" smtClean="0"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latin typeface="UTM Avo" panose="02040603050506020204" pitchFamily="18" charset="0"/>
              </a:rPr>
              <a:t>tiếng</a:t>
            </a:r>
            <a:r>
              <a:rPr lang="en-US" sz="4400" b="1" dirty="0" smtClean="0"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latin typeface="UTM Avo" panose="02040603050506020204" pitchFamily="18" charset="0"/>
              </a:rPr>
              <a:t>có</a:t>
            </a:r>
            <a:r>
              <a:rPr lang="en-US" sz="4400" b="1" dirty="0" smtClean="0"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latin typeface="UTM Avo" panose="02040603050506020204" pitchFamily="18" charset="0"/>
              </a:rPr>
              <a:t>chứa</a:t>
            </a:r>
            <a:r>
              <a:rPr lang="en-US" sz="4400" b="1" dirty="0" smtClean="0"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latin typeface="UTM Avo" panose="02040603050506020204" pitchFamily="18" charset="0"/>
              </a:rPr>
              <a:t>vần</a:t>
            </a:r>
            <a:r>
              <a:rPr lang="en-US" sz="4400" b="1" dirty="0" smtClean="0">
                <a:latin typeface="UTM Avo" panose="02040603050506020204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um</a:t>
            </a:r>
            <a:r>
              <a:rPr lang="en-US" sz="4400" b="1" dirty="0" smtClean="0">
                <a:latin typeface="UTM Avo" panose="02040603050506020204" pitchFamily="18" charset="0"/>
              </a:rPr>
              <a:t>?</a:t>
            </a:r>
            <a:endParaRPr lang="en-US" sz="4400" b="1" dirty="0">
              <a:latin typeface="UTM Avo" panose="02040603050506020204" pitchFamily="18" charset="0"/>
            </a:endParaRPr>
          </a:p>
        </p:txBody>
      </p:sp>
      <p:pic>
        <p:nvPicPr>
          <p:cNvPr id="38" name="Picture 2" descr="C:\Users\ADMIN\Desktop\Phan Thi Do Uyen\Giai cuu dai duong\Picture2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3156" y="5082773"/>
            <a:ext cx="1799657" cy="177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/>
          <a:srcRect l="29583" t="22223" r="56354" b="49259"/>
          <a:stretch/>
        </p:blipFill>
        <p:spPr>
          <a:xfrm>
            <a:off x="2098145" y="3429000"/>
            <a:ext cx="1778530" cy="202884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8"/>
          <a:srcRect l="22292" t="27407" r="65625" b="55926"/>
          <a:stretch/>
        </p:blipFill>
        <p:spPr>
          <a:xfrm>
            <a:off x="7513320" y="3428999"/>
            <a:ext cx="1954530" cy="19526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82547" y="5814647"/>
            <a:ext cx="160972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UTM Avo" panose="02040603050506020204" pitchFamily="18" charset="0"/>
              </a:rPr>
              <a:t>ch</a:t>
            </a:r>
            <a:r>
              <a:rPr lang="en-US" sz="3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um</a:t>
            </a:r>
            <a:endParaRPr lang="en-US" sz="3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60172" y="5677582"/>
            <a:ext cx="266082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UTM Avo" panose="02040603050506020204" pitchFamily="18" charset="0"/>
              </a:rPr>
              <a:t>c</a:t>
            </a:r>
            <a:r>
              <a:rPr lang="en-US" sz="3600" b="1" dirty="0" err="1" smtClean="0">
                <a:latin typeface="UTM Avo" panose="02040603050506020204" pitchFamily="18" charset="0"/>
              </a:rPr>
              <a:t>h</a:t>
            </a:r>
            <a:r>
              <a:rPr lang="en-US" sz="3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ùm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nho</a:t>
            </a:r>
            <a:endParaRPr lang="en-US" sz="3600" b="1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752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pic>
        <p:nvPicPr>
          <p:cNvPr id="34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7713" y="190500"/>
            <a:ext cx="8416572" cy="24532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5" name="TextBox 34"/>
          <p:cNvSpPr txBox="1"/>
          <p:nvPr/>
        </p:nvSpPr>
        <p:spPr>
          <a:xfrm>
            <a:off x="2670248" y="693863"/>
            <a:ext cx="685150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latin typeface="UTM Avo" panose="02040603050506020204" pitchFamily="18" charset="0"/>
              </a:rPr>
              <a:t>Tìm</a:t>
            </a:r>
            <a:r>
              <a:rPr lang="en-US" sz="4400" b="1" dirty="0" smtClean="0"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latin typeface="UTM Avo" panose="02040603050506020204" pitchFamily="18" charset="0"/>
              </a:rPr>
              <a:t>các</a:t>
            </a:r>
            <a:r>
              <a:rPr lang="en-US" sz="4400" b="1" dirty="0" smtClean="0"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latin typeface="UTM Avo" panose="02040603050506020204" pitchFamily="18" charset="0"/>
              </a:rPr>
              <a:t>tiếng</a:t>
            </a:r>
            <a:r>
              <a:rPr lang="en-US" sz="4400" b="1" dirty="0" smtClean="0"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latin typeface="UTM Avo" panose="02040603050506020204" pitchFamily="18" charset="0"/>
              </a:rPr>
              <a:t>có</a:t>
            </a:r>
            <a:r>
              <a:rPr lang="en-US" sz="4400" b="1" dirty="0" smtClean="0"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latin typeface="UTM Avo" panose="02040603050506020204" pitchFamily="18" charset="0"/>
              </a:rPr>
              <a:t>chứa</a:t>
            </a:r>
            <a:r>
              <a:rPr lang="en-US" sz="4400" b="1" dirty="0" smtClean="0"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latin typeface="UTM Avo" panose="02040603050506020204" pitchFamily="18" charset="0"/>
              </a:rPr>
              <a:t>vần</a:t>
            </a:r>
            <a:r>
              <a:rPr lang="en-US" sz="4400" b="1" dirty="0" smtClean="0"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uôm</a:t>
            </a:r>
            <a:r>
              <a:rPr lang="en-US" sz="4400" b="1" dirty="0" smtClean="0">
                <a:latin typeface="UTM Avo" panose="02040603050506020204" pitchFamily="18" charset="0"/>
              </a:rPr>
              <a:t>?</a:t>
            </a:r>
            <a:endParaRPr lang="en-US" sz="4400" b="1" dirty="0">
              <a:latin typeface="UTM Avo" panose="02040603050506020204" pitchFamily="18" charset="0"/>
            </a:endParaRPr>
          </a:p>
        </p:txBody>
      </p:sp>
      <p:pic>
        <p:nvPicPr>
          <p:cNvPr id="38" name="Picture 2" descr="C:\Users\ADMIN\Desktop\Phan Thi Do Uyen\Giai cuu dai duong\Picture2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3156" y="5082773"/>
            <a:ext cx="1799657" cy="177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/>
          <a:srcRect l="62250" t="53437" r="24446" b="28529"/>
          <a:stretch/>
        </p:blipFill>
        <p:spPr>
          <a:xfrm>
            <a:off x="1816301" y="3147139"/>
            <a:ext cx="2878313" cy="219471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8"/>
          <a:srcRect l="25917" t="22889" r="61750" b="58741"/>
          <a:stretch/>
        </p:blipFill>
        <p:spPr>
          <a:xfrm>
            <a:off x="7004149" y="3149148"/>
            <a:ext cx="2878313" cy="21927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24100" y="5647220"/>
            <a:ext cx="185166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UTM Avo" panose="02040603050506020204" pitchFamily="18" charset="0"/>
              </a:rPr>
              <a:t>nh</a:t>
            </a:r>
            <a:r>
              <a:rPr lang="en-US" sz="3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uộm</a:t>
            </a:r>
            <a:endParaRPr lang="en-US" sz="3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06679" y="5647219"/>
            <a:ext cx="267325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UTM Avo" panose="02040603050506020204" pitchFamily="18" charset="0"/>
              </a:rPr>
              <a:t>q</a:t>
            </a:r>
            <a:r>
              <a:rPr lang="en-US" sz="3600" b="1" dirty="0" err="1" smtClean="0">
                <a:latin typeface="UTM Avo" panose="02040603050506020204" pitchFamily="18" charset="0"/>
              </a:rPr>
              <a:t>uả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m</a:t>
            </a:r>
            <a:r>
              <a:rPr lang="en-US" sz="3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uỗm</a:t>
            </a:r>
            <a:endParaRPr lang="en-US" sz="3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089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2781300" y="3006653"/>
            <a:ext cx="3028950" cy="276217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7" rIns="68573" bIns="34287"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30387" y="3645560"/>
            <a:ext cx="3130776" cy="1300350"/>
          </a:xfrm>
          <a:prstGeom prst="rect">
            <a:avLst/>
          </a:prstGeom>
          <a:noFill/>
        </p:spPr>
        <p:txBody>
          <a:bodyPr wrap="square" lIns="68573" tIns="34287" rIns="68573" bIns="34287" rtlCol="0">
            <a:spAutoFit/>
          </a:bodyPr>
          <a:lstStyle/>
          <a:p>
            <a:pPr algn="ctr" defTabSz="685800"/>
            <a:r>
              <a:rPr lang="en-US" sz="8000" b="1" dirty="0" err="1" smtClean="0">
                <a:solidFill>
                  <a:srgbClr val="FFFF00"/>
                </a:solidFill>
                <a:latin typeface="UTM Avo" panose="02040603050506020204" pitchFamily="18" charset="0"/>
              </a:rPr>
              <a:t>ươm</a:t>
            </a:r>
            <a:endParaRPr lang="en-US" sz="8000" b="1" dirty="0">
              <a:solidFill>
                <a:srgbClr val="FFFF00"/>
              </a:solidFill>
              <a:latin typeface="UTM Avo" panose="02040603050506020204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6481354" y="2914649"/>
            <a:ext cx="3028950" cy="276217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7" rIns="68573" bIns="34287"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42246" y="3527842"/>
            <a:ext cx="2698085" cy="1300350"/>
          </a:xfrm>
          <a:prstGeom prst="rect">
            <a:avLst/>
          </a:prstGeom>
          <a:noFill/>
        </p:spPr>
        <p:txBody>
          <a:bodyPr wrap="square" lIns="68573" tIns="34287" rIns="68573" bIns="34287" rtlCol="0">
            <a:spAutoFit/>
          </a:bodyPr>
          <a:lstStyle/>
          <a:p>
            <a:pPr algn="ctr" defTabSz="685800"/>
            <a:r>
              <a:rPr lang="en-US" sz="8000" dirty="0" err="1" smtClean="0">
                <a:solidFill>
                  <a:srgbClr val="FFFF00"/>
                </a:solidFill>
                <a:latin typeface="UTM Avo" panose="02040603050506020204" pitchFamily="18" charset="0"/>
              </a:rPr>
              <a:t>ươp</a:t>
            </a:r>
            <a:endParaRPr lang="en-US" sz="8000" dirty="0">
              <a:solidFill>
                <a:srgbClr val="FFFF00"/>
              </a:solidFill>
              <a:latin typeface="UTM Avo" panose="0204060305050602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82439" y="218916"/>
            <a:ext cx="5772150" cy="1098756"/>
          </a:xfrm>
          <a:prstGeom prst="rect">
            <a:avLst/>
          </a:prstGeom>
          <a:noFill/>
        </p:spPr>
        <p:txBody>
          <a:bodyPr wrap="square" lIns="68573" tIns="34287" rIns="68573" bIns="34287" rtlCol="0">
            <a:spAutoFit/>
          </a:bodyPr>
          <a:lstStyle/>
          <a:p>
            <a:pPr algn="ctr" defTabSz="685800">
              <a:lnSpc>
                <a:spcPct val="150000"/>
              </a:lnSpc>
            </a:pPr>
            <a:r>
              <a:rPr lang="en-US" sz="2400" b="1" dirty="0" err="1">
                <a:solidFill>
                  <a:prstClr val="black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b="1" dirty="0">
                <a:solidFill>
                  <a:prstClr val="black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   </a:t>
            </a:r>
            <a:r>
              <a:rPr lang="en-US" sz="2400" b="1" dirty="0" err="1">
                <a:solidFill>
                  <a:prstClr val="black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b="1" dirty="0">
                <a:solidFill>
                  <a:prstClr val="black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  </a:t>
            </a:r>
            <a:r>
              <a:rPr lang="en-US" sz="2400" b="1" dirty="0" err="1">
                <a:solidFill>
                  <a:prstClr val="black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tháng</a:t>
            </a:r>
            <a:r>
              <a:rPr lang="en-US" sz="2400" b="1" dirty="0">
                <a:solidFill>
                  <a:prstClr val="black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  </a:t>
            </a:r>
            <a:r>
              <a:rPr lang="en-US" sz="2400" b="1" dirty="0" err="1">
                <a:solidFill>
                  <a:prstClr val="black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năm</a:t>
            </a:r>
            <a:r>
              <a:rPr lang="en-US" sz="2400" b="1" dirty="0">
                <a:solidFill>
                  <a:prstClr val="black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</a:p>
          <a:p>
            <a:pPr algn="ctr" defTabSz="685800">
              <a:lnSpc>
                <a:spcPct val="150000"/>
              </a:lnSpc>
            </a:pPr>
            <a:r>
              <a:rPr lang="en-US" sz="2400" b="1" dirty="0" err="1">
                <a:solidFill>
                  <a:prstClr val="black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Tiếng</a:t>
            </a:r>
            <a:r>
              <a:rPr lang="en-US" sz="2400" b="1" dirty="0">
                <a:solidFill>
                  <a:prstClr val="black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Việt</a:t>
            </a:r>
            <a:endParaRPr lang="en-US" sz="2400" b="1" dirty="0">
              <a:solidFill>
                <a:prstClr val="black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81300" y="1490264"/>
            <a:ext cx="5772150" cy="953653"/>
          </a:xfrm>
          <a:prstGeom prst="rect">
            <a:avLst/>
          </a:prstGeom>
          <a:noFill/>
        </p:spPr>
        <p:txBody>
          <a:bodyPr wrap="square" lIns="68573" tIns="34287" rIns="68573" bIns="34287" rtlCol="0">
            <a:spAutoFit/>
          </a:bodyPr>
          <a:lstStyle/>
          <a:p>
            <a:pPr algn="ctr" defTabSz="685800">
              <a:lnSpc>
                <a:spcPct val="150000"/>
              </a:lnSpc>
            </a:pP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Bài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54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: </a:t>
            </a:r>
            <a:r>
              <a:rPr lang="en-US" sz="4400" b="1" dirty="0" err="1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ươm</a:t>
            </a:r>
            <a:r>
              <a:rPr lang="en-US" sz="4400" b="1" dirty="0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- </a:t>
            </a:r>
            <a:r>
              <a:rPr lang="en-US" sz="4400" b="1" dirty="0" err="1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ươp</a:t>
            </a:r>
            <a:r>
              <a:rPr lang="en-US" sz="4400" b="1" dirty="0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  </a:t>
            </a:r>
            <a:endParaRPr lang="en-US" sz="4400" b="1" dirty="0">
              <a:solidFill>
                <a:srgbClr val="FF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399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/>
      <p:bldP spid="4" grpId="1"/>
      <p:bldP spid="11" grpId="0" animBg="1"/>
      <p:bldP spid="11" grpId="1" animBg="1"/>
      <p:bldP spid="12" grpId="0"/>
      <p:bldP spid="12" grpId="1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28801" y="2029733"/>
            <a:ext cx="2342605" cy="1200321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72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ươm</a:t>
            </a:r>
            <a:endParaRPr lang="en-US" sz="72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815356" y="3235021"/>
            <a:ext cx="1189102" cy="866333"/>
          </a:xfrm>
          <a:prstGeom prst="roundRect">
            <a:avLst/>
          </a:prstGeom>
          <a:solidFill>
            <a:srgbClr val="92D050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ươ</a:t>
            </a:r>
            <a:endParaRPr lang="en-US" sz="54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017904" y="3230053"/>
            <a:ext cx="1175657" cy="871302"/>
          </a:xfrm>
          <a:prstGeom prst="roundRect">
            <a:avLst/>
          </a:prstGeom>
          <a:solidFill>
            <a:srgbClr val="00CC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UTM Avo" panose="02040603050506020204" pitchFamily="18" charset="0"/>
              </a:rPr>
              <a:t>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11589" y="2029731"/>
            <a:ext cx="2333897" cy="1200321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72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ươp</a:t>
            </a:r>
            <a:endParaRPr lang="en-US" sz="72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7789435" y="3230054"/>
            <a:ext cx="1249550" cy="871300"/>
          </a:xfrm>
          <a:prstGeom prst="roundRect">
            <a:avLst/>
          </a:prstGeom>
          <a:solidFill>
            <a:srgbClr val="92D050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ươ</a:t>
            </a:r>
            <a:endParaRPr lang="en-US" sz="60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061138" y="3230054"/>
            <a:ext cx="1106501" cy="871300"/>
          </a:xfrm>
          <a:prstGeom prst="roundRect">
            <a:avLst/>
          </a:prstGeom>
          <a:solidFill>
            <a:srgbClr val="00CC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UTM Avo" panose="02040603050506020204" pitchFamily="18" charset="0"/>
              </a:rPr>
              <a:t>p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28602" y="4537040"/>
            <a:ext cx="4996542" cy="900953"/>
          </a:xfrm>
          <a:prstGeom prst="roundRect">
            <a:avLst/>
          </a:prstGeom>
          <a:solidFill>
            <a:srgbClr val="0066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latin typeface="UTM Avo" panose="02040603050506020204" pitchFamily="18" charset="0"/>
              </a:rPr>
              <a:t>ươ</a:t>
            </a:r>
            <a:r>
              <a:rPr lang="en-US" sz="5400" dirty="0" smtClean="0">
                <a:latin typeface="UTM Avo" panose="02040603050506020204" pitchFamily="18" charset="0"/>
              </a:rPr>
              <a:t> </a:t>
            </a:r>
            <a:r>
              <a:rPr lang="en-US" sz="5400" dirty="0">
                <a:latin typeface="UTM Avo" panose="02040603050506020204" pitchFamily="18" charset="0"/>
              </a:rPr>
              <a:t>- </a:t>
            </a:r>
            <a:r>
              <a:rPr lang="en-US" sz="5400" dirty="0" err="1">
                <a:latin typeface="UTM Avo" panose="02040603050506020204" pitchFamily="18" charset="0"/>
              </a:rPr>
              <a:t>mờ</a:t>
            </a:r>
            <a:r>
              <a:rPr lang="en-US" sz="5400" dirty="0">
                <a:latin typeface="UTM Avo" panose="02040603050506020204" pitchFamily="18" charset="0"/>
              </a:rPr>
              <a:t> - </a:t>
            </a:r>
            <a:r>
              <a:rPr lang="en-US" sz="5400" dirty="0" err="1" smtClean="0">
                <a:latin typeface="UTM Avo" panose="02040603050506020204" pitchFamily="18" charset="0"/>
              </a:rPr>
              <a:t>ươm</a:t>
            </a:r>
            <a:endParaRPr lang="en-US" sz="5400" dirty="0">
              <a:latin typeface="UTM Avo" panose="02040603050506020204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521312" y="4537039"/>
            <a:ext cx="4704037" cy="900953"/>
          </a:xfrm>
          <a:prstGeom prst="roundRect">
            <a:avLst/>
          </a:prstGeom>
          <a:solidFill>
            <a:srgbClr val="0066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latin typeface="UTM Avo" panose="02040603050506020204" pitchFamily="18" charset="0"/>
              </a:rPr>
              <a:t>ươ</a:t>
            </a:r>
            <a:r>
              <a:rPr lang="en-US" sz="5400" dirty="0" smtClean="0">
                <a:latin typeface="UTM Avo" panose="02040603050506020204" pitchFamily="18" charset="0"/>
              </a:rPr>
              <a:t> </a:t>
            </a:r>
            <a:r>
              <a:rPr lang="en-US" sz="5400" dirty="0">
                <a:latin typeface="UTM Avo" panose="02040603050506020204" pitchFamily="18" charset="0"/>
              </a:rPr>
              <a:t>- </a:t>
            </a:r>
            <a:r>
              <a:rPr lang="en-US" sz="5400" dirty="0" err="1">
                <a:latin typeface="UTM Avo" panose="02040603050506020204" pitchFamily="18" charset="0"/>
              </a:rPr>
              <a:t>pờ</a:t>
            </a:r>
            <a:r>
              <a:rPr lang="en-US" sz="5400" dirty="0">
                <a:latin typeface="UTM Avo" panose="02040603050506020204" pitchFamily="18" charset="0"/>
              </a:rPr>
              <a:t> - </a:t>
            </a:r>
            <a:r>
              <a:rPr lang="en-US" sz="5400" dirty="0" err="1" smtClean="0">
                <a:latin typeface="UTM Avo" panose="02040603050506020204" pitchFamily="18" charset="0"/>
              </a:rPr>
              <a:t>ươp</a:t>
            </a:r>
            <a:endParaRPr lang="en-US" sz="54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1745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1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4" grpId="0" animBg="1"/>
      <p:bldP spid="1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299</Words>
  <Application>Microsoft Office PowerPoint</Application>
  <PresentationFormat>Widescreen</PresentationFormat>
  <Paragraphs>65</Paragraphs>
  <Slides>22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.VnAvant</vt:lpstr>
      <vt:lpstr>Arial</vt:lpstr>
      <vt:lpstr>Calibri</vt:lpstr>
      <vt:lpstr>Calibri Light</vt:lpstr>
      <vt:lpstr>HP001 4 hàng</vt:lpstr>
      <vt:lpstr>Times New Roman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Làm quen</vt:lpstr>
      <vt:lpstr>PowerPoint Presentation</vt:lpstr>
      <vt:lpstr>PowerPoint Presentation</vt:lpstr>
      <vt:lpstr>PowerPoint Presentation</vt:lpstr>
      <vt:lpstr>Giúp thỏ đem cà rốt về hai kho cho đúng</vt:lpstr>
      <vt:lpstr>Tập đọc</vt:lpstr>
      <vt:lpstr>PowerPoint Presentation</vt:lpstr>
      <vt:lpstr>Tập đọc</vt:lpstr>
      <vt:lpstr>PowerPoint Presentation</vt:lpstr>
      <vt:lpstr>Tập viết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Tuan Anh</dc:creator>
  <cp:lastModifiedBy>ASUS</cp:lastModifiedBy>
  <cp:revision>34</cp:revision>
  <dcterms:created xsi:type="dcterms:W3CDTF">2018-04-07T09:22:02Z</dcterms:created>
  <dcterms:modified xsi:type="dcterms:W3CDTF">2020-08-17T03:32:05Z</dcterms:modified>
</cp:coreProperties>
</file>