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</p:sldMasterIdLst>
  <p:notesMasterIdLst>
    <p:notesMasterId r:id="rId20"/>
  </p:notesMasterIdLst>
  <p:sldIdLst>
    <p:sldId id="269" r:id="rId3"/>
    <p:sldId id="284" r:id="rId4"/>
    <p:sldId id="285" r:id="rId5"/>
    <p:sldId id="286" r:id="rId6"/>
    <p:sldId id="287" r:id="rId7"/>
    <p:sldId id="259" r:id="rId8"/>
    <p:sldId id="281" r:id="rId9"/>
    <p:sldId id="283" r:id="rId10"/>
    <p:sldId id="275" r:id="rId11"/>
    <p:sldId id="261" r:id="rId12"/>
    <p:sldId id="262" r:id="rId13"/>
    <p:sldId id="273" r:id="rId14"/>
    <p:sldId id="272" r:id="rId15"/>
    <p:sldId id="276" r:id="rId16"/>
    <p:sldId id="278" r:id="rId17"/>
    <p:sldId id="282" r:id="rId18"/>
    <p:sldId id="279" r:id="rId19"/>
  </p:sldIdLst>
  <p:sldSz cx="9144000" cy="6858000" type="screen4x3"/>
  <p:notesSz cx="9144000" cy="6858000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31BE"/>
    <a:srgbClr val="ECB2CB"/>
    <a:srgbClr val="E9A5C2"/>
    <a:srgbClr val="008A3E"/>
    <a:srgbClr val="E183AB"/>
    <a:srgbClr val="FFFF66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79A5E7-2A80-45E5-803A-8EC0212A1D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289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308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6461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06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12/1/2024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6713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12/1/2024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889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12/1/2024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759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12/1/2024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0850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12/1/2024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5124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12/1/2024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294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12/1/2024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552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12/1/2024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72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12/1/2024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0332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12/1/2024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9644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12/1/2024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281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12/1/2024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49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8.png"/><Relationship Id="rId5" Type="http://schemas.openxmlformats.org/officeDocument/2006/relationships/image" Target="../media/image27.jpg"/><Relationship Id="rId4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gif"/><Relationship Id="rId7" Type="http://schemas.openxmlformats.org/officeDocument/2006/relationships/image" Target="../media/image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gif"/><Relationship Id="rId9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13" Type="http://schemas.openxmlformats.org/officeDocument/2006/relationships/image" Target="../media/image8.gif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gif"/><Relationship Id="rId12" Type="http://schemas.openxmlformats.org/officeDocument/2006/relationships/image" Target="../media/image7.png"/><Relationship Id="rId17" Type="http://schemas.openxmlformats.org/officeDocument/2006/relationships/image" Target="../media/image14.png"/><Relationship Id="rId2" Type="http://schemas.microsoft.com/office/2007/relationships/media" Target="../media/media1.wav"/><Relationship Id="rId16" Type="http://schemas.openxmlformats.org/officeDocument/2006/relationships/image" Target="../media/image13.png"/><Relationship Id="rId1" Type="http://schemas.openxmlformats.org/officeDocument/2006/relationships/audio" Target="NULL" TargetMode="External"/><Relationship Id="rId6" Type="http://schemas.openxmlformats.org/officeDocument/2006/relationships/audio" Target="../media/audio3.wav"/><Relationship Id="rId11" Type="http://schemas.openxmlformats.org/officeDocument/2006/relationships/image" Target="../media/image6.png"/><Relationship Id="rId5" Type="http://schemas.openxmlformats.org/officeDocument/2006/relationships/audio" Target="../media/audio2.wav"/><Relationship Id="rId15" Type="http://schemas.openxmlformats.org/officeDocument/2006/relationships/image" Target="../media/image12.png"/><Relationship Id="rId10" Type="http://schemas.openxmlformats.org/officeDocument/2006/relationships/image" Target="../media/image9.png"/><Relationship Id="rId4" Type="http://schemas.openxmlformats.org/officeDocument/2006/relationships/audio" Target="../media/audio1.wav"/><Relationship Id="rId9" Type="http://schemas.openxmlformats.org/officeDocument/2006/relationships/image" Target="../media/image5.gif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13" Type="http://schemas.openxmlformats.org/officeDocument/2006/relationships/image" Target="../media/image16.pn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13.xml"/><Relationship Id="rId7" Type="http://schemas.openxmlformats.org/officeDocument/2006/relationships/audio" Target="../media/audio5.wav"/><Relationship Id="rId12" Type="http://schemas.openxmlformats.org/officeDocument/2006/relationships/image" Target="../media/image15.png"/><Relationship Id="rId17" Type="http://schemas.openxmlformats.org/officeDocument/2006/relationships/image" Target="../media/image6.png"/><Relationship Id="rId2" Type="http://schemas.openxmlformats.org/officeDocument/2006/relationships/audio" Target="../media/media2.wav"/><Relationship Id="rId16" Type="http://schemas.openxmlformats.org/officeDocument/2006/relationships/image" Target="../media/image19.png"/><Relationship Id="rId1" Type="http://schemas.microsoft.com/office/2007/relationships/media" Target="../media/media2.wav"/><Relationship Id="rId6" Type="http://schemas.openxmlformats.org/officeDocument/2006/relationships/audio" Target="../media/audio4.wav"/><Relationship Id="rId11" Type="http://schemas.openxmlformats.org/officeDocument/2006/relationships/image" Target="../media/image11.png"/><Relationship Id="rId5" Type="http://schemas.openxmlformats.org/officeDocument/2006/relationships/audio" Target="../media/audio3.wav"/><Relationship Id="rId15" Type="http://schemas.openxmlformats.org/officeDocument/2006/relationships/image" Target="../media/image18.png"/><Relationship Id="rId10" Type="http://schemas.openxmlformats.org/officeDocument/2006/relationships/image" Target="../media/image5.gif"/><Relationship Id="rId19" Type="http://schemas.openxmlformats.org/officeDocument/2006/relationships/image" Target="../media/image8.gif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0.gif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13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0.gif"/><Relationship Id="rId5" Type="http://schemas.openxmlformats.org/officeDocument/2006/relationships/image" Target="../media/image4.gif"/><Relationship Id="rId10" Type="http://schemas.openxmlformats.org/officeDocument/2006/relationships/image" Target="../media/image5.gif"/><Relationship Id="rId4" Type="http://schemas.openxmlformats.org/officeDocument/2006/relationships/audio" Target="../media/audio3.wav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08" y="0"/>
            <a:ext cx="10260330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416005"/>
            <a:ext cx="7162800" cy="110798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HP001 4 hàng" pitchFamily="34" charset="0"/>
              </a:rPr>
              <a:t>Xin chào các em!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461135"/>
            <a:ext cx="2781300" cy="39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71599" y="253433"/>
            <a:ext cx="7772401" cy="584767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Đố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Tiếng nào có </a:t>
            </a:r>
            <a:r>
              <a:rPr lang="en-US" sz="320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23" y="-152400"/>
            <a:ext cx="1017778" cy="1380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8903496" cy="5257800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1371599" y="2206083"/>
            <a:ext cx="2209801" cy="76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676400" y="2841703"/>
            <a:ext cx="2286000" cy="914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4267200" y="2971800"/>
            <a:ext cx="184548" cy="1676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5105400" y="2247900"/>
            <a:ext cx="2438400" cy="1905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047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71600" y="301784"/>
            <a:ext cx="7543799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4</a:t>
            </a:r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. </a:t>
            </a:r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nào có thanh </a:t>
            </a:r>
            <a:r>
              <a:rPr lang="en-US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95400"/>
            <a:ext cx="8458199" cy="5272126"/>
          </a:xfrm>
          <a:prstGeom prst="rect">
            <a:avLst/>
          </a:prstGeom>
        </p:spPr>
      </p:pic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23" y="0"/>
            <a:ext cx="941578" cy="1228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4343400" y="2133600"/>
            <a:ext cx="228600" cy="1371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2514600" y="4114800"/>
            <a:ext cx="1371600" cy="838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4572000" y="4267200"/>
            <a:ext cx="228600" cy="1143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5143499" y="2133600"/>
            <a:ext cx="1562101" cy="1600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701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77" y="1295400"/>
            <a:ext cx="8628846" cy="51054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676400" y="228600"/>
            <a:ext cx="6629400" cy="584767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5</a:t>
            </a:r>
            <a:r>
              <a:rPr lang="en-US" sz="320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. Tìm hình ứng với mỗi tiếng?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23" y="0"/>
            <a:ext cx="1093978" cy="10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2590800" y="2514600"/>
            <a:ext cx="4724400" cy="1676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057400" y="2514600"/>
            <a:ext cx="4800600" cy="1219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495800" y="2743200"/>
            <a:ext cx="228600" cy="1295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581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669" y="4744194"/>
            <a:ext cx="553806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47" y="257911"/>
            <a:ext cx="5570409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921066" y="2829227"/>
            <a:ext cx="1327751" cy="1809455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4400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43200" y="32004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HP001 4 hàng" pitchFamily="34" charset="0"/>
              </a:rPr>
              <a:t>Thư giãn</a:t>
            </a:r>
          </a:p>
        </p:txBody>
      </p:sp>
      <p:pic>
        <p:nvPicPr>
          <p:cNvPr id="3" name="ChiecBungDoi-ThanhNganTheVoiceKids-5237837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83062" y="4316425"/>
            <a:ext cx="777875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0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endParaRPr lang="en-US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387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7400" y="373567"/>
            <a:ext cx="65532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5</a:t>
            </a:r>
            <a:r>
              <a:rPr lang="en-US" sz="440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. Tập viết (Bảng con)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pic>
        <p:nvPicPr>
          <p:cNvPr id="2" name="CloudBoo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3400" y="1504950"/>
            <a:ext cx="80772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7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0" y="228600"/>
            <a:ext cx="9143999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200" y="2592050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860162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6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6" y="276226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5" y="265811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5" y="569596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3940176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6208396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81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083" y="895987"/>
            <a:ext cx="1001475" cy="100147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229" y="2194503"/>
            <a:ext cx="345436" cy="2802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682" y="3596879"/>
            <a:ext cx="364006" cy="1032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733" y="2965246"/>
            <a:ext cx="1302253" cy="9512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0559">
            <a:off x="1901442" y="3395313"/>
            <a:ext cx="389917" cy="292438"/>
          </a:xfrm>
          <a:prstGeom prst="rect">
            <a:avLst/>
          </a:prstGeom>
        </p:spPr>
      </p:pic>
      <p:sp>
        <p:nvSpPr>
          <p:cNvPr id="2" name="Rectangular Callout 1"/>
          <p:cNvSpPr/>
          <p:nvPr/>
        </p:nvSpPr>
        <p:spPr>
          <a:xfrm>
            <a:off x="3715483" y="3700178"/>
            <a:ext cx="4356740" cy="1395869"/>
          </a:xfrm>
          <a:prstGeom prst="wedgeRectCallout">
            <a:avLst>
              <a:gd name="adj1" fmla="val -71619"/>
              <a:gd name="adj2" fmla="val -48531"/>
            </a:avLst>
          </a:prstGeom>
          <a:solidFill>
            <a:schemeClr val="bg1">
              <a:alpha val="75000"/>
            </a:schemeClr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>
                <a:solidFill>
                  <a:srgbClr val="FF0066"/>
                </a:solidFill>
                <a:latin typeface="Calibri" panose="020F0502020204030204"/>
              </a:rPr>
              <a:t>Ăn một quả khế trả một cục vàng, may túi ba gang mang theo mà đựng.</a:t>
            </a:r>
          </a:p>
        </p:txBody>
      </p:sp>
      <p:sp>
        <p:nvSpPr>
          <p:cNvPr id="37" name="Rectangular Callout 36"/>
          <p:cNvSpPr/>
          <p:nvPr/>
        </p:nvSpPr>
        <p:spPr>
          <a:xfrm>
            <a:off x="4678477" y="974533"/>
            <a:ext cx="4336935" cy="1395869"/>
          </a:xfrm>
          <a:prstGeom prst="wedgeRectCallout">
            <a:avLst>
              <a:gd name="adj1" fmla="val -101261"/>
              <a:gd name="adj2" fmla="val 57470"/>
            </a:avLst>
          </a:prstGeom>
          <a:solidFill>
            <a:srgbClr val="FF0066"/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>
                <a:solidFill>
                  <a:prstClr val="white"/>
                </a:solidFill>
                <a:latin typeface="Calibri" panose="020F0502020204030204"/>
              </a:rPr>
              <a:t>Xưa rồi diễm. Những quả khế ngon ngọt này bây giờ là của ta. Muốn ăn khế thì phải trả lời đúng những câu hỏi mà ta đưa ra.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63" y="1653681"/>
            <a:ext cx="638175" cy="63817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688" y="1553783"/>
            <a:ext cx="638175" cy="63817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173" y="1452316"/>
            <a:ext cx="638175" cy="63817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308" y="2715975"/>
            <a:ext cx="638175" cy="63817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490" y="3069026"/>
            <a:ext cx="638175" cy="6381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104" y="4600189"/>
            <a:ext cx="547688" cy="76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40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0" presetClass="entr" presetSubtype="0" decel="10000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083" y="895987"/>
            <a:ext cx="1001475" cy="1001475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513706" y="4148185"/>
            <a:ext cx="1313033" cy="25207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104" y="4600189"/>
            <a:ext cx="547688" cy="7651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229" y="2194503"/>
            <a:ext cx="345436" cy="2802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63" y="1653681"/>
            <a:ext cx="638175" cy="6381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688" y="1553783"/>
            <a:ext cx="638175" cy="63817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173" y="1452316"/>
            <a:ext cx="638175" cy="6381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308" y="2715975"/>
            <a:ext cx="638175" cy="63817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490" y="3069026"/>
            <a:ext cx="638175" cy="6381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682" y="3596879"/>
            <a:ext cx="364006" cy="1032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733" y="2965246"/>
            <a:ext cx="1302253" cy="9512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0559">
            <a:off x="1901442" y="3395313"/>
            <a:ext cx="389917" cy="2924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31480" y="1140692"/>
            <a:ext cx="20973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en-US" sz="3600" b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TRÒ CHƠI</a:t>
            </a:r>
          </a:p>
        </p:txBody>
      </p:sp>
      <p:pic>
        <p:nvPicPr>
          <p:cNvPr id="11" name="nhacankhetravang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0" y="-483778"/>
            <a:ext cx="457200" cy="457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333" y="1839821"/>
            <a:ext cx="2985775" cy="283945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671194" y="4142830"/>
            <a:ext cx="99805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1350">
                <a:solidFill>
                  <a:prstClr val="black"/>
                </a:solidFill>
                <a:latin typeface="Calibri" panose="020F0502020204030204"/>
              </a:rPr>
              <a:t>TRỢ GIẢNG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864530" y="4149997"/>
            <a:ext cx="420152" cy="25207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11" y="4139728"/>
            <a:ext cx="268988" cy="26898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054" y="4130335"/>
            <a:ext cx="692861" cy="28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56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802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5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2" presetClass="entr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2" presetClass="entr" presetSubtype="8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2" presetClass="entr" presetSubtype="8" fill="hold" grpId="0" nodeType="with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3" presetClass="entr" presetSubtype="32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7" presetClass="emph" presetSubtype="0" repeatCount="indefinite" fill="remove" grpId="1" nodeType="withEffect">
                                  <p:stCondLst>
                                    <p:cond delay="8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3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9" grpId="0" animBg="1"/>
      <p:bldP spid="4" grpId="0"/>
      <p:bldP spid="19" grpId="0"/>
      <p:bldP spid="26" grpId="0" animBg="1"/>
      <p:bldP spid="2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083" y="895987"/>
            <a:ext cx="1001475" cy="10014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104" y="4600189"/>
            <a:ext cx="547688" cy="765152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229" y="2194503"/>
            <a:ext cx="345436" cy="280233"/>
          </a:xfrm>
          <a:prstGeom prst="rect">
            <a:avLst/>
          </a:prstGeom>
        </p:spPr>
      </p:pic>
      <p:sp>
        <p:nvSpPr>
          <p:cNvPr id="6" name="1a"/>
          <p:cNvSpPr/>
          <p:nvPr/>
        </p:nvSpPr>
        <p:spPr>
          <a:xfrm>
            <a:off x="5021105" y="982260"/>
            <a:ext cx="3967089" cy="1703499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dirty="0" err="1">
                <a:solidFill>
                  <a:srgbClr val="FFFF00"/>
                </a:solidFill>
                <a:latin typeface=".VnAvant" panose="020B7200000000000000" pitchFamily="34" charset="0"/>
              </a:rPr>
              <a:t>TiÕng</a:t>
            </a:r>
            <a:r>
              <a:rPr lang="en-US" sz="2100" dirty="0">
                <a:solidFill>
                  <a:srgbClr val="FFFF00"/>
                </a:solidFill>
                <a:latin typeface=".VnAvant" panose="020B7200000000000000" pitchFamily="34" charset="0"/>
              </a:rPr>
              <a:t> </a:t>
            </a:r>
            <a:r>
              <a:rPr lang="en-US" sz="2100" dirty="0" err="1">
                <a:solidFill>
                  <a:srgbClr val="FF0000"/>
                </a:solidFill>
                <a:latin typeface=".VnAvant" panose="020B7200000000000000" pitchFamily="34" charset="0"/>
              </a:rPr>
              <a:t>ba</a:t>
            </a:r>
            <a:r>
              <a:rPr lang="en-US" sz="2100" dirty="0">
                <a:solidFill>
                  <a:srgbClr val="FFFF00"/>
                </a:solidFill>
                <a:latin typeface=".VnAvant" panose="020B7200000000000000" pitchFamily="34" charset="0"/>
              </a:rPr>
              <a:t> </a:t>
            </a:r>
            <a:r>
              <a:rPr lang="en-US" sz="2100" dirty="0" err="1">
                <a:solidFill>
                  <a:srgbClr val="FFFF00"/>
                </a:solidFill>
                <a:latin typeface=".VnAvant" panose="020B7200000000000000" pitchFamily="34" charset="0"/>
              </a:rPr>
              <a:t>cã</a:t>
            </a:r>
            <a:r>
              <a:rPr lang="en-US" sz="2100" dirty="0">
                <a:solidFill>
                  <a:srgbClr val="FFFF00"/>
                </a:solidFill>
                <a:latin typeface=".VnAvant" panose="020B7200000000000000" pitchFamily="34" charset="0"/>
              </a:rPr>
              <a:t> ©m </a:t>
            </a:r>
            <a:r>
              <a:rPr lang="en-US" sz="2100" dirty="0" err="1">
                <a:solidFill>
                  <a:srgbClr val="FFFF00"/>
                </a:solidFill>
                <a:latin typeface=".VnAvant" panose="020B7200000000000000" pitchFamily="34" charset="0"/>
              </a:rPr>
              <a:t>nµo</a:t>
            </a:r>
            <a:r>
              <a:rPr lang="en-US" sz="2100" dirty="0">
                <a:solidFill>
                  <a:srgbClr val="FFFF00"/>
                </a:solidFill>
                <a:latin typeface=".VnAvant" panose="020B7200000000000000" pitchFamily="34" charset="0"/>
              </a:rPr>
              <a:t> ®· </a:t>
            </a:r>
            <a:r>
              <a:rPr lang="en-US" sz="2100" dirty="0" err="1">
                <a:solidFill>
                  <a:srgbClr val="FFFF00"/>
                </a:solidFill>
                <a:latin typeface=".VnAvant" panose="020B7200000000000000" pitchFamily="34" charset="0"/>
              </a:rPr>
              <a:t>häc</a:t>
            </a:r>
            <a:r>
              <a:rPr lang="en-US" sz="2100" dirty="0">
                <a:solidFill>
                  <a:srgbClr val="FFFF00"/>
                </a:solidFill>
                <a:latin typeface=".VnAvant" panose="020B7200000000000000" pitchFamily="34" charset="0"/>
              </a:rPr>
              <a:t>? </a:t>
            </a:r>
          </a:p>
        </p:txBody>
      </p:sp>
      <p:sp>
        <p:nvSpPr>
          <p:cNvPr id="15" name="1b"/>
          <p:cNvSpPr/>
          <p:nvPr/>
        </p:nvSpPr>
        <p:spPr>
          <a:xfrm>
            <a:off x="5000806" y="2848428"/>
            <a:ext cx="3967089" cy="1703499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3000" dirty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</a:p>
        </p:txBody>
      </p:sp>
      <p:sp>
        <p:nvSpPr>
          <p:cNvPr id="3" name="dapan"/>
          <p:cNvSpPr/>
          <p:nvPr/>
        </p:nvSpPr>
        <p:spPr>
          <a:xfrm>
            <a:off x="8365775" y="5242490"/>
            <a:ext cx="602120" cy="602120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0" name="xoa"/>
          <p:cNvSpPr/>
          <p:nvPr/>
        </p:nvSpPr>
        <p:spPr>
          <a:xfrm flipV="1">
            <a:off x="7763655" y="5246953"/>
            <a:ext cx="602120" cy="602120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312473" y="5543550"/>
            <a:ext cx="457200" cy="457200"/>
          </a:xfrm>
          <a:prstGeom prst="rect">
            <a:avLst/>
          </a:prstGeom>
        </p:spPr>
      </p:pic>
      <p:sp>
        <p:nvSpPr>
          <p:cNvPr id="82" name="2a"/>
          <p:cNvSpPr/>
          <p:nvPr/>
        </p:nvSpPr>
        <p:spPr>
          <a:xfrm>
            <a:off x="4965058" y="982260"/>
            <a:ext cx="3967089" cy="1703499"/>
          </a:xfrm>
          <a:prstGeom prst="rect">
            <a:avLst/>
          </a:prstGeom>
          <a:solidFill>
            <a:srgbClr val="FF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dirty="0" err="1">
                <a:solidFill>
                  <a:prstClr val="white"/>
                </a:solidFill>
                <a:latin typeface=".VnAvant" panose="020B7200000000000000" pitchFamily="34" charset="0"/>
              </a:rPr>
              <a:t>TiÕng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 </a:t>
            </a:r>
            <a:r>
              <a:rPr lang="en-US" sz="2100" dirty="0" err="1">
                <a:solidFill>
                  <a:srgbClr val="FFFF00"/>
                </a:solidFill>
                <a:latin typeface=".VnAvant" panose="020B7200000000000000" pitchFamily="34" charset="0"/>
              </a:rPr>
              <a:t>cß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 </a:t>
            </a:r>
            <a:r>
              <a:rPr lang="en-US" sz="2100" dirty="0" err="1">
                <a:solidFill>
                  <a:prstClr val="white"/>
                </a:solidFill>
                <a:latin typeface=".VnAvant" panose="020B7200000000000000" pitchFamily="34" charset="0"/>
              </a:rPr>
              <a:t>cã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 ©m </a:t>
            </a:r>
            <a:r>
              <a:rPr lang="en-US" sz="2100" dirty="0" err="1">
                <a:solidFill>
                  <a:prstClr val="white"/>
                </a:solidFill>
                <a:latin typeface=".VnAvant" panose="020B7200000000000000" pitchFamily="34" charset="0"/>
              </a:rPr>
              <a:t>nµo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 ®· </a:t>
            </a:r>
            <a:r>
              <a:rPr lang="en-US" sz="2100" dirty="0" err="1">
                <a:solidFill>
                  <a:prstClr val="white"/>
                </a:solidFill>
                <a:latin typeface=".VnAvant" panose="020B7200000000000000" pitchFamily="34" charset="0"/>
              </a:rPr>
              <a:t>häc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?</a:t>
            </a:r>
          </a:p>
        </p:txBody>
      </p:sp>
      <p:sp>
        <p:nvSpPr>
          <p:cNvPr id="83" name="2b"/>
          <p:cNvSpPr/>
          <p:nvPr/>
        </p:nvSpPr>
        <p:spPr>
          <a:xfrm>
            <a:off x="5145766" y="2768320"/>
            <a:ext cx="3967089" cy="1703499"/>
          </a:xfrm>
          <a:prstGeom prst="rect">
            <a:avLst/>
          </a:prstGeom>
          <a:solidFill>
            <a:srgbClr val="FF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3000" dirty="0">
                <a:solidFill>
                  <a:srgbClr val="FFFF00"/>
                </a:solidFill>
                <a:latin typeface=".VnAvant" panose="020B7200000000000000" pitchFamily="34" charset="0"/>
              </a:rPr>
              <a:t>a</a:t>
            </a:r>
          </a:p>
        </p:txBody>
      </p:sp>
      <p:sp>
        <p:nvSpPr>
          <p:cNvPr id="85" name="dapan"/>
          <p:cNvSpPr/>
          <p:nvPr/>
        </p:nvSpPr>
        <p:spPr>
          <a:xfrm>
            <a:off x="8365775" y="5242490"/>
            <a:ext cx="602120" cy="602120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7" name="xoa"/>
          <p:cNvSpPr/>
          <p:nvPr/>
        </p:nvSpPr>
        <p:spPr>
          <a:xfrm flipV="1">
            <a:off x="7763655" y="5246953"/>
            <a:ext cx="602120" cy="602120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3" name="3a"/>
          <p:cNvSpPr/>
          <p:nvPr/>
        </p:nvSpPr>
        <p:spPr>
          <a:xfrm>
            <a:off x="5000534" y="982260"/>
            <a:ext cx="3967089" cy="1703499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¢m g× ®· </a:t>
            </a:r>
            <a:r>
              <a:rPr lang="en-US" sz="2100" dirty="0" err="1">
                <a:solidFill>
                  <a:prstClr val="white"/>
                </a:solidFill>
                <a:latin typeface=".VnAvant" panose="020B7200000000000000" pitchFamily="34" charset="0"/>
              </a:rPr>
              <a:t>häc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 </a:t>
            </a:r>
            <a:r>
              <a:rPr lang="en-US" sz="2100" dirty="0" err="1">
                <a:solidFill>
                  <a:prstClr val="white"/>
                </a:solidFill>
                <a:latin typeface=".VnAvant" panose="020B7200000000000000" pitchFamily="34" charset="0"/>
              </a:rPr>
              <a:t>trong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 </a:t>
            </a:r>
            <a:r>
              <a:rPr lang="en-US" sz="2100" dirty="0" err="1">
                <a:solidFill>
                  <a:prstClr val="white"/>
                </a:solidFill>
                <a:latin typeface=".VnAvant" panose="020B7200000000000000" pitchFamily="34" charset="0"/>
              </a:rPr>
              <a:t>tiÕng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 </a:t>
            </a:r>
            <a:r>
              <a:rPr lang="en-US" sz="2100" dirty="0">
                <a:solidFill>
                  <a:srgbClr val="00B050"/>
                </a:solidFill>
                <a:latin typeface=".VnAvant" panose="020B7200000000000000" pitchFamily="34" charset="0"/>
              </a:rPr>
              <a:t>l¸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?</a:t>
            </a:r>
          </a:p>
        </p:txBody>
      </p:sp>
      <p:sp>
        <p:nvSpPr>
          <p:cNvPr id="94" name="3b"/>
          <p:cNvSpPr/>
          <p:nvPr/>
        </p:nvSpPr>
        <p:spPr>
          <a:xfrm>
            <a:off x="4970324" y="2914994"/>
            <a:ext cx="4162671" cy="1703499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3000" dirty="0">
                <a:solidFill>
                  <a:srgbClr val="00B050"/>
                </a:solidFill>
                <a:latin typeface=".VnAvant" panose="020B7200000000000000" pitchFamily="34" charset="0"/>
              </a:rPr>
              <a:t>a</a:t>
            </a:r>
          </a:p>
        </p:txBody>
      </p:sp>
      <p:pic>
        <p:nvPicPr>
          <p:cNvPr id="95" name="khe3a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141" y="2717595"/>
            <a:ext cx="400509" cy="635590"/>
          </a:xfrm>
          <a:prstGeom prst="rect">
            <a:avLst/>
          </a:prstGeom>
        </p:spPr>
      </p:pic>
      <p:sp>
        <p:nvSpPr>
          <p:cNvPr id="96" name="dapan"/>
          <p:cNvSpPr/>
          <p:nvPr/>
        </p:nvSpPr>
        <p:spPr>
          <a:xfrm>
            <a:off x="8365775" y="5242490"/>
            <a:ext cx="602120" cy="602120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7" name="khe3b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141" y="2717595"/>
            <a:ext cx="400509" cy="635590"/>
          </a:xfrm>
          <a:prstGeom prst="rect">
            <a:avLst/>
          </a:prstGeom>
        </p:spPr>
      </p:pic>
      <p:sp>
        <p:nvSpPr>
          <p:cNvPr id="98" name="xoa"/>
          <p:cNvSpPr/>
          <p:nvPr/>
        </p:nvSpPr>
        <p:spPr>
          <a:xfrm flipV="1">
            <a:off x="7763655" y="5246953"/>
            <a:ext cx="602120" cy="602120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9" name="4a"/>
          <p:cNvSpPr/>
          <p:nvPr/>
        </p:nvSpPr>
        <p:spPr>
          <a:xfrm>
            <a:off x="4995271" y="982260"/>
            <a:ext cx="3967089" cy="1703499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dirty="0" err="1">
                <a:solidFill>
                  <a:prstClr val="white"/>
                </a:solidFill>
                <a:latin typeface=".VnAvant" panose="020B7200000000000000" pitchFamily="34" charset="0"/>
              </a:rPr>
              <a:t>TiÕng</a:t>
            </a:r>
            <a:r>
              <a:rPr lang="en-US" dirty="0">
                <a:solidFill>
                  <a:prstClr val="white"/>
                </a:solidFill>
                <a:latin typeface=".VnAvant" panose="020B7200000000000000" pitchFamily="34" charset="0"/>
              </a:rPr>
              <a:t> </a:t>
            </a:r>
            <a:r>
              <a:rPr lang="en-US" sz="2100" dirty="0">
                <a:solidFill>
                  <a:srgbClr val="FFFF00"/>
                </a:solidFill>
                <a:latin typeface=".VnAvant" panose="020B7200000000000000" pitchFamily="34" charset="0"/>
              </a:rPr>
              <a:t>c« </a:t>
            </a:r>
            <a:r>
              <a:rPr lang="en-US" dirty="0" err="1">
                <a:solidFill>
                  <a:prstClr val="white"/>
                </a:solidFill>
                <a:latin typeface=".VnAvant" panose="020B7200000000000000" pitchFamily="34" charset="0"/>
              </a:rPr>
              <a:t>cã</a:t>
            </a:r>
            <a:r>
              <a:rPr lang="en-US" dirty="0">
                <a:solidFill>
                  <a:prstClr val="white"/>
                </a:solidFill>
                <a:latin typeface=".VnAvant" panose="020B7200000000000000" pitchFamily="34" charset="0"/>
              </a:rPr>
              <a:t> ©m g× ®· </a:t>
            </a:r>
            <a:r>
              <a:rPr lang="en-US" dirty="0" err="1">
                <a:solidFill>
                  <a:prstClr val="white"/>
                </a:solidFill>
                <a:latin typeface=".VnAvant" panose="020B7200000000000000" pitchFamily="34" charset="0"/>
              </a:rPr>
              <a:t>häc</a:t>
            </a:r>
            <a:r>
              <a:rPr lang="en-US" dirty="0">
                <a:solidFill>
                  <a:prstClr val="white"/>
                </a:solidFill>
                <a:latin typeface=".VnAvant" panose="020B7200000000000000" pitchFamily="34" charset="0"/>
              </a:rPr>
              <a:t>?</a:t>
            </a:r>
          </a:p>
        </p:txBody>
      </p:sp>
      <p:sp>
        <p:nvSpPr>
          <p:cNvPr id="100" name="4b"/>
          <p:cNvSpPr/>
          <p:nvPr/>
        </p:nvSpPr>
        <p:spPr>
          <a:xfrm>
            <a:off x="5031470" y="2845030"/>
            <a:ext cx="3967089" cy="1782683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3000" dirty="0">
                <a:solidFill>
                  <a:srgbClr val="FFFF00"/>
                </a:solidFill>
                <a:latin typeface=".VnAvant" panose="020B7200000000000000" pitchFamily="34" charset="0"/>
              </a:rPr>
              <a:t>c</a:t>
            </a:r>
          </a:p>
        </p:txBody>
      </p:sp>
      <p:sp>
        <p:nvSpPr>
          <p:cNvPr id="102" name="dapan"/>
          <p:cNvSpPr/>
          <p:nvPr/>
        </p:nvSpPr>
        <p:spPr>
          <a:xfrm>
            <a:off x="8365775" y="5242490"/>
            <a:ext cx="602120" cy="602120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4" name="xoa"/>
          <p:cNvSpPr/>
          <p:nvPr/>
        </p:nvSpPr>
        <p:spPr>
          <a:xfrm flipV="1">
            <a:off x="7763655" y="5246953"/>
            <a:ext cx="602120" cy="602120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5" name="5a"/>
          <p:cNvSpPr/>
          <p:nvPr/>
        </p:nvSpPr>
        <p:spPr>
          <a:xfrm>
            <a:off x="5002280" y="935643"/>
            <a:ext cx="3967089" cy="1703499"/>
          </a:xfrm>
          <a:prstGeom prst="rect">
            <a:avLst/>
          </a:prstGeom>
          <a:solidFill>
            <a:srgbClr val="FF66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dirty="0" err="1">
                <a:solidFill>
                  <a:prstClr val="white"/>
                </a:solidFill>
                <a:latin typeface=".VnAvant" panose="020B7200000000000000" pitchFamily="34" charset="0"/>
              </a:rPr>
              <a:t>TiÕng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 </a:t>
            </a:r>
            <a:r>
              <a:rPr lang="en-US" sz="2100" dirty="0" err="1">
                <a:solidFill>
                  <a:srgbClr val="FFFF00"/>
                </a:solidFill>
                <a:latin typeface=".VnAvant" panose="020B7200000000000000" pitchFamily="34" charset="0"/>
              </a:rPr>
              <a:t>nh</a:t>
            </a:r>
            <a:r>
              <a:rPr lang="en-US" sz="2100" dirty="0">
                <a:solidFill>
                  <a:srgbClr val="FFFF00"/>
                </a:solidFill>
                <a:latin typeface=".VnAvant" panose="020B7200000000000000" pitchFamily="34" charset="0"/>
              </a:rPr>
              <a:t>µ </a:t>
            </a:r>
            <a:r>
              <a:rPr lang="en-US" sz="2100" dirty="0" err="1">
                <a:solidFill>
                  <a:srgbClr val="FFFF00"/>
                </a:solidFill>
                <a:latin typeface=".VnAvant" panose="020B7200000000000000" pitchFamily="34" charset="0"/>
              </a:rPr>
              <a:t>cã</a:t>
            </a:r>
            <a:r>
              <a:rPr lang="en-US" sz="2100" dirty="0">
                <a:solidFill>
                  <a:srgbClr val="FFFF00"/>
                </a:solidFill>
                <a:latin typeface=".VnAvant" panose="020B7200000000000000" pitchFamily="34" charset="0"/>
              </a:rPr>
              <a:t> ©m g× ®· </a:t>
            </a:r>
            <a:r>
              <a:rPr lang="en-US" sz="2100" dirty="0" err="1">
                <a:solidFill>
                  <a:srgbClr val="FFFF00"/>
                </a:solidFill>
                <a:latin typeface=".VnAvant" panose="020B7200000000000000" pitchFamily="34" charset="0"/>
              </a:rPr>
              <a:t>häc</a:t>
            </a:r>
            <a:r>
              <a:rPr lang="en-US" sz="2100" dirty="0">
                <a:solidFill>
                  <a:prstClr val="white"/>
                </a:solidFill>
                <a:latin typeface=".VnAvant" panose="020B7200000000000000" pitchFamily="34" charset="0"/>
              </a:rPr>
              <a:t>?</a:t>
            </a:r>
          </a:p>
        </p:txBody>
      </p:sp>
      <p:sp>
        <p:nvSpPr>
          <p:cNvPr id="106" name="5b"/>
          <p:cNvSpPr/>
          <p:nvPr/>
        </p:nvSpPr>
        <p:spPr>
          <a:xfrm>
            <a:off x="5113929" y="2824412"/>
            <a:ext cx="3967089" cy="1703499"/>
          </a:xfrm>
          <a:prstGeom prst="rect">
            <a:avLst/>
          </a:prstGeom>
          <a:solidFill>
            <a:srgbClr val="FF66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dirty="0">
                <a:solidFill>
                  <a:prstClr val="white"/>
                </a:solidFill>
                <a:latin typeface=".VnAvant" panose="020B7200000000000000" pitchFamily="34" charset="0"/>
              </a:rPr>
              <a:t> </a:t>
            </a:r>
            <a:r>
              <a:rPr lang="en-US" sz="3000" dirty="0">
                <a:solidFill>
                  <a:srgbClr val="FFFF00"/>
                </a:solidFill>
                <a:latin typeface=".VnAvant" panose="020B7200000000000000" pitchFamily="34" charset="0"/>
              </a:rPr>
              <a:t>a</a:t>
            </a:r>
          </a:p>
        </p:txBody>
      </p:sp>
      <p:pic>
        <p:nvPicPr>
          <p:cNvPr id="107" name="khe5a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577" y="3056489"/>
            <a:ext cx="396155" cy="631237"/>
          </a:xfrm>
          <a:prstGeom prst="rect">
            <a:avLst/>
          </a:prstGeom>
        </p:spPr>
      </p:pic>
      <p:sp>
        <p:nvSpPr>
          <p:cNvPr id="108" name="dapan"/>
          <p:cNvSpPr/>
          <p:nvPr/>
        </p:nvSpPr>
        <p:spPr>
          <a:xfrm>
            <a:off x="8365775" y="5242490"/>
            <a:ext cx="602120" cy="602120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9" name="khe5b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577" y="3056489"/>
            <a:ext cx="396155" cy="631237"/>
          </a:xfrm>
          <a:prstGeom prst="rect">
            <a:avLst/>
          </a:prstGeom>
        </p:spPr>
      </p:pic>
      <p:sp>
        <p:nvSpPr>
          <p:cNvPr id="110" name="xoa"/>
          <p:cNvSpPr/>
          <p:nvPr/>
        </p:nvSpPr>
        <p:spPr>
          <a:xfrm flipV="1">
            <a:off x="7763655" y="5246953"/>
            <a:ext cx="602120" cy="602120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" name="khe1a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t="3111" r="18355" b="17587"/>
          <a:stretch/>
        </p:blipFill>
        <p:spPr>
          <a:xfrm>
            <a:off x="717573" y="1653681"/>
            <a:ext cx="411956" cy="638175"/>
          </a:xfrm>
          <a:prstGeom prst="rect">
            <a:avLst/>
          </a:prstGeom>
        </p:spPr>
      </p:pic>
      <p:pic>
        <p:nvPicPr>
          <p:cNvPr id="41" name="khe1b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t="3111" r="18355" b="17587"/>
          <a:stretch/>
        </p:blipFill>
        <p:spPr>
          <a:xfrm>
            <a:off x="717573" y="1653681"/>
            <a:ext cx="411956" cy="638175"/>
          </a:xfrm>
          <a:prstGeom prst="rect">
            <a:avLst/>
          </a:prstGeom>
        </p:spPr>
      </p:pic>
      <p:pic>
        <p:nvPicPr>
          <p:cNvPr id="84" name="khe2a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521" y="1553783"/>
            <a:ext cx="400509" cy="638175"/>
          </a:xfrm>
          <a:prstGeom prst="rect">
            <a:avLst/>
          </a:prstGeom>
        </p:spPr>
      </p:pic>
      <p:pic>
        <p:nvPicPr>
          <p:cNvPr id="86" name="khe2b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521" y="1553783"/>
            <a:ext cx="400509" cy="638175"/>
          </a:xfrm>
          <a:prstGeom prst="rect">
            <a:avLst/>
          </a:prstGeom>
        </p:spPr>
      </p:pic>
      <p:pic>
        <p:nvPicPr>
          <p:cNvPr id="101" name="khe4a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183" y="1452316"/>
            <a:ext cx="396155" cy="635590"/>
          </a:xfrm>
          <a:prstGeom prst="rect">
            <a:avLst/>
          </a:prstGeom>
        </p:spPr>
      </p:pic>
      <p:pic>
        <p:nvPicPr>
          <p:cNvPr id="103" name="khe4b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183" y="1452316"/>
            <a:ext cx="396155" cy="6355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682" y="3596879"/>
            <a:ext cx="364006" cy="10329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481733" y="2965246"/>
            <a:ext cx="1302253" cy="951292"/>
            <a:chOff x="1975644" y="2810661"/>
            <a:chExt cx="1736337" cy="126838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5644" y="2810661"/>
              <a:ext cx="1736337" cy="126838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10559">
              <a:off x="2535255" y="3384083"/>
              <a:ext cx="519889" cy="389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769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C 0.06016 0.0169 0.07722 0.01389 0.12956 0.0537 C 0.17253 0.08055 0.20209 0.09977 0.22604 0.17153 C 0.22735 0.21111 0.23724 0.2956 0.1918 0.30741 " pathEditMode="relative" rAng="0" ptsTypes="AAAA">
                                      <p:cBhvr>
                                        <p:cTn id="60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93" y="15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2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3000" fill="hold"/>
                                        <p:tgtEl>
                                          <p:spTgt spid="41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7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"/>
                            </p:stCondLst>
                            <p:childTnLst>
                              <p:par>
                                <p:cTn id="8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3.7037E-6 C 0.0595 0.0169 0.02343 0.00834 0.07565 0.04769 C 0.0983 0.0882 0.09205 0.10695 0.0957 0.17153 C 0.09687 0.21111 0.03854 0.31505 -0.00651 0.32686 " pathEditMode="relative" rAng="0" ptsTypes="AAAA">
                                      <p:cBhvr>
                                        <p:cTn id="130" dur="3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79" y="163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32" dur="3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4" dur="3000" fill="hold"/>
                                        <p:tgtEl>
                                          <p:spTgt spid="86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9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0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14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50"/>
                            </p:stCondLst>
                            <p:childTnLst>
                              <p:par>
                                <p:cTn id="15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>
                      <p:stCondLst>
                        <p:cond delay="0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3.7037E-7 C 0.02513 0.01157 0.03842 0.01018 0.04857 0.03819 C 0.04532 0.07731 0.02474 0.08981 0.00144 0.1088 C -0.022 0.12338 -0.04895 0.11134 -0.07851 0.10162 " pathEditMode="relative" rAng="0" ptsTypes="AAAA">
                                      <p:cBhvr>
                                        <p:cTn id="199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57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01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3" dur="3000" fill="hold"/>
                                        <p:tgtEl>
                                          <p:spTgt spid="97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204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8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9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21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50"/>
                            </p:stCondLst>
                            <p:childTnLst>
                              <p:par>
                                <p:cTn id="2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250"/>
                            </p:stCondLst>
                            <p:childTnLst>
                              <p:par>
                                <p:cTn id="2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00"/>
                            </p:stCondLst>
                            <p:childTnLst>
                              <p:par>
                                <p:cTn id="2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000"/>
                            </p:stCondLst>
                            <p:childTnLst>
                              <p:par>
                                <p:cTn id="2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264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5" fill="hold">
                      <p:stCondLst>
                        <p:cond delay="0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3.7037E-6 C 0.04687 0.03541 -0.00612 0.19351 -0.02709 0.2324 C -0.05352 0.27754 -0.14714 0.33588 -0.19232 0.34768 " pathEditMode="relative" rAng="0" ptsTypes="AAA">
                                      <p:cBhvr>
                                        <p:cTn id="268" dur="3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59" y="17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70" dur="3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2" dur="3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7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8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27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284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5" fill="hold">
                      <p:stCondLst>
                        <p:cond delay="0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8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250"/>
                            </p:stCondLst>
                            <p:childTnLst>
                              <p:par>
                                <p:cTn id="29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1250"/>
                            </p:stCondLst>
                            <p:childTnLst>
                              <p:par>
                                <p:cTn id="3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307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8" fill="hold">
                      <p:stCondLst>
                        <p:cond delay="0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500"/>
                            </p:stCondLst>
                            <p:childTnLst>
                              <p:par>
                                <p:cTn id="3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1000"/>
                            </p:stCondLst>
                            <p:childTnLst>
                              <p:par>
                                <p:cTn id="3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321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2" fill="hold">
                      <p:stCondLst>
                        <p:cond delay="0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333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4" fill="hold">
                      <p:stCondLst>
                        <p:cond delay="0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7 1.11111E-6 C -0.03021 0.02685 -0.05287 0.04398 -0.0806 0.04792 C -0.12149 0.05694 -0.15912 0.05046 -0.20508 0.03588 " pathEditMode="relative" rAng="0" ptsTypes="AAA">
                                      <p:cBhvr>
                                        <p:cTn id="337" dur="3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2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39" dur="3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1" dur="3000" fill="hold"/>
                                        <p:tgtEl>
                                          <p:spTgt spid="109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342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6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7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34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5" grpId="0" animBg="1"/>
      <p:bldP spid="15" grpId="1" animBg="1"/>
      <p:bldP spid="3" grpId="0" animBg="1"/>
      <p:bldP spid="3" grpId="1" animBg="1"/>
      <p:bldP spid="80" grpId="0" animBg="1"/>
      <p:bldP spid="80" grpId="1" animBg="1"/>
      <p:bldP spid="82" grpId="0" animBg="1"/>
      <p:bldP spid="82" grpId="1" animBg="1"/>
      <p:bldP spid="83" grpId="0" animBg="1"/>
      <p:bldP spid="83" grpId="1" animBg="1"/>
      <p:bldP spid="85" grpId="0" animBg="1"/>
      <p:bldP spid="85" grpId="1" animBg="1"/>
      <p:bldP spid="87" grpId="0" animBg="1"/>
      <p:bldP spid="87" grpId="1" animBg="1"/>
      <p:bldP spid="93" grpId="0" animBg="1"/>
      <p:bldP spid="93" grpId="1" animBg="1"/>
      <p:bldP spid="94" grpId="0" animBg="1"/>
      <p:bldP spid="94" grpId="1" animBg="1"/>
      <p:bldP spid="96" grpId="0" animBg="1"/>
      <p:bldP spid="96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2" grpId="0" animBg="1"/>
      <p:bldP spid="102" grpId="1" animBg="1"/>
      <p:bldP spid="104" grpId="0" animBg="1"/>
      <p:bldP spid="104" grpId="1" animBg="1"/>
      <p:bldP spid="105" grpId="0" animBg="1"/>
      <p:bldP spid="105" grpId="1" animBg="1"/>
      <p:bldP spid="106" grpId="0" animBg="1"/>
      <p:bldP spid="106" grpId="1" animBg="1"/>
      <p:bldP spid="108" grpId="0" animBg="1"/>
      <p:bldP spid="108" grpId="1" animBg="1"/>
      <p:bldP spid="110" grpId="0" animBg="1"/>
      <p:bldP spid="11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083" y="895987"/>
            <a:ext cx="1001475" cy="10014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682" y="3596879"/>
            <a:ext cx="364006" cy="1032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733" y="2965246"/>
            <a:ext cx="1302253" cy="9512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0559">
            <a:off x="1901442" y="3395313"/>
            <a:ext cx="389917" cy="292438"/>
          </a:xfrm>
          <a:prstGeom prst="rect">
            <a:avLst/>
          </a:prstGeom>
        </p:spPr>
      </p:pic>
      <p:sp>
        <p:nvSpPr>
          <p:cNvPr id="2" name="Rectangular Callout 1"/>
          <p:cNvSpPr/>
          <p:nvPr/>
        </p:nvSpPr>
        <p:spPr>
          <a:xfrm>
            <a:off x="3585754" y="3566810"/>
            <a:ext cx="4669535" cy="1395869"/>
          </a:xfrm>
          <a:prstGeom prst="wedgeRectCallout">
            <a:avLst>
              <a:gd name="adj1" fmla="val -66420"/>
              <a:gd name="adj2" fmla="val -42682"/>
            </a:avLst>
          </a:prstGeom>
          <a:solidFill>
            <a:schemeClr val="bg1">
              <a:alpha val="75000"/>
            </a:schemeClr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2100" b="1">
                <a:solidFill>
                  <a:srgbClr val="FF0066"/>
                </a:solidFill>
                <a:latin typeface="Calibri" panose="020F0502020204030204"/>
              </a:rPr>
              <a:t>NHỚ XEM VIDEO HƯỚNG DẪN</a:t>
            </a:r>
          </a:p>
          <a:p>
            <a:pPr algn="ctr" defTabSz="685800"/>
            <a:r>
              <a:rPr lang="en-US" sz="2100" b="1">
                <a:solidFill>
                  <a:srgbClr val="002060"/>
                </a:solidFill>
                <a:latin typeface="Calibri" panose="020F0502020204030204"/>
              </a:rPr>
              <a:t>CÁCH CHƠI </a:t>
            </a:r>
            <a:r>
              <a:rPr lang="en-US" sz="2100" b="1">
                <a:solidFill>
                  <a:srgbClr val="FF0066"/>
                </a:solidFill>
                <a:latin typeface="Calibri" panose="020F0502020204030204"/>
              </a:rPr>
              <a:t>VÀ </a:t>
            </a:r>
            <a:r>
              <a:rPr lang="en-US" sz="2100" b="1">
                <a:solidFill>
                  <a:srgbClr val="002060"/>
                </a:solidFill>
                <a:latin typeface="Calibri" panose="020F0502020204030204"/>
              </a:rPr>
              <a:t>CÁCH SỬA </a:t>
            </a:r>
          </a:p>
          <a:p>
            <a:pPr algn="ctr" defTabSz="685800"/>
            <a:r>
              <a:rPr lang="en-US" sz="1350" b="1">
                <a:solidFill>
                  <a:srgbClr val="E7E6E6">
                    <a:lumMod val="25000"/>
                  </a:srgbClr>
                </a:solidFill>
                <a:latin typeface="Calibri" panose="020F0502020204030204"/>
              </a:rPr>
              <a:t>( không xem khó hiểu CÁCH CHƠI và CÁCH SỬA đấy nhé )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63" y="1653681"/>
            <a:ext cx="638175" cy="6381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688" y="1553783"/>
            <a:ext cx="638175" cy="6381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173" y="1452316"/>
            <a:ext cx="638175" cy="6381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308" y="2731740"/>
            <a:ext cx="638175" cy="6381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490" y="3069026"/>
            <a:ext cx="638175" cy="63817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229" y="2194503"/>
            <a:ext cx="345436" cy="28023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104" y="4600189"/>
            <a:ext cx="547688" cy="765152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6484313" y="2020211"/>
            <a:ext cx="1313033" cy="25207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41802" y="2014857"/>
            <a:ext cx="99805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1350">
                <a:solidFill>
                  <a:prstClr val="black"/>
                </a:solidFill>
                <a:latin typeface="Calibri" panose="020F0502020204030204"/>
              </a:rPr>
              <a:t>TRỢ GIẢNG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835137" y="2022023"/>
            <a:ext cx="420152" cy="25207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719" y="2011754"/>
            <a:ext cx="268988" cy="26898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662" y="2002361"/>
            <a:ext cx="692861" cy="28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15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2" presetClass="entr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2" presetClass="entr" presetSubtype="8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2" presetClass="entr" presetSubtype="8" fill="hold" grpId="0" nodeType="with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3" presetClass="entr" presetSubtype="32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7" presetClass="emph" presetSubtype="0" repeatCount="indefinite" fill="remove" grpId="1" nodeType="withEffect">
                                  <p:stCondLst>
                                    <p:cond delay="8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33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4" grpId="0" animBg="1"/>
      <p:bldP spid="25" grpId="0"/>
      <p:bldP spid="26" grpId="0" animBg="1"/>
      <p:bldP spid="2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04800" y="2946504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09600" y="3505200"/>
            <a:ext cx="32766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 dirty="0">
                <a:solidFill>
                  <a:srgbClr val="008000"/>
                </a:solidFill>
                <a:latin typeface=".VnAvant" pitchFamily="34" charset="0"/>
              </a:rPr>
              <a:t>ca</a:t>
            </a:r>
          </a:p>
        </p:txBody>
      </p:sp>
      <p:sp>
        <p:nvSpPr>
          <p:cNvPr id="11" name="Oval 10"/>
          <p:cNvSpPr/>
          <p:nvPr/>
        </p:nvSpPr>
        <p:spPr>
          <a:xfrm>
            <a:off x="4800600" y="2786388"/>
            <a:ext cx="4038600" cy="3843012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436606" y="3581402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 dirty="0">
                <a:solidFill>
                  <a:srgbClr val="008000"/>
                </a:solidFill>
                <a:latin typeface=".VnAvant" pitchFamily="34" charset="0"/>
              </a:rPr>
              <a:t>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77000" y="3581400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 dirty="0">
                <a:solidFill>
                  <a:srgbClr val="FF0000"/>
                </a:solidFill>
                <a:latin typeface="UTM Avo" panose="02040603050506090204" pitchFamily="18" charset="0"/>
              </a:rPr>
              <a:t>à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5300" y="999100"/>
            <a:ext cx="7696200" cy="91607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rgbClr val="7030A0"/>
                </a:solidFill>
                <a:latin typeface="UTM Avo" panose="02040603050506090204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7030A0"/>
                </a:solidFill>
                <a:latin typeface="UTM Avo" panose="02040603050506090204" pitchFamily="18" charset="0"/>
                <a:cs typeface="Times New Roman" pitchFamily="18" charset="0"/>
              </a:rPr>
              <a:t> 2: </a:t>
            </a:r>
            <a:r>
              <a:rPr lang="en-US" sz="4000" b="1" dirty="0">
                <a:solidFill>
                  <a:srgbClr val="FF0000"/>
                </a:solidFill>
                <a:latin typeface="UTM Avo" panose="02040603050506090204" pitchFamily="18" charset="0"/>
                <a:cs typeface="Times New Roman" pitchFamily="18" charset="0"/>
              </a:rPr>
              <a:t>ca - </a:t>
            </a:r>
            <a:r>
              <a:rPr lang="en-US" sz="4000" b="1" dirty="0" err="1">
                <a:solidFill>
                  <a:srgbClr val="FF0000"/>
                </a:solidFill>
                <a:latin typeface="UTM Avo" panose="02040603050506090204" pitchFamily="18" charset="0"/>
                <a:cs typeface="Times New Roman" pitchFamily="18" charset="0"/>
              </a:rPr>
              <a:t>cà</a:t>
            </a:r>
            <a:endParaRPr lang="en-US" sz="4000" b="1" dirty="0">
              <a:solidFill>
                <a:srgbClr val="FF0000"/>
              </a:solidFill>
              <a:latin typeface="UTM Avo" panose="0204060305050609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0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  <p:bldP spid="11" grpId="0" animBg="1"/>
      <p:bldP spid="11" grpId="1" animBg="1"/>
      <p:bldP spid="12" grpId="0"/>
      <p:bldP spid="12" grpId="1"/>
      <p:bldP spid="14" grpId="0"/>
      <p:bldP spid="14" grpId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43000" y="4838638"/>
            <a:ext cx="1905000" cy="147731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000" dirty="0">
                <a:solidFill>
                  <a:srgbClr val="008000"/>
                </a:solidFill>
                <a:latin typeface=".VnAvant" pitchFamily="34" charset="0"/>
              </a:rPr>
              <a:t>c</a:t>
            </a:r>
            <a:r>
              <a:rPr lang="en-US" sz="9000" dirty="0">
                <a:latin typeface=".VnAvant" pitchFamily="34" charset="0"/>
              </a:rPr>
              <a:t>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228600"/>
            <a:ext cx="40386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1. </a:t>
            </a:r>
            <a:r>
              <a:rPr lang="en-US" sz="44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quen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71" y="1399129"/>
            <a:ext cx="3905250" cy="30003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08075" y="4736272"/>
            <a:ext cx="2895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dirty="0">
                <a:solidFill>
                  <a:srgbClr val="008000"/>
                </a:solidFill>
                <a:latin typeface=".VnAvant" panose="020B7200000000000000" pitchFamily="34" charset="0"/>
              </a:rPr>
              <a:t>c</a:t>
            </a:r>
            <a:r>
              <a:rPr lang="en-US" sz="9600" dirty="0">
                <a:latin typeface=".VnAvant" panose="020B7200000000000000" pitchFamily="34" charset="0"/>
              </a:rPr>
              <a:t>¸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162050" y="4800600"/>
            <a:ext cx="2743200" cy="2434986"/>
            <a:chOff x="990600" y="4925874"/>
            <a:chExt cx="2743200" cy="2434986"/>
          </a:xfrm>
        </p:grpSpPr>
        <p:grpSp>
          <p:nvGrpSpPr>
            <p:cNvPr id="16" name="Group 15"/>
            <p:cNvGrpSpPr/>
            <p:nvPr/>
          </p:nvGrpSpPr>
          <p:grpSpPr>
            <a:xfrm>
              <a:off x="990600" y="4925874"/>
              <a:ext cx="2514601" cy="1659745"/>
              <a:chOff x="3810000" y="1407534"/>
              <a:chExt cx="2209801" cy="1527136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3810000" y="1407534"/>
                <a:ext cx="2209800" cy="838201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>
                    <a:solidFill>
                      <a:schemeClr val="tx1"/>
                    </a:solidFill>
                    <a:latin typeface=".VnAvant" pitchFamily="34" charset="0"/>
                  </a:rPr>
                  <a:t>Cà</a:t>
                </a:r>
                <a:endParaRPr lang="en-US" sz="4800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810000" y="2248870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008000"/>
                    </a:solidFill>
                    <a:latin typeface=".VnAvant" pitchFamily="34" charset="0"/>
                  </a:rPr>
                  <a:t>c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914901" y="2245729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2667000" y="5791200"/>
              <a:ext cx="1066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rgbClr val="FF0000"/>
                  </a:solidFill>
                </a:rPr>
                <a:t>`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791200" y="4762282"/>
            <a:ext cx="2895600" cy="2400518"/>
            <a:chOff x="990600" y="5025395"/>
            <a:chExt cx="2743200" cy="2235553"/>
          </a:xfrm>
        </p:grpSpPr>
        <p:grpSp>
          <p:nvGrpSpPr>
            <p:cNvPr id="27" name="Group 26"/>
            <p:cNvGrpSpPr/>
            <p:nvPr/>
          </p:nvGrpSpPr>
          <p:grpSpPr>
            <a:xfrm>
              <a:off x="990600" y="5025395"/>
              <a:ext cx="2514601" cy="1560231"/>
              <a:chOff x="3810000" y="1499098"/>
              <a:chExt cx="2209801" cy="1435572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3810000" y="1499098"/>
                <a:ext cx="2209800" cy="847109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>
                    <a:solidFill>
                      <a:schemeClr val="tx1"/>
                    </a:solidFill>
                    <a:latin typeface=".VnAvant" pitchFamily="34" charset="0"/>
                  </a:rPr>
                  <a:t>Cá</a:t>
                </a:r>
                <a:endParaRPr lang="en-US" sz="4800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3810000" y="2248870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008000"/>
                    </a:solidFill>
                    <a:latin typeface=".VnAvant" pitchFamily="34" charset="0"/>
                  </a:rPr>
                  <a:t>c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4914901" y="2245729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2667000" y="5691288"/>
              <a:ext cx="1066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rgbClr val="FF0000"/>
                  </a:solidFill>
                </a:rPr>
                <a:t>ʹ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950" y="1401303"/>
            <a:ext cx="4133852" cy="288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70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09800" y="76200"/>
            <a:ext cx="40386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2</a:t>
            </a:r>
            <a:r>
              <a:rPr lang="en-US" sz="440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. Đánh vần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590800" y="1295400"/>
            <a:ext cx="3962400" cy="1905000"/>
            <a:chOff x="990600" y="4925874"/>
            <a:chExt cx="2743200" cy="2434986"/>
          </a:xfrm>
        </p:grpSpPr>
        <p:grpSp>
          <p:nvGrpSpPr>
            <p:cNvPr id="26" name="Group 25"/>
            <p:cNvGrpSpPr/>
            <p:nvPr/>
          </p:nvGrpSpPr>
          <p:grpSpPr>
            <a:xfrm>
              <a:off x="990600" y="4925874"/>
              <a:ext cx="2514601" cy="1659752"/>
              <a:chOff x="3810000" y="1407529"/>
              <a:chExt cx="2209801" cy="1527141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3810000" y="1407529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>
                    <a:solidFill>
                      <a:schemeClr val="tx1"/>
                    </a:solidFill>
                    <a:latin typeface=".VnAvant" pitchFamily="34" charset="0"/>
                  </a:rPr>
                  <a:t>cà</a:t>
                </a:r>
                <a:endParaRPr lang="en-US" sz="4800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3810000" y="2248870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008000"/>
                    </a:solidFill>
                    <a:latin typeface=".VnAvant" pitchFamily="34" charset="0"/>
                  </a:rPr>
                  <a:t>c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4914901" y="2245729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2667000" y="5791200"/>
              <a:ext cx="1066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rgbClr val="FF0000"/>
                  </a:solidFill>
                </a:rPr>
                <a:t>`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590800" y="4297740"/>
            <a:ext cx="4038600" cy="1493461"/>
            <a:chOff x="990600" y="4929288"/>
            <a:chExt cx="2795954" cy="2115759"/>
          </a:xfrm>
        </p:grpSpPr>
        <p:grpSp>
          <p:nvGrpSpPr>
            <p:cNvPr id="32" name="Group 31"/>
            <p:cNvGrpSpPr/>
            <p:nvPr/>
          </p:nvGrpSpPr>
          <p:grpSpPr>
            <a:xfrm>
              <a:off x="990600" y="4929288"/>
              <a:ext cx="2514601" cy="1656338"/>
              <a:chOff x="3810000" y="1410670"/>
              <a:chExt cx="2209801" cy="1524000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3810000" y="1410670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>
                    <a:solidFill>
                      <a:schemeClr val="tx1"/>
                    </a:solidFill>
                    <a:latin typeface=".VnAvant" pitchFamily="34" charset="0"/>
                  </a:rPr>
                  <a:t>cá</a:t>
                </a:r>
                <a:endParaRPr lang="en-US" sz="4800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3810000" y="2248870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008000"/>
                    </a:solidFill>
                    <a:latin typeface=".VnAvant" pitchFamily="34" charset="0"/>
                  </a:rPr>
                  <a:t>c</a:t>
                </a: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14901" y="2245729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 dirty="0">
                  <a:solidFill>
                    <a:schemeClr val="tx1"/>
                  </a:solidFill>
                  <a:latin typeface=".VnAvant" pitchFamily="34" charset="0"/>
                </a:endParaRPr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2719754" y="5475389"/>
              <a:ext cx="1066800" cy="1569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rgbClr val="FF0000"/>
                  </a:solidFill>
                </a:rPr>
                <a:t>ʹ</a:t>
              </a:r>
            </a:p>
          </p:txBody>
        </p:sp>
      </p:grpSp>
      <p:sp>
        <p:nvSpPr>
          <p:cNvPr id="37" name="Rectangle 36"/>
          <p:cNvSpPr/>
          <p:nvPr/>
        </p:nvSpPr>
        <p:spPr>
          <a:xfrm>
            <a:off x="381000" y="2759848"/>
            <a:ext cx="8610600" cy="1278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Cờ </a:t>
            </a:r>
            <a:r>
              <a:rPr lang="en-US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a - </a:t>
            </a:r>
            <a:r>
              <a:rPr lang="en-US" sz="5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– huyền - cà</a:t>
            </a:r>
            <a:endParaRPr lang="en-US" sz="5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85800" y="5581414"/>
            <a:ext cx="8229600" cy="1276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  <a:latin typeface=".VnAvant" pitchFamily="34" charset="0"/>
              </a:rPr>
              <a:t>Cờ </a:t>
            </a:r>
            <a:r>
              <a:rPr lang="en-US" sz="5400" dirty="0">
                <a:solidFill>
                  <a:schemeClr val="tx1"/>
                </a:solidFill>
                <a:latin typeface=".VnAvant" pitchFamily="34" charset="0"/>
              </a:rPr>
              <a:t>- a - ca </a:t>
            </a:r>
            <a:r>
              <a:rPr lang="en-US" sz="5400">
                <a:solidFill>
                  <a:schemeClr val="tx1"/>
                </a:solidFill>
                <a:latin typeface=".VnAvant" pitchFamily="34" charset="0"/>
              </a:rPr>
              <a:t>– sắc – cá</a:t>
            </a:r>
            <a:endParaRPr lang="en-US" sz="5400" dirty="0">
              <a:solidFill>
                <a:schemeClr val="tx1"/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61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7" grpId="0" animBg="1"/>
      <p:bldP spid="3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83661"/>
            <a:ext cx="5486400" cy="6040939"/>
          </a:xfrm>
          <a:prstGeom prst="rect">
            <a:avLst/>
          </a:prstGeom>
        </p:spPr>
      </p:pic>
      <p:pic>
        <p:nvPicPr>
          <p:cNvPr id="3" name="Picture 2" descr="unnam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22" y="142892"/>
            <a:ext cx="1296073" cy="1304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7708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763</TotalTime>
  <Words>247</Words>
  <Application>Microsoft Office PowerPoint</Application>
  <PresentationFormat>On-screen Show (4:3)</PresentationFormat>
  <Paragraphs>57</Paragraphs>
  <Slides>17</Slides>
  <Notes>5</Notes>
  <HiddenSlides>0</HiddenSlides>
  <MMClips>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宋体</vt:lpstr>
      <vt:lpstr>.VnAvant</vt:lpstr>
      <vt:lpstr>Arial</vt:lpstr>
      <vt:lpstr>Calibri</vt:lpstr>
      <vt:lpstr>Calibri Light</vt:lpstr>
      <vt:lpstr>HP001 4 hàng</vt:lpstr>
      <vt:lpstr>Times New Roman</vt:lpstr>
      <vt:lpstr>UTM Avo</vt:lpstr>
      <vt:lpstr>方正粗圆简体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53</cp:revision>
  <dcterms:created xsi:type="dcterms:W3CDTF">2020-05-18T12:48:51Z</dcterms:created>
  <dcterms:modified xsi:type="dcterms:W3CDTF">2024-12-01T13:42:42Z</dcterms:modified>
</cp:coreProperties>
</file>