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9" r:id="rId3"/>
    <p:sldId id="262" r:id="rId4"/>
    <p:sldId id="261" r:id="rId5"/>
    <p:sldId id="275" r:id="rId6"/>
    <p:sldId id="273" r:id="rId7"/>
    <p:sldId id="263" r:id="rId8"/>
    <p:sldId id="266" r:id="rId9"/>
    <p:sldId id="276"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CC"/>
    <a:srgbClr val="CC0000"/>
    <a:srgbClr val="00FF00"/>
    <a:srgbClr val="FF66FF"/>
    <a:srgbClr val="99CCFF"/>
    <a:srgbClr val="FFCCFF"/>
    <a:srgbClr val="FF00FF"/>
    <a:srgbClr val="CC99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9/29/2022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34109" y="683218"/>
            <a:ext cx="6005175"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smtClean="0">
                <a:solidFill>
                  <a:srgbClr val="FF0000"/>
                </a:solidFill>
                <a:latin typeface="Arial" panose="020B0604020202020204" pitchFamily="34" charset="0"/>
                <a:cs typeface="Arial" panose="020B0604020202020204" pitchFamily="34" charset="0"/>
              </a:rPr>
              <a:t>Tin </a:t>
            </a:r>
            <a:r>
              <a:rPr lang="en-US" sz="3200" u="sng" dirty="0" err="1" smtClean="0">
                <a:solidFill>
                  <a:srgbClr val="FF0000"/>
                </a:solidFill>
                <a:latin typeface="Arial" panose="020B0604020202020204" pitchFamily="34" charset="0"/>
                <a:cs typeface="Arial" panose="020B0604020202020204" pitchFamily="34" charset="0"/>
              </a:rPr>
              <a:t>học</a:t>
            </a:r>
            <a:endParaRPr lang="en-US" sz="3200" u="sng" dirty="0">
              <a:solidFill>
                <a:srgbClr val="FF0000"/>
              </a:solidFill>
              <a:latin typeface="Arial" panose="020B0604020202020204" pitchFamily="34" charset="0"/>
              <a:cs typeface="Arial" panose="020B0604020202020204" pitchFamily="34" charset="0"/>
            </a:endParaRPr>
          </a:p>
          <a:p>
            <a:pPr algn="ctr">
              <a:lnSpc>
                <a:spcPct val="150000"/>
              </a:lnSpc>
            </a:pP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MÁY XỬ LÝ THÔNG TIN</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3300589" y="890236"/>
            <a:ext cx="5503431" cy="523220"/>
          </a:xfrm>
          <a:prstGeom prst="rect">
            <a:avLst/>
          </a:prstGeom>
          <a:noFill/>
        </p:spPr>
        <p:txBody>
          <a:bodyPr wrap="none" lIns="91440" tIns="45720" rIns="91440" bIns="45720">
            <a:spAutoFit/>
          </a:bodyPr>
          <a:lstStyle/>
          <a:p>
            <a:pPr algn="ctr"/>
            <a:r>
              <a:rPr lang="en-US" sz="2800" b="1" cap="none" spc="-300" dirty="0" err="1"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Thứ</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spc="-300" dirty="0" err="1"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năm</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cap="none" spc="-300" dirty="0" err="1"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ngày</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29</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cap="none" spc="-300" dirty="0" err="1"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tháng</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9 </a:t>
            </a:r>
            <a:r>
              <a:rPr lang="en-US" sz="2800" b="1" cap="none" spc="-300" dirty="0" err="1"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năm</a:t>
            </a:r>
            <a:r>
              <a:rPr lang="en-US" sz="2800" b="1" cap="none" spc="-300" dirty="0" smtClean="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 2022</a:t>
            </a:r>
            <a:endParaRPr lang="en-US" sz="2800" b="1" cap="none" spc="-300" dirty="0">
              <a:ln w="28575">
                <a:solidFill>
                  <a:schemeClr val="bg1"/>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orizontal Scroll 7"/>
          <p:cNvSpPr/>
          <p:nvPr/>
        </p:nvSpPr>
        <p:spPr>
          <a:xfrm>
            <a:off x="2743202" y="1984934"/>
            <a:ext cx="7736114"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Ngày nay, nhiều loại máy có thể xử lí thông tin nhận được để quyết định hành động giúp con người trong công việc.</a:t>
            </a:r>
            <a:endParaRPr lang="en-US" sz="28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769007" y="1796674"/>
            <a:ext cx="1974195" cy="2926417"/>
          </a:xfrm>
          <a:prstGeom prst="rect">
            <a:avLst/>
          </a:prstGeom>
        </p:spPr>
      </p:pic>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3865174" y="334359"/>
            <a:ext cx="4353220" cy="595086"/>
            <a:chOff x="3865174" y="226783"/>
            <a:chExt cx="4353220" cy="59508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4753883" y="247862"/>
              <a:ext cx="561975" cy="561975"/>
            </a:xfrm>
            <a:prstGeom prst="rect">
              <a:avLst/>
            </a:prstGeom>
            <a:grpFill/>
          </p:spPr>
        </p:pic>
      </p:grpSp>
      <p:sp>
        <p:nvSpPr>
          <p:cNvPr id="7" name="Rounded Rectangle 6"/>
          <p:cNvSpPr/>
          <p:nvPr/>
        </p:nvSpPr>
        <p:spPr>
          <a:xfrm>
            <a:off x="1694328" y="1290916"/>
            <a:ext cx="882127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3267489" y="2030197"/>
            <a:ext cx="5674951" cy="830997"/>
          </a:xfrm>
          <a:prstGeom prst="rect">
            <a:avLst/>
          </a:prstGeom>
          <a:noFill/>
        </p:spPr>
        <p:txBody>
          <a:bodyPr wrap="none" rtlCol="0">
            <a:spAutoFit/>
          </a:bodyPr>
          <a:lstStyle/>
          <a:p>
            <a:pPr algn="ctr">
              <a:lnSpc>
                <a:spcPct val="150000"/>
              </a:lnSpc>
            </a:pP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TRÒ CHƠI: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TRUYỀN ĐIỆN</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sp>
        <p:nvSpPr>
          <p:cNvPr id="19" name="Horizontal Scroll 18"/>
          <p:cNvSpPr/>
          <p:nvPr/>
        </p:nvSpPr>
        <p:spPr>
          <a:xfrm>
            <a:off x="2520218" y="3094380"/>
            <a:ext cx="7169489" cy="2169789"/>
          </a:xfrm>
          <a:prstGeom prst="horizontalScroll">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FFFFCC"/>
                </a:solidFill>
                <a:latin typeface="Arial" panose="020B0604020202020204" pitchFamily="34" charset="0"/>
                <a:cs typeface="Arial" panose="020B0604020202020204" pitchFamily="34" charset="0"/>
              </a:rPr>
              <a:t>Em</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hãy</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kể</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tên</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các</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đồ</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dùng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thiết</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bị</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hoạt</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động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bằng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điện</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trong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gia</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đình</a:t>
            </a:r>
            <a:r>
              <a:rPr lang="en-US" sz="2800" b="1" dirty="0">
                <a:solidFill>
                  <a:srgbClr val="FFFF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lumMod val="50000"/>
                  <a:lumOff val="50000"/>
                </a:schemeClr>
              </a:solidFill>
            </a:endParaRPr>
          </a:p>
        </p:txBody>
      </p:sp>
      <p:grpSp>
        <p:nvGrpSpPr>
          <p:cNvPr id="17" name="Group 16"/>
          <p:cNvGrpSpPr/>
          <p:nvPr/>
        </p:nvGrpSpPr>
        <p:grpSpPr>
          <a:xfrm>
            <a:off x="3865174" y="334359"/>
            <a:ext cx="4353220" cy="595086"/>
            <a:chOff x="3865174" y="226783"/>
            <a:chExt cx="4353220" cy="595086"/>
          </a:xfrm>
          <a:solidFill>
            <a:srgbClr val="FFFF00"/>
          </a:solidFill>
        </p:grpSpPr>
        <p:sp>
          <p:nvSpPr>
            <p:cNvPr id="18" name="Rounded Rectangle 17"/>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5"/>
            <a:stretch>
              <a:fillRect/>
            </a:stretch>
          </p:blipFill>
          <p:spPr>
            <a:xfrm>
              <a:off x="4753883" y="247862"/>
              <a:ext cx="561975" cy="561975"/>
            </a:xfrm>
            <a:prstGeom prst="rect">
              <a:avLst/>
            </a:prstGeom>
            <a:grpFill/>
          </p:spPr>
        </p:pic>
      </p:grpSp>
      <p:sp>
        <p:nvSpPr>
          <p:cNvPr id="2" name="Rounded Rectangle 1"/>
          <p:cNvSpPr/>
          <p:nvPr/>
        </p:nvSpPr>
        <p:spPr>
          <a:xfrm>
            <a:off x="642043" y="2076736"/>
            <a:ext cx="5159865" cy="401478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en-US" sz="2400" dirty="0" err="1">
                <a:solidFill>
                  <a:srgbClr val="3333CC"/>
                </a:solidFill>
                <a:latin typeface="Arial" panose="020B0604020202020204" pitchFamily="34" charset="0"/>
                <a:cs typeface="Arial" panose="020B0604020202020204" pitchFamily="34" charset="0"/>
              </a:rPr>
              <a:t>Sáng</a:t>
            </a:r>
            <a:r>
              <a:rPr lang="en-US" sz="2400" dirty="0">
                <a:solidFill>
                  <a:srgbClr val="3333CC"/>
                </a:solidFill>
                <a:latin typeface="Arial" panose="020B0604020202020204" pitchFamily="34" charset="0"/>
                <a:cs typeface="Arial" panose="020B0604020202020204" pitchFamily="34" charset="0"/>
              </a:rPr>
              <a:t> nay,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vừa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mua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chiếc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Sau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lắp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đặt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dùng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để</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thử</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Ngoài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ra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còn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xem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Internet. Minh </a:t>
            </a:r>
            <a:r>
              <a:rPr lang="en-US" sz="2400" dirty="0" err="1">
                <a:solidFill>
                  <a:srgbClr val="3333CC"/>
                </a:solidFill>
                <a:latin typeface="Arial" panose="020B0604020202020204" pitchFamily="34" charset="0"/>
                <a:cs typeface="Arial" panose="020B0604020202020204" pitchFamily="34" charset="0"/>
              </a:rPr>
              <a:t>ngạc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vì</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dirty="0">
                <a:solidFill>
                  <a:srgbClr val="3333CC"/>
                </a:solidFill>
                <a:latin typeface="Arial" panose="020B0604020202020204" pitchFamily="34" charset="0"/>
                <a:cs typeface="Arial" panose="020B0604020202020204" pitchFamily="34" charset="0"/>
              </a:rPr>
              <a:t>. </a:t>
            </a:r>
          </a:p>
        </p:txBody>
      </p:sp>
      <p:sp>
        <p:nvSpPr>
          <p:cNvPr id="3" name="Oval 2"/>
          <p:cNvSpPr/>
          <p:nvPr/>
        </p:nvSpPr>
        <p:spPr>
          <a:xfrm>
            <a:off x="1819260" y="1767790"/>
            <a:ext cx="2840639" cy="66642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err="1">
                <a:solidFill>
                  <a:schemeClr val="bg1"/>
                </a:solidFill>
                <a:latin typeface="Arial" panose="020B0604020202020204" pitchFamily="34" charset="0"/>
                <a:cs typeface="Arial" panose="020B0604020202020204" pitchFamily="34" charset="0"/>
              </a:rPr>
              <a:t>Tình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huống</a:t>
            </a:r>
            <a:endParaRPr lang="en-US" sz="2600" b="1" dirty="0">
              <a:solidFill>
                <a:schemeClr val="bg1"/>
              </a:solidFill>
              <a:latin typeface="Arial" panose="020B0604020202020204" pitchFamily="34" charset="0"/>
              <a:cs typeface="Arial" panose="020B0604020202020204" pitchFamily="34" charset="0"/>
            </a:endParaRPr>
          </a:p>
        </p:txBody>
      </p:sp>
      <p:pic>
        <p:nvPicPr>
          <p:cNvPr id="4" name="điều khiển ti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68035" y="2434210"/>
            <a:ext cx="5567552" cy="3129303"/>
          </a:xfrm>
          <a:prstGeom prst="rect">
            <a:avLst/>
          </a:prstGeom>
        </p:spPr>
      </p:pic>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7" name="Group 6"/>
          <p:cNvGrpSpPr/>
          <p:nvPr/>
        </p:nvGrpSpPr>
        <p:grpSpPr>
          <a:xfrm>
            <a:off x="882684" y="1390706"/>
            <a:ext cx="3987566" cy="584775"/>
            <a:chOff x="712076" y="1405392"/>
            <a:chExt cx="3987566"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3" name="Rounded Rectangle 12"/>
          <p:cNvSpPr/>
          <p:nvPr/>
        </p:nvSpPr>
        <p:spPr>
          <a:xfrm>
            <a:off x="5179603" y="3842857"/>
            <a:ext cx="6461938" cy="2353226"/>
          </a:xfrm>
          <a:prstGeom prst="roundRect">
            <a:avLst/>
          </a:prstGeom>
          <a:solidFill>
            <a:schemeClr val="accent6">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3225" indent="-403225" algn="just">
              <a:lnSpc>
                <a:spcPct val="120000"/>
              </a:lnSpc>
              <a:spcAft>
                <a:spcPts val="1200"/>
              </a:spcAft>
              <a:buClr>
                <a:srgbClr val="FFFF00"/>
              </a:buClr>
              <a:buFont typeface="Wingdings" panose="05000000000000000000" pitchFamily="2" charset="2"/>
              <a:buChar char="q"/>
            </a:pPr>
            <a:r>
              <a:rPr lang="en-US" sz="2200" b="1" dirty="0" err="1">
                <a:latin typeface="Arial" panose="020B0604020202020204" pitchFamily="34" charset="0"/>
                <a:cs typeface="Arial" panose="020B0604020202020204" pitchFamily="34" charset="0"/>
              </a:rPr>
              <a:t>Em</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hãy</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trao</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đổi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với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bạn</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và</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cho</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biết</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khi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bố</a:t>
            </a:r>
            <a:r>
              <a:rPr lang="en-US" sz="2200" b="1" dirty="0">
                <a:latin typeface="Arial" panose="020B0604020202020204" pitchFamily="34" charset="0"/>
                <a:cs typeface="Arial" panose="020B0604020202020204" pitchFamily="34" charset="0"/>
              </a:rPr>
              <a:t> Minh </a:t>
            </a:r>
            <a:r>
              <a:rPr lang="en-US" sz="2200" b="1" dirty="0" err="1">
                <a:latin typeface="Arial" panose="020B0604020202020204" pitchFamily="34" charset="0"/>
                <a:cs typeface="Arial" panose="020B0604020202020204" pitchFamily="34" charset="0"/>
              </a:rPr>
              <a:t>bấm</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chuyển</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kênh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thì</a:t>
            </a:r>
            <a:r>
              <a:rPr lang="en-US" sz="2200" b="1" dirty="0">
                <a:latin typeface="Arial" panose="020B0604020202020204" pitchFamily="34" charset="0"/>
                <a:cs typeface="Arial" panose="020B0604020202020204" pitchFamily="34" charset="0"/>
              </a:rPr>
              <a:t>:</a:t>
            </a:r>
          </a:p>
          <a:p>
            <a:pPr marL="739775" indent="-336550" algn="just">
              <a:lnSpc>
                <a:spcPct val="110000"/>
              </a:lnSpc>
              <a:spcAft>
                <a:spcPts val="600"/>
              </a:spcAft>
              <a:buClr>
                <a:srgbClr val="FFFF00"/>
              </a:buClr>
              <a:buFont typeface="Arial" panose="020B0604020202020204" pitchFamily="34" charset="0"/>
              <a:buChar char="•"/>
            </a:pPr>
            <a:r>
              <a:rPr lang="vi-VN" sz="2200" dirty="0">
                <a:latin typeface="Arial" panose="020B0604020202020204" pitchFamily="34" charset="0"/>
                <a:cs typeface="Arial" panose="020B0604020202020204" pitchFamily="34" charset="0"/>
              </a:rPr>
              <a:t>Ti vi nhận được thông tin gì</a:t>
            </a:r>
            <a:r>
              <a:rPr lang="vi-VN" sz="2200" dirty="0" smtClean="0">
                <a:latin typeface="Arial" panose="020B0604020202020204" pitchFamily="34" charset="0"/>
                <a:cs typeface="Arial" panose="020B0604020202020204" pitchFamily="34" charset="0"/>
              </a:rPr>
              <a:t>?</a:t>
            </a:r>
            <a:endParaRPr lang="en-US" sz="2200" dirty="0" smtClean="0">
              <a:latin typeface="Arial" panose="020B0604020202020204" pitchFamily="34" charset="0"/>
              <a:cs typeface="Arial" panose="020B0604020202020204" pitchFamily="34" charset="0"/>
            </a:endParaRPr>
          </a:p>
          <a:p>
            <a:pPr marL="739775" indent="-336550" algn="just">
              <a:lnSpc>
                <a:spcPct val="110000"/>
              </a:lnSpc>
              <a:spcAft>
                <a:spcPts val="600"/>
              </a:spcAft>
              <a:buClr>
                <a:srgbClr val="FFFF00"/>
              </a:buClr>
              <a:buFont typeface="Arial" panose="020B0604020202020204" pitchFamily="34" charset="0"/>
              <a:buChar char="•"/>
            </a:pPr>
            <a:r>
              <a:rPr lang="vi-VN" sz="2200" dirty="0">
                <a:latin typeface="Arial" panose="020B0604020202020204" pitchFamily="34" charset="0"/>
                <a:cs typeface="Arial" panose="020B0604020202020204" pitchFamily="34" charset="0"/>
              </a:rPr>
              <a:t>Sau khi ti vi xử lí thông tin thì kết quả xử lí như thế nào?</a:t>
            </a:r>
            <a:endParaRPr lang="en-US" sz="2200" b="1" dirty="0">
              <a:solidFill>
                <a:schemeClr val="bg1"/>
              </a:solidFill>
              <a:latin typeface="Arial" panose="020B0604020202020204" pitchFamily="34" charset="0"/>
              <a:cs typeface="Arial" panose="020B0604020202020204" pitchFamily="34" charset="0"/>
            </a:endParaRPr>
          </a:p>
        </p:txBody>
      </p:sp>
      <p:sp>
        <p:nvSpPr>
          <p:cNvPr id="14" name="Rounded Rectangle 13"/>
          <p:cNvSpPr/>
          <p:nvPr/>
        </p:nvSpPr>
        <p:spPr>
          <a:xfrm>
            <a:off x="5179603" y="2192483"/>
            <a:ext cx="6420998" cy="1443048"/>
          </a:xfrm>
          <a:prstGeom prst="roundRect">
            <a:avLst/>
          </a:prstGeom>
          <a:solidFill>
            <a:schemeClr val="accent2">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200" b="1" dirty="0"/>
              <a:t>a. Bố Minh dùng điều khiển để chuyển kênh. Khi đó ti vi nhận được thông tin là số được bấm; kết quả xử lí là mở kênh ứng với số đó.</a:t>
            </a:r>
            <a:endParaRPr lang="en-US" sz="22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617272" y="2341637"/>
            <a:ext cx="4384906" cy="3429603"/>
          </a:xfrm>
          <a:prstGeom prst="rect">
            <a:avLst/>
          </a:prstGeom>
          <a:ln w="12700">
            <a:solidFill>
              <a:schemeClr val="tx1"/>
            </a:solidFill>
          </a:ln>
        </p:spPr>
      </p:pic>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7" name="Rounded Rectangle 6"/>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882684" y="1390706"/>
            <a:ext cx="3987566" cy="584775"/>
            <a:chOff x="712076" y="1405392"/>
            <a:chExt cx="3987566"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0" name="TextBox 9"/>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3" name="Rounded Rectangle 12"/>
          <p:cNvSpPr/>
          <p:nvPr/>
        </p:nvSpPr>
        <p:spPr>
          <a:xfrm>
            <a:off x="1137568" y="4353635"/>
            <a:ext cx="6095746" cy="1856096"/>
          </a:xfrm>
          <a:prstGeom prst="roundRect">
            <a:avLst/>
          </a:prstGeom>
          <a:solidFill>
            <a:schemeClr val="accent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spcAft>
                <a:spcPts val="1200"/>
              </a:spcAft>
              <a:buClr>
                <a:srgbClr val="FFFF00"/>
              </a:buClr>
              <a:buFont typeface="Wingdings" panose="05000000000000000000" pitchFamily="2" charset="2"/>
              <a:buChar char="q"/>
            </a:pPr>
            <a:r>
              <a:rPr lang="vi-VN" sz="2300" b="1" dirty="0" smtClean="0"/>
              <a:t>Em </a:t>
            </a:r>
            <a:r>
              <a:rPr lang="vi-VN" sz="2300" b="1" dirty="0"/>
              <a:t>hãy cùng bạn quan sát hình 4.1a, 4.1b và cho biết: Thang máy nhận được thông tin gì? Kết quả xử lí ra sao?</a:t>
            </a:r>
            <a:endParaRPr lang="en-US" sz="2300" b="1" dirty="0">
              <a:solidFill>
                <a:schemeClr val="bg1"/>
              </a:solidFill>
              <a:latin typeface="Arial" panose="020B0604020202020204" pitchFamily="34" charset="0"/>
              <a:cs typeface="Arial" panose="020B0604020202020204" pitchFamily="34" charset="0"/>
            </a:endParaRPr>
          </a:p>
        </p:txBody>
      </p:sp>
      <p:sp>
        <p:nvSpPr>
          <p:cNvPr id="14" name="Rounded Rectangle 13"/>
          <p:cNvSpPr/>
          <p:nvPr/>
        </p:nvSpPr>
        <p:spPr>
          <a:xfrm>
            <a:off x="1192160" y="2206128"/>
            <a:ext cx="6041154" cy="188353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300" b="1" dirty="0"/>
              <a:t>b. Với thang máy thông thường: Trước khi vào bấm nút chọn lên hoặc xuống; khi vào trong thì bấm số tầng muốn đến.</a:t>
            </a:r>
            <a:endParaRPr lang="en-US" sz="23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7554467" y="2538487"/>
            <a:ext cx="4067031" cy="3220872"/>
          </a:xfrm>
          <a:prstGeom prst="rect">
            <a:avLst/>
          </a:prstGeom>
        </p:spPr>
      </p:pic>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14190" y="1183116"/>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1" name="Group 10"/>
          <p:cNvGrpSpPr/>
          <p:nvPr/>
        </p:nvGrpSpPr>
        <p:grpSpPr>
          <a:xfrm>
            <a:off x="1005516" y="1390706"/>
            <a:ext cx="6379246" cy="584775"/>
            <a:chOff x="712076" y="1405392"/>
            <a:chExt cx="6379246"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3" name="TextBox 12"/>
            <p:cNvSpPr txBox="1"/>
            <p:nvPr/>
          </p:nvSpPr>
          <p:spPr>
            <a:xfrm>
              <a:off x="1219202" y="1459948"/>
              <a:ext cx="587212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Rô</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bốt</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làm</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việc</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thay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con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người</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4" name="Picture 3"/>
          <p:cNvPicPr>
            <a:picLocks noChangeAspect="1"/>
          </p:cNvPicPr>
          <p:nvPr/>
        </p:nvPicPr>
        <p:blipFill>
          <a:blip r:embed="rId4"/>
          <a:stretch>
            <a:fillRect/>
          </a:stretch>
        </p:blipFill>
        <p:spPr>
          <a:xfrm>
            <a:off x="7861112" y="2674961"/>
            <a:ext cx="3261814" cy="2743201"/>
          </a:xfrm>
          <a:prstGeom prst="rect">
            <a:avLst/>
          </a:prstGeom>
        </p:spPr>
      </p:pic>
      <p:sp>
        <p:nvSpPr>
          <p:cNvPr id="8" name="Rounded Rectangle 7"/>
          <p:cNvSpPr/>
          <p:nvPr/>
        </p:nvSpPr>
        <p:spPr>
          <a:xfrm>
            <a:off x="1451473" y="2209058"/>
            <a:ext cx="5638644" cy="1871623"/>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400" dirty="0">
                <a:solidFill>
                  <a:schemeClr val="tx1"/>
                </a:solidFill>
              </a:rPr>
              <a:t>Với </a:t>
            </a:r>
            <a:r>
              <a:rPr lang="vi-VN" sz="2400" dirty="0" smtClean="0">
                <a:solidFill>
                  <a:schemeClr val="tx1"/>
                </a:solidFill>
              </a:rPr>
              <a:t>r</a:t>
            </a:r>
            <a:r>
              <a:rPr lang="en-US" sz="2400" dirty="0" smtClean="0">
                <a:solidFill>
                  <a:schemeClr val="tx1"/>
                </a:solidFill>
              </a:rPr>
              <a:t>ô - </a:t>
            </a:r>
            <a:r>
              <a:rPr lang="vi-VN" sz="2400" dirty="0" smtClean="0">
                <a:solidFill>
                  <a:schemeClr val="tx1"/>
                </a:solidFill>
              </a:rPr>
              <a:t>b</a:t>
            </a:r>
            <a:r>
              <a:rPr lang="en-US" sz="2400" dirty="0" smtClean="0">
                <a:solidFill>
                  <a:schemeClr val="tx1"/>
                </a:solidFill>
              </a:rPr>
              <a:t>ố</a:t>
            </a:r>
            <a:r>
              <a:rPr lang="vi-VN" sz="2400" dirty="0" smtClean="0">
                <a:solidFill>
                  <a:schemeClr val="tx1"/>
                </a:solidFill>
              </a:rPr>
              <a:t>t </a:t>
            </a:r>
            <a:r>
              <a:rPr lang="vi-VN" sz="2400" dirty="0">
                <a:solidFill>
                  <a:schemeClr val="tx1"/>
                </a:solidFill>
              </a:rPr>
              <a:t>lau nhà, khi người dùng chọn chế độ hoạt động cạnh tường, robot sẽ thực hiện hút bụi cạnh tường.</a:t>
            </a:r>
            <a:endParaRPr lang="en-US" sz="2400" dirty="0">
              <a:solidFill>
                <a:schemeClr val="tx1"/>
              </a:solidFill>
              <a:latin typeface="Arial" panose="020B0604020202020204" pitchFamily="34" charset="0"/>
              <a:cs typeface="Arial" panose="020B0604020202020204" pitchFamily="34" charset="0"/>
            </a:endParaRPr>
          </a:p>
        </p:txBody>
      </p:sp>
      <p:sp>
        <p:nvSpPr>
          <p:cNvPr id="23" name="Rounded Rectangle 22"/>
          <p:cNvSpPr/>
          <p:nvPr/>
        </p:nvSpPr>
        <p:spPr>
          <a:xfrm>
            <a:off x="1459204" y="4383197"/>
            <a:ext cx="5630913" cy="187162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spcAft>
                <a:spcPts val="600"/>
              </a:spcAft>
              <a:buClr>
                <a:srgbClr val="FF0000"/>
              </a:buClr>
              <a:buFont typeface="Wingdings" panose="05000000000000000000" pitchFamily="2" charset="2"/>
              <a:buChar char="q"/>
            </a:pPr>
            <a:r>
              <a:rPr lang="vi-VN" sz="2400" dirty="0">
                <a:solidFill>
                  <a:schemeClr val="tx1"/>
                </a:solidFill>
              </a:rPr>
              <a:t>Em hãy trao đổi với bạn và cho biết robot lau nhà đã nhận được thông tin gì? Kết quả xử lí như thế nào?</a:t>
            </a:r>
            <a:endParaRPr lang="en-US" sz="2400" spc="-15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92901" y="1120466"/>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918299" y="1776215"/>
            <a:ext cx="5815976" cy="2057230"/>
          </a:xfrm>
          <a:prstGeom prst="rect">
            <a:avLst/>
          </a:prstGeom>
          <a:solidFill>
            <a:schemeClr val="accent2">
              <a:lumMod val="20000"/>
              <a:lumOff val="80000"/>
            </a:schemeClr>
          </a:solidFill>
          <a:ln w="28575">
            <a:noFill/>
          </a:ln>
        </p:spPr>
        <p:txBody>
          <a:bodyPr wrap="square">
            <a:spAutoFit/>
          </a:bodyPr>
          <a:lstStyle/>
          <a:p>
            <a:pPr algn="just">
              <a:lnSpc>
                <a:spcPct val="114000"/>
              </a:lnSpc>
            </a:pPr>
            <a:r>
              <a:rPr lang="vi-VN" sz="2800" dirty="0"/>
              <a:t>Với </a:t>
            </a:r>
            <a:r>
              <a:rPr lang="vi-VN" sz="2800" dirty="0" smtClean="0"/>
              <a:t>r</a:t>
            </a:r>
            <a:r>
              <a:rPr lang="en-US" sz="2800" dirty="0" smtClean="0"/>
              <a:t>ô – </a:t>
            </a:r>
            <a:r>
              <a:rPr lang="vi-VN" sz="2800" dirty="0" smtClean="0"/>
              <a:t>b</a:t>
            </a:r>
            <a:r>
              <a:rPr lang="en-US" sz="2800" dirty="0" smtClean="0"/>
              <a:t>ố</a:t>
            </a:r>
            <a:r>
              <a:rPr lang="vi-VN" sz="2800" dirty="0" smtClean="0"/>
              <a:t>t </a:t>
            </a:r>
            <a:r>
              <a:rPr lang="vi-VN" sz="2800" dirty="0"/>
              <a:t>trong bệnh viện, khi người dùng chọn chế độ phát thuốc, </a:t>
            </a:r>
            <a:r>
              <a:rPr lang="vi-VN" sz="2800" dirty="0" smtClean="0"/>
              <a:t>r</a:t>
            </a:r>
            <a:r>
              <a:rPr lang="en-US" sz="2800" dirty="0" smtClean="0"/>
              <a:t>ô – </a:t>
            </a:r>
            <a:r>
              <a:rPr lang="vi-VN" sz="2800" dirty="0" smtClean="0"/>
              <a:t>b</a:t>
            </a:r>
            <a:r>
              <a:rPr lang="en-US" sz="2800" dirty="0" smtClean="0"/>
              <a:t>ố</a:t>
            </a:r>
            <a:r>
              <a:rPr lang="vi-VN" sz="2800" dirty="0" smtClean="0"/>
              <a:t>t </a:t>
            </a:r>
            <a:r>
              <a:rPr lang="vi-VN" sz="2800" dirty="0"/>
              <a:t>sẽ tự động đi phát thuốc cho bệnh nhân ở các phòng.</a:t>
            </a:r>
            <a:endParaRPr lang="en-US" sz="2800" dirty="0">
              <a:latin typeface="Arial" panose="020B0604020202020204" pitchFamily="34" charset="0"/>
              <a:cs typeface="Arial" panose="020B0604020202020204" pitchFamily="34" charset="0"/>
            </a:endParaRPr>
          </a:p>
        </p:txBody>
      </p:sp>
      <p:sp>
        <p:nvSpPr>
          <p:cNvPr id="15" name="TextBox 14"/>
          <p:cNvSpPr txBox="1"/>
          <p:nvPr/>
        </p:nvSpPr>
        <p:spPr>
          <a:xfrm>
            <a:off x="918299" y="4165026"/>
            <a:ext cx="5815976" cy="1643527"/>
          </a:xfrm>
          <a:prstGeom prst="rect">
            <a:avLst/>
          </a:prstGeom>
          <a:solidFill>
            <a:schemeClr val="accent4">
              <a:lumMod val="40000"/>
              <a:lumOff val="60000"/>
            </a:schemeClr>
          </a:solidFill>
          <a:ln>
            <a:solidFill>
              <a:schemeClr val="bg1"/>
            </a:solidFill>
          </a:ln>
        </p:spPr>
        <p:txBody>
          <a:bodyPr wrap="square" rtlCol="0">
            <a:spAutoFit/>
          </a:bodyPr>
          <a:lstStyle/>
          <a:p>
            <a:pPr marL="457200" indent="-457200" algn="just">
              <a:lnSpc>
                <a:spcPct val="120000"/>
              </a:lnSpc>
              <a:spcAft>
                <a:spcPts val="600"/>
              </a:spcAft>
              <a:buClr>
                <a:srgbClr val="FF0000"/>
              </a:buClr>
              <a:buFont typeface="Wingdings" panose="05000000000000000000" pitchFamily="2" charset="2"/>
              <a:buChar char="q"/>
            </a:pPr>
            <a:r>
              <a:rPr lang="en-US" sz="2800" dirty="0" err="1"/>
              <a:t>Em</a:t>
            </a:r>
            <a:r>
              <a:rPr lang="en-US" sz="2800" dirty="0"/>
              <a:t> </a:t>
            </a:r>
            <a:r>
              <a:rPr lang="en-US" sz="2800" dirty="0" err="1"/>
              <a:t>hãy</a:t>
            </a:r>
            <a:r>
              <a:rPr lang="en-US" sz="2800" dirty="0"/>
              <a:t> </a:t>
            </a:r>
            <a:r>
              <a:rPr lang="en-US" sz="2800" dirty="0" err="1"/>
              <a:t>trao</a:t>
            </a:r>
            <a:r>
              <a:rPr lang="en-US" sz="2800" dirty="0"/>
              <a:t> </a:t>
            </a:r>
            <a:r>
              <a:rPr lang="en-US" sz="2800" dirty="0" err="1"/>
              <a:t>đổi</a:t>
            </a:r>
            <a:r>
              <a:rPr lang="en-US" sz="2800" dirty="0"/>
              <a:t> </a:t>
            </a:r>
            <a:r>
              <a:rPr lang="en-US" sz="2800" dirty="0" err="1"/>
              <a:t>với</a:t>
            </a:r>
            <a:r>
              <a:rPr lang="en-US" sz="2800" dirty="0"/>
              <a:t> </a:t>
            </a:r>
            <a:r>
              <a:rPr lang="en-US" sz="2800" dirty="0" err="1"/>
              <a:t>bạn</a:t>
            </a:r>
            <a:r>
              <a:rPr lang="en-US" sz="2800" dirty="0"/>
              <a:t> </a:t>
            </a:r>
            <a:r>
              <a:rPr lang="en-US" sz="2800" dirty="0" err="1"/>
              <a:t>và</a:t>
            </a:r>
            <a:r>
              <a:rPr lang="en-US" sz="2800" dirty="0"/>
              <a:t> </a:t>
            </a:r>
            <a:r>
              <a:rPr lang="en-US" sz="2800" dirty="0" err="1"/>
              <a:t>cho</a:t>
            </a:r>
            <a:r>
              <a:rPr lang="en-US" sz="2800" dirty="0"/>
              <a:t> </a:t>
            </a:r>
            <a:r>
              <a:rPr lang="en-US" sz="2800" dirty="0" err="1"/>
              <a:t>biết</a:t>
            </a:r>
            <a:r>
              <a:rPr lang="en-US" sz="2800" dirty="0"/>
              <a:t>: </a:t>
            </a:r>
            <a:r>
              <a:rPr lang="en-US" sz="2800" dirty="0" err="1" smtClean="0"/>
              <a:t>Rô</a:t>
            </a:r>
            <a:r>
              <a:rPr lang="en-US" sz="2800" dirty="0" smtClean="0"/>
              <a:t> – </a:t>
            </a:r>
            <a:r>
              <a:rPr lang="en-US" sz="2800" dirty="0" err="1" smtClean="0"/>
              <a:t>bốt</a:t>
            </a:r>
            <a:r>
              <a:rPr lang="en-US" sz="2800" dirty="0" smtClean="0"/>
              <a:t> </a:t>
            </a:r>
            <a:r>
              <a:rPr lang="en-US" sz="2800" dirty="0" err="1"/>
              <a:t>trong</a:t>
            </a:r>
            <a:r>
              <a:rPr lang="en-US" sz="2800" dirty="0"/>
              <a:t> </a:t>
            </a:r>
            <a:r>
              <a:rPr lang="en-US" sz="2800" dirty="0" err="1"/>
              <a:t>bệnh</a:t>
            </a:r>
            <a:r>
              <a:rPr lang="en-US" sz="2800" dirty="0"/>
              <a:t> </a:t>
            </a:r>
            <a:r>
              <a:rPr lang="en-US" sz="2800" dirty="0" err="1"/>
              <a:t>viện</a:t>
            </a:r>
            <a:r>
              <a:rPr lang="en-US" sz="2800" dirty="0"/>
              <a:t> </a:t>
            </a:r>
            <a:r>
              <a:rPr lang="en-US" sz="2800" dirty="0" err="1"/>
              <a:t>nhận</a:t>
            </a:r>
            <a:r>
              <a:rPr lang="en-US" sz="2800" dirty="0"/>
              <a:t> </a:t>
            </a:r>
            <a:r>
              <a:rPr lang="en-US" sz="2800" dirty="0" err="1"/>
              <a:t>thông</a:t>
            </a:r>
            <a:r>
              <a:rPr lang="en-US" sz="2800" dirty="0"/>
              <a:t> tin </a:t>
            </a:r>
            <a:r>
              <a:rPr lang="en-US" sz="2800" dirty="0" err="1"/>
              <a:t>gì</a:t>
            </a:r>
            <a:r>
              <a:rPr lang="en-US" sz="2800" dirty="0"/>
              <a:t> </a:t>
            </a:r>
            <a:r>
              <a:rPr lang="en-US" sz="2800" dirty="0" err="1"/>
              <a:t>và</a:t>
            </a:r>
            <a:r>
              <a:rPr lang="en-US" sz="2800" dirty="0"/>
              <a:t> </a:t>
            </a:r>
            <a:r>
              <a:rPr lang="en-US" sz="2800" dirty="0" err="1"/>
              <a:t>kết</a:t>
            </a:r>
            <a:r>
              <a:rPr lang="en-US" sz="2800" dirty="0"/>
              <a:t> </a:t>
            </a:r>
            <a:r>
              <a:rPr lang="en-US" sz="2800" dirty="0" err="1"/>
              <a:t>quả</a:t>
            </a:r>
            <a:r>
              <a:rPr lang="en-US" sz="2800" dirty="0"/>
              <a:t> </a:t>
            </a:r>
            <a:r>
              <a:rPr lang="en-US" sz="2800" dirty="0" err="1"/>
              <a:t>xử</a:t>
            </a:r>
            <a:r>
              <a:rPr lang="en-US" sz="2800" dirty="0"/>
              <a:t> </a:t>
            </a:r>
            <a:r>
              <a:rPr lang="en-US" sz="2800" dirty="0" err="1"/>
              <a:t>lí</a:t>
            </a:r>
            <a:r>
              <a:rPr lang="en-US" sz="2800" dirty="0"/>
              <a:t> </a:t>
            </a:r>
            <a:r>
              <a:rPr lang="en-US" sz="2800" dirty="0" err="1"/>
              <a:t>ra</a:t>
            </a:r>
            <a:r>
              <a:rPr lang="en-US" sz="2800" dirty="0"/>
              <a:t> </a:t>
            </a:r>
            <a:r>
              <a:rPr lang="en-US" sz="2800" dirty="0" err="1"/>
              <a:t>sao</a:t>
            </a:r>
            <a:r>
              <a:rPr lang="en-US" sz="2800" dirty="0"/>
              <a:t>? </a:t>
            </a:r>
            <a:endParaRPr lang="en-US" sz="2600" spc="-150" dirty="0" smtClean="0">
              <a:solidFill>
                <a:srgbClr val="3333CC"/>
              </a:solidFill>
              <a:latin typeface="Arial" panose="020B0604020202020204" pitchFamily="34" charset="0"/>
              <a:cs typeface="Arial" panose="020B0604020202020204" pitchFamily="34" charset="0"/>
            </a:endParaRPr>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3"/>
            <a:stretch>
              <a:fillRect/>
            </a:stretch>
          </p:blipFill>
          <p:spPr>
            <a:xfrm>
              <a:off x="4712495" y="845675"/>
              <a:ext cx="576956" cy="614616"/>
            </a:xfrm>
            <a:prstGeom prst="rect">
              <a:avLst/>
            </a:prstGeom>
          </p:spPr>
        </p:pic>
      </p:grpSp>
      <p:pic>
        <p:nvPicPr>
          <p:cNvPr id="2" name="Picture 1"/>
          <p:cNvPicPr>
            <a:picLocks noChangeAspect="1"/>
          </p:cNvPicPr>
          <p:nvPr/>
        </p:nvPicPr>
        <p:blipFill>
          <a:blip r:embed="rId4"/>
          <a:stretch>
            <a:fillRect/>
          </a:stretch>
        </p:blipFill>
        <p:spPr>
          <a:xfrm>
            <a:off x="6867639" y="1918083"/>
            <a:ext cx="4501863" cy="3610519"/>
          </a:xfrm>
          <a:prstGeom prst="rect">
            <a:avLst/>
          </a:prstGeom>
        </p:spPr>
      </p:pic>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ounded Rectangle 10"/>
          <p:cNvSpPr/>
          <p:nvPr/>
        </p:nvSpPr>
        <p:spPr>
          <a:xfrm>
            <a:off x="6569194" y="1364567"/>
            <a:ext cx="5374278" cy="4861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311285" y="1364567"/>
            <a:ext cx="6011514" cy="2089870"/>
          </a:xfrm>
          <a:prstGeom prst="roundRect">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t>a. Máy bay không người lái phun thuốc trừ sâu trên cánh đồng. Khi người dùng chọn chế độ phun thuốc tự động cho cây trồng thì máy bay thực hiện ngay theo chế độ đó. </a:t>
            </a:r>
            <a:endParaRPr lang="en-US" sz="2300" dirty="0">
              <a:solidFill>
                <a:schemeClr val="bg1"/>
              </a:solidFill>
              <a:latin typeface="Arial" panose="020B0604020202020204" pitchFamily="34" charset="0"/>
              <a:cs typeface="Arial" panose="020B0604020202020204" pitchFamily="34" charset="0"/>
            </a:endParaRPr>
          </a:p>
        </p:txBody>
      </p:sp>
      <p:sp>
        <p:nvSpPr>
          <p:cNvPr id="15" name="Rounded Rectangle 14"/>
          <p:cNvSpPr/>
          <p:nvPr/>
        </p:nvSpPr>
        <p:spPr>
          <a:xfrm>
            <a:off x="275541" y="4244454"/>
            <a:ext cx="6044577" cy="1982110"/>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3550" indent="-463550" algn="just">
              <a:lnSpc>
                <a:spcPct val="120000"/>
              </a:lnSpc>
              <a:spcAft>
                <a:spcPts val="600"/>
              </a:spcAft>
              <a:buClr>
                <a:srgbClr val="FFFF00"/>
              </a:buClr>
              <a:buFont typeface="Wingdings" panose="05000000000000000000" pitchFamily="2" charset="2"/>
              <a:buChar char="q"/>
            </a:pPr>
            <a:r>
              <a:rPr lang="vi-VN" sz="2400" dirty="0"/>
              <a:t>Em hãy trao đổi với bạn và cho biết: Thông tin mà máy bay nhận được là gì và kết quả xử lí ra sao?</a:t>
            </a:r>
            <a:endParaRPr lang="en-US" sz="2300" b="1" dirty="0">
              <a:solidFill>
                <a:schemeClr val="bg1"/>
              </a:solidFill>
              <a:latin typeface="Arial" panose="020B0604020202020204" pitchFamily="34" charset="0"/>
              <a:cs typeface="Arial" panose="020B0604020202020204" pitchFamily="34" charset="0"/>
            </a:endParaRP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4749" y="3577269"/>
            <a:ext cx="1095090" cy="1007790"/>
          </a:xfrm>
          <a:prstGeom prst="rect">
            <a:avLst/>
          </a:prstGeom>
        </p:spPr>
      </p:pic>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4902348" y="773790"/>
              <a:ext cx="589389" cy="565168"/>
            </a:xfrm>
            <a:prstGeom prst="rect">
              <a:avLst/>
            </a:prstGeom>
          </p:spPr>
        </p:pic>
      </p:grpSp>
      <p:pic>
        <p:nvPicPr>
          <p:cNvPr id="4" name="Picture 3"/>
          <p:cNvPicPr>
            <a:picLocks noChangeAspect="1"/>
          </p:cNvPicPr>
          <p:nvPr/>
        </p:nvPicPr>
        <p:blipFill>
          <a:blip r:embed="rId5"/>
          <a:stretch>
            <a:fillRect/>
          </a:stretch>
        </p:blipFill>
        <p:spPr>
          <a:xfrm>
            <a:off x="6619720" y="2110253"/>
            <a:ext cx="5255512" cy="3576479"/>
          </a:xfrm>
          <a:prstGeom prst="rect">
            <a:avLst/>
          </a:prstGeom>
        </p:spPr>
      </p:pic>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1694328" y="1290916"/>
            <a:ext cx="882127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3455040" y="2030197"/>
            <a:ext cx="5299849" cy="830997"/>
          </a:xfrm>
          <a:prstGeom prst="rect">
            <a:avLst/>
          </a:prstGeom>
          <a:noFill/>
        </p:spPr>
        <p:txBody>
          <a:bodyPr wrap="none" rtlCol="0">
            <a:spAutoFit/>
          </a:bodyPr>
          <a:lstStyle/>
          <a:p>
            <a:pPr algn="ctr">
              <a:lnSpc>
                <a:spcPct val="150000"/>
              </a:lnSpc>
            </a:pP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TRÒ CHƠI: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TRUYỀN HOA</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sp>
        <p:nvSpPr>
          <p:cNvPr id="19" name="Horizontal Scroll 18"/>
          <p:cNvSpPr/>
          <p:nvPr/>
        </p:nvSpPr>
        <p:spPr>
          <a:xfrm>
            <a:off x="2520218" y="3094380"/>
            <a:ext cx="7169489" cy="2169789"/>
          </a:xfrm>
          <a:prstGeom prst="horizontalScroll">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kể</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số</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đồ</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thể</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thông</a:t>
            </a:r>
            <a:r>
              <a:rPr lang="en-US" sz="2800" b="1" dirty="0">
                <a:latin typeface="Arial" panose="020B0604020202020204" pitchFamily="34" charset="0"/>
                <a:cs typeface="Arial" panose="020B0604020202020204" pitchFamily="34" charset="0"/>
              </a:rPr>
              <a:t> tin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gia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em</a:t>
            </a:r>
            <a:r>
              <a:rPr lang="en-US" sz="2800" b="1" dirty="0">
                <a:latin typeface="Arial" panose="020B0604020202020204" pitchFamily="34" charset="0"/>
                <a:cs typeface="Arial" panose="020B0604020202020204" pitchFamily="34" charset="0"/>
              </a:rPr>
              <a:t>.</a:t>
            </a:r>
            <a:endParaRPr lang="en-US" sz="2800" b="1" dirty="0">
              <a:solidFill>
                <a:srgbClr val="FFFFCC"/>
              </a:solidFill>
              <a:latin typeface="Arial" panose="020B0604020202020204" pitchFamily="34" charset="0"/>
              <a:cs typeface="Arial" panose="020B0604020202020204" pitchFamily="34" charset="0"/>
            </a:endParaRPr>
          </a:p>
        </p:txBody>
      </p:sp>
      <p:grpSp>
        <p:nvGrpSpPr>
          <p:cNvPr id="9" name="Group 8"/>
          <p:cNvGrpSpPr/>
          <p:nvPr/>
        </p:nvGrpSpPr>
        <p:grpSpPr>
          <a:xfrm>
            <a:off x="3933487" y="155474"/>
            <a:ext cx="4353220" cy="645358"/>
            <a:chOff x="4041063" y="747142"/>
            <a:chExt cx="4353220" cy="645358"/>
          </a:xfrm>
        </p:grpSpPr>
        <p:sp>
          <p:nvSpPr>
            <p:cNvPr id="10" name="Rounded Rectangle 9"/>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4902348" y="773790"/>
              <a:ext cx="589389" cy="565168"/>
            </a:xfrm>
            <a:prstGeom prst="rect">
              <a:avLst/>
            </a:prstGeom>
          </p:spPr>
        </p:pic>
      </p:grpSp>
    </p:spTree>
    <p:extLst>
      <p:ext uri="{BB962C8B-B14F-4D97-AF65-F5344CB8AC3E}">
        <p14:creationId xmlns:p14="http://schemas.microsoft.com/office/powerpoint/2010/main" val="122590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1282</TotalTime>
  <Words>515</Words>
  <Application>Microsoft Office PowerPoint</Application>
  <PresentationFormat>Custom</PresentationFormat>
  <Paragraphs>37</Paragraphs>
  <Slides>10</Slides>
  <Notes>0</Notes>
  <HiddenSlides>0</HiddenSlides>
  <MMClips>1</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ThanhNam</cp:lastModifiedBy>
  <cp:revision>170</cp:revision>
  <dcterms:created xsi:type="dcterms:W3CDTF">2022-01-16T07:26:14Z</dcterms:created>
  <dcterms:modified xsi:type="dcterms:W3CDTF">2022-09-29T00:12:31Z</dcterms:modified>
</cp:coreProperties>
</file>