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7"/>
  </p:notesMasterIdLst>
  <p:sldIdLst>
    <p:sldId id="290" r:id="rId2"/>
    <p:sldId id="257" r:id="rId3"/>
    <p:sldId id="258" r:id="rId4"/>
    <p:sldId id="273" r:id="rId5"/>
    <p:sldId id="259" r:id="rId6"/>
    <p:sldId id="260" r:id="rId7"/>
    <p:sldId id="261" r:id="rId8"/>
    <p:sldId id="291" r:id="rId9"/>
    <p:sldId id="276" r:id="rId10"/>
    <p:sldId id="274" r:id="rId11"/>
    <p:sldId id="277" r:id="rId12"/>
    <p:sldId id="275" r:id="rId13"/>
    <p:sldId id="278" r:id="rId14"/>
    <p:sldId id="280" r:id="rId15"/>
    <p:sldId id="283" r:id="rId16"/>
    <p:sldId id="284" r:id="rId17"/>
    <p:sldId id="285" r:id="rId18"/>
    <p:sldId id="286" r:id="rId19"/>
    <p:sldId id="287" r:id="rId20"/>
    <p:sldId id="288" r:id="rId21"/>
    <p:sldId id="399" r:id="rId22"/>
    <p:sldId id="297" r:id="rId23"/>
    <p:sldId id="298" r:id="rId24"/>
    <p:sldId id="281" r:id="rId25"/>
    <p:sldId id="293" r:id="rId26"/>
    <p:sldId id="294" r:id="rId27"/>
    <p:sldId id="400" r:id="rId28"/>
    <p:sldId id="401" r:id="rId29"/>
    <p:sldId id="299" r:id="rId30"/>
    <p:sldId id="402" r:id="rId31"/>
    <p:sldId id="403" r:id="rId32"/>
    <p:sldId id="404" r:id="rId33"/>
    <p:sldId id="292" r:id="rId34"/>
    <p:sldId id="405" r:id="rId35"/>
    <p:sldId id="406" r:id="rId36"/>
  </p:sldIdLst>
  <p:sldSz cx="12192000" cy="6858000"/>
  <p:notesSz cx="6858000" cy="9144000"/>
  <p:custDataLst>
    <p:tags r:id="rId3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9" autoAdjust="0"/>
    <p:restoredTop sz="92026" autoAdjust="0"/>
  </p:normalViewPr>
  <p:slideViewPr>
    <p:cSldViewPr snapToGrid="0">
      <p:cViewPr varScale="1">
        <p:scale>
          <a:sx n="63" d="100"/>
          <a:sy n="63" d="100"/>
        </p:scale>
        <p:origin x="11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G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G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G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>
              <a:defRPr>
                <a:latin typeface="UTM Avo" panose="02040603050506020204" pitchFamily="18" charset="0"/>
              </a:defRPr>
            </a:lvl1pPr>
          </a:lstStyle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5191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UTM Avo" panose="02040603050506020204" pitchFamily="18" charset="0"/>
        <a:ea typeface="UTM Avo" panose="02040603050506020204" pitchFamily="18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UTM Avo" panose="02040603050506020204" pitchFamily="18" charset="0"/>
                <a:sym typeface="Arial"/>
              </a:rPr>
              <a:t>2</a:t>
            </a:fld>
            <a:endParaRPr sz="1200" b="0" i="0" u="none" strike="noStrike" cap="none" dirty="0">
              <a:solidFill>
                <a:schemeClr val="dk1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5630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UTM Avo" panose="02040603050506020204" pitchFamily="18" charset="0"/>
                <a:sym typeface="Arial"/>
              </a:rPr>
              <a:t>23</a:t>
            </a:fld>
            <a:endParaRPr sz="1200" b="0" i="0" u="none" strike="noStrike" cap="none" dirty="0">
              <a:solidFill>
                <a:schemeClr val="dk1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509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9" name="Google Shape;41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0691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9399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5176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8729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259" name="Google Shape;2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49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6230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495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8588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8442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7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UTM Avo" panose="02040603050506020204" pitchFamily="18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UTM Avo" panose="02040603050506020204" pitchFamily="18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UTM Avo" panose="02040603050506020204" pitchFamily="18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UTM Avo" panose="02040603050506020204" pitchFamily="18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UTM Avo" panose="02040603050506020204" pitchFamily="18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2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05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7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16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2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4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UTM Avo" panose="02040603050506020204" pitchFamily="18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UTM Avo" panose="02040603050506020204" pitchFamily="18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UTM Avo" panose="02040603050506020204" pitchFamily="18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UTM Avo" panose="02040603050506020204" pitchFamily="18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UTM Avo" panose="02040603050506020204" pitchFamily="18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UTM Avo" panose="02040603050506020204" pitchFamily="18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UTM Avo" panose="02040603050506020204" pitchFamily="18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G" dirty="0"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G" dirty="0"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G" dirty="0"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UTM Avo" panose="02040603050506020204" pitchFamily="18" charset="0"/>
                <a:ea typeface="UTM Avo" panose="02040603050506020204" pitchFamily="18" charset="0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649" r:id="rId4"/>
    <p:sldLayoutId id="2147483690" r:id="rId5"/>
    <p:sldLayoutId id="2147483652" r:id="rId6"/>
    <p:sldLayoutId id="2147483653" r:id="rId7"/>
    <p:sldLayoutId id="2147483654" r:id="rId8"/>
    <p:sldLayoutId id="2147483655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732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UTM Avo" panose="02040603050506020204" pitchFamily="18" charset="0"/>
          <a:ea typeface="UTM Avo" panose="02040603050506020204" pitchFamily="18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UTM Avo" panose="02040603050506020204" pitchFamily="18" charset="0"/>
          <a:ea typeface="UTM Avo" panose="02040603050506020204" pitchFamily="18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control" Target="../activeX/activeX3.xml"/><Relationship Id="rId7" Type="http://schemas.openxmlformats.org/officeDocument/2006/relationships/image" Target="../media/image39.png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49.wmf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48.wmf"/><Relationship Id="rId4" Type="http://schemas.openxmlformats.org/officeDocument/2006/relationships/control" Target="../activeX/activeX4.xml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12" Type="http://schemas.openxmlformats.org/officeDocument/2006/relationships/image" Target="../media/image5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5.wav"/><Relationship Id="rId11" Type="http://schemas.openxmlformats.org/officeDocument/2006/relationships/image" Target="../media/image54.png"/><Relationship Id="rId5" Type="http://schemas.openxmlformats.org/officeDocument/2006/relationships/audio" Target="../media/audio4.wav"/><Relationship Id="rId15" Type="http://schemas.openxmlformats.org/officeDocument/2006/relationships/image" Target="../media/image21.pn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53.png"/><Relationship Id="rId14" Type="http://schemas.openxmlformats.org/officeDocument/2006/relationships/image" Target="../media/image57.gif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slide" Target="slide16.xml"/><Relationship Id="rId5" Type="http://schemas.openxmlformats.org/officeDocument/2006/relationships/image" Target="../media/image58.jpg"/><Relationship Id="rId4" Type="http://schemas.openxmlformats.org/officeDocument/2006/relationships/image" Target="../media/image7.pn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1.jpg"/><Relationship Id="rId12" Type="http://schemas.openxmlformats.org/officeDocument/2006/relationships/image" Target="../media/image6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audio" Target="../media/audio6.wav"/><Relationship Id="rId10" Type="http://schemas.openxmlformats.org/officeDocument/2006/relationships/image" Target="../media/image63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1.jpg"/><Relationship Id="rId12" Type="http://schemas.openxmlformats.org/officeDocument/2006/relationships/image" Target="../media/image6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0" Type="http://schemas.openxmlformats.org/officeDocument/2006/relationships/image" Target="../media/image63.png"/><Relationship Id="rId4" Type="http://schemas.openxmlformats.org/officeDocument/2006/relationships/audio" Target="../media/audio6.wav"/><Relationship Id="rId9" Type="http://schemas.microsoft.com/office/2007/relationships/hdphoto" Target="../media/hdphoto4.wdp"/><Relationship Id="rId1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microsoft.com/office/2007/relationships/hdphoto" Target="../media/hdphoto8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1.jpg"/><Relationship Id="rId12" Type="http://schemas.openxmlformats.org/officeDocument/2006/relationships/image" Target="../media/image6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0" Type="http://schemas.openxmlformats.org/officeDocument/2006/relationships/image" Target="../media/image63.png"/><Relationship Id="rId4" Type="http://schemas.openxmlformats.org/officeDocument/2006/relationships/audio" Target="../media/audio6.wav"/><Relationship Id="rId9" Type="http://schemas.microsoft.com/office/2007/relationships/hdphoto" Target="../media/hdphoto4.wdp"/><Relationship Id="rId1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microsoft.com/office/2007/relationships/hdphoto" Target="../media/hdphoto7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1.jpg"/><Relationship Id="rId12" Type="http://schemas.openxmlformats.org/officeDocument/2006/relationships/image" Target="../media/image65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audio" Target="../media/audio6.wav"/><Relationship Id="rId15" Type="http://schemas.openxmlformats.org/officeDocument/2006/relationships/image" Target="../media/image60.png"/><Relationship Id="rId10" Type="http://schemas.openxmlformats.org/officeDocument/2006/relationships/image" Target="../media/image63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3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2.jpeg"/><Relationship Id="rId5" Type="http://schemas.openxmlformats.org/officeDocument/2006/relationships/image" Target="../media/image71.jpg"/><Relationship Id="rId10" Type="http://schemas.openxmlformats.org/officeDocument/2006/relationships/image" Target="../media/image60.png"/><Relationship Id="rId4" Type="http://schemas.openxmlformats.org/officeDocument/2006/relationships/image" Target="../media/image70.jpg"/><Relationship Id="rId9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4.gif"/><Relationship Id="rId12" Type="http://schemas.openxmlformats.org/officeDocument/2006/relationships/image" Target="../media/image60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70.jpg"/><Relationship Id="rId11" Type="http://schemas.openxmlformats.org/officeDocument/2006/relationships/image" Target="../media/image77.png"/><Relationship Id="rId5" Type="http://schemas.openxmlformats.org/officeDocument/2006/relationships/audio" Target="../media/audio2.wav"/><Relationship Id="rId10" Type="http://schemas.openxmlformats.org/officeDocument/2006/relationships/image" Target="../media/image76.jpeg"/><Relationship Id="rId4" Type="http://schemas.openxmlformats.org/officeDocument/2006/relationships/audio" Target="../media/audio6.wav"/><Relationship Id="rId9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4.gif"/><Relationship Id="rId12" Type="http://schemas.openxmlformats.org/officeDocument/2006/relationships/image" Target="../media/image78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70.jpg"/><Relationship Id="rId11" Type="http://schemas.openxmlformats.org/officeDocument/2006/relationships/image" Target="../media/image77.png"/><Relationship Id="rId5" Type="http://schemas.openxmlformats.org/officeDocument/2006/relationships/audio" Target="../media/audio2.wav"/><Relationship Id="rId10" Type="http://schemas.openxmlformats.org/officeDocument/2006/relationships/image" Target="../media/image76.jpeg"/><Relationship Id="rId4" Type="http://schemas.openxmlformats.org/officeDocument/2006/relationships/audio" Target="../media/audio6.wav"/><Relationship Id="rId9" Type="http://schemas.openxmlformats.org/officeDocument/2006/relationships/slide" Target="slide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4.gif"/><Relationship Id="rId12" Type="http://schemas.openxmlformats.org/officeDocument/2006/relationships/image" Target="../media/image78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70.jpg"/><Relationship Id="rId11" Type="http://schemas.openxmlformats.org/officeDocument/2006/relationships/image" Target="../media/image77.png"/><Relationship Id="rId5" Type="http://schemas.openxmlformats.org/officeDocument/2006/relationships/audio" Target="../media/audio6.wav"/><Relationship Id="rId10" Type="http://schemas.openxmlformats.org/officeDocument/2006/relationships/image" Target="../media/image76.jpeg"/><Relationship Id="rId4" Type="http://schemas.openxmlformats.org/officeDocument/2006/relationships/audio" Target="../media/audio2.wav"/><Relationship Id="rId9" Type="http://schemas.openxmlformats.org/officeDocument/2006/relationships/slide" Target="slide2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4.gif"/><Relationship Id="rId12" Type="http://schemas.openxmlformats.org/officeDocument/2006/relationships/image" Target="../media/image78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70.jpg"/><Relationship Id="rId11" Type="http://schemas.openxmlformats.org/officeDocument/2006/relationships/image" Target="../media/image77.png"/><Relationship Id="rId5" Type="http://schemas.openxmlformats.org/officeDocument/2006/relationships/audio" Target="../media/audio2.wav"/><Relationship Id="rId10" Type="http://schemas.openxmlformats.org/officeDocument/2006/relationships/image" Target="../media/image76.jpeg"/><Relationship Id="rId4" Type="http://schemas.openxmlformats.org/officeDocument/2006/relationships/audio" Target="../media/audio6.wav"/><Relationship Id="rId9" Type="http://schemas.openxmlformats.org/officeDocument/2006/relationships/slide" Target="slide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slide" Target="slide4.xml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audio" Target="NULL" TargetMode="Externa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control" Target="../activeX/activeX7.xml"/><Relationship Id="rId7" Type="http://schemas.openxmlformats.org/officeDocument/2006/relationships/image" Target="../media/image79.jpg"/><Relationship Id="rId2" Type="http://schemas.openxmlformats.org/officeDocument/2006/relationships/control" Target="../activeX/activeX6.xml"/><Relationship Id="rId1" Type="http://schemas.openxmlformats.org/officeDocument/2006/relationships/control" Target="../activeX/activeX5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3.xml"/><Relationship Id="rId4" Type="http://schemas.openxmlformats.org/officeDocument/2006/relationships/control" Target="../activeX/activeX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2.png"/><Relationship Id="rId12" Type="http://schemas.openxmlformats.org/officeDocument/2006/relationships/image" Target="../media/image8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1.jpg"/><Relationship Id="rId11" Type="http://schemas.microsoft.com/office/2007/relationships/hdphoto" Target="../media/hdphoto9.wdp"/><Relationship Id="rId5" Type="http://schemas.openxmlformats.org/officeDocument/2006/relationships/audio" Target="../media/audio4.wav"/><Relationship Id="rId10" Type="http://schemas.openxmlformats.org/officeDocument/2006/relationships/image" Target="../media/image84.png"/><Relationship Id="rId4" Type="http://schemas.openxmlformats.org/officeDocument/2006/relationships/audio" Target="../media/audio3.wav"/><Relationship Id="rId9" Type="http://schemas.openxmlformats.org/officeDocument/2006/relationships/image" Target="../media/image83.png"/><Relationship Id="rId14" Type="http://schemas.openxmlformats.org/officeDocument/2006/relationships/image" Target="../media/image57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17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openxmlformats.org/officeDocument/2006/relationships/image" Target="../media/image30.png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openxmlformats.org/officeDocument/2006/relationships/image" Target="../media/image25.gif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32.png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5" Type="http://schemas.openxmlformats.org/officeDocument/2006/relationships/image" Target="../media/image29.png"/><Relationship Id="rId10" Type="http://schemas.openxmlformats.org/officeDocument/2006/relationships/image" Target="../media/image25.gif"/><Relationship Id="rId19" Type="http://schemas.openxmlformats.org/officeDocument/2006/relationships/image" Target="../media/image3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4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13" Type="http://schemas.openxmlformats.org/officeDocument/2006/relationships/image" Target="../media/image28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36.png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5" Type="http://schemas.openxmlformats.org/officeDocument/2006/relationships/image" Target="../media/image29.png"/><Relationship Id="rId10" Type="http://schemas.openxmlformats.org/officeDocument/2006/relationships/image" Target="../media/image25.gif"/><Relationship Id="rId19" Type="http://schemas.openxmlformats.org/officeDocument/2006/relationships/image" Target="../media/image3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4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10068911" y="0"/>
            <a:ext cx="18485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2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-524120" y="2815268"/>
            <a:ext cx="13235781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SG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1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Ôn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b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</a:b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đến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100 –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D6D3B-F6B5-4CD3-AD73-5FB9391F33CB}"/>
              </a:ext>
            </a:extLst>
          </p:cNvPr>
          <p:cNvSpPr/>
          <p:nvPr/>
        </p:nvSpPr>
        <p:spPr>
          <a:xfrm>
            <a:off x="10926517" y="634294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4BF6213-A68A-46D8-9504-A5A309E41C8E}"/>
              </a:ext>
            </a:extLst>
          </p:cNvPr>
          <p:cNvSpPr/>
          <p:nvPr/>
        </p:nvSpPr>
        <p:spPr>
          <a:xfrm>
            <a:off x="274506" y="0"/>
            <a:ext cx="1307551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8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029" y="725969"/>
            <a:ext cx="6267450" cy="595085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2800" y="102124"/>
            <a:ext cx="10877629" cy="817426"/>
            <a:chOff x="991209" y="384550"/>
            <a:chExt cx="9603376" cy="74153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4A74484-3D82-4D00-BA4F-5DA84C92D094}"/>
                </a:ext>
              </a:extLst>
            </p:cNvPr>
            <p:cNvGrpSpPr/>
            <p:nvPr/>
          </p:nvGrpSpPr>
          <p:grpSpPr>
            <a:xfrm>
              <a:off x="991209" y="384550"/>
              <a:ext cx="9603376" cy="741537"/>
              <a:chOff x="1780997" y="433263"/>
              <a:chExt cx="9517103" cy="670179"/>
            </a:xfrm>
          </p:grpSpPr>
          <p:sp>
            <p:nvSpPr>
              <p:cNvPr id="4" name="Flowchart: Alternate Process 3">
                <a:extLst>
                  <a:ext uri="{FF2B5EF4-FFF2-40B4-BE49-F238E27FC236}">
                    <a16:creationId xmlns:a16="http://schemas.microsoft.com/office/drawing/2014/main" id="{42EA427A-B766-4C12-B2F4-9CCA45E5F087}"/>
                  </a:ext>
                </a:extLst>
              </p:cNvPr>
              <p:cNvSpPr/>
              <p:nvPr/>
            </p:nvSpPr>
            <p:spPr>
              <a:xfrm>
                <a:off x="2289616" y="479181"/>
                <a:ext cx="9008484" cy="538284"/>
              </a:xfrm>
              <a:prstGeom prst="flowChartAlternateProcess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 a.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Tìm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còn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thiếu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ở        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rồi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đọc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Bảng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1 </a:t>
                </a:r>
                <a:r>
                  <a:rPr lang="en-US" sz="24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24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100:</a:t>
                </a: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03A5407-0C34-4B8C-910D-D39121D0F49B}"/>
                  </a:ext>
                </a:extLst>
              </p:cNvPr>
              <p:cNvSpPr/>
              <p:nvPr/>
            </p:nvSpPr>
            <p:spPr>
              <a:xfrm>
                <a:off x="1780997" y="433263"/>
                <a:ext cx="751248" cy="670179"/>
              </a:xfrm>
              <a:prstGeom prst="ellipse">
                <a:avLst/>
              </a:prstGeom>
              <a:ln/>
              <a:scene3d>
                <a:camera prst="perspectiveFront"/>
                <a:lightRig rig="threePt" dir="t"/>
              </a:scene3d>
              <a:sp3d>
                <a:bevelT w="139700" h="139700" prst="divot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l="10741" t="4330" r="14531" b="12088"/>
            <a:stretch/>
          </p:blipFill>
          <p:spPr>
            <a:xfrm>
              <a:off x="4954472" y="482859"/>
              <a:ext cx="555678" cy="48026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45" y="3691402"/>
            <a:ext cx="2807204" cy="2815389"/>
          </a:xfrm>
          <a:prstGeom prst="rect">
            <a:avLst/>
          </a:prstGeom>
        </p:spPr>
      </p:pic>
      <p:sp>
        <p:nvSpPr>
          <p:cNvPr id="9" name="Google Shape;312;p9"/>
          <p:cNvSpPr/>
          <p:nvPr/>
        </p:nvSpPr>
        <p:spPr>
          <a:xfrm>
            <a:off x="5120144" y="86777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4</a:t>
            </a:r>
            <a:endParaRPr sz="24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312;p9"/>
          <p:cNvSpPr/>
          <p:nvPr/>
        </p:nvSpPr>
        <p:spPr>
          <a:xfrm>
            <a:off x="5729012" y="86777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</a:t>
            </a:r>
            <a:endParaRPr sz="24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12;p9"/>
          <p:cNvSpPr/>
          <p:nvPr/>
        </p:nvSpPr>
        <p:spPr>
          <a:xfrm>
            <a:off x="6936112" y="86269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7</a:t>
            </a:r>
            <a:endParaRPr sz="24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12;p9"/>
          <p:cNvSpPr/>
          <p:nvPr/>
        </p:nvSpPr>
        <p:spPr>
          <a:xfrm>
            <a:off x="8740785" y="86269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10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312;p9"/>
          <p:cNvSpPr/>
          <p:nvPr/>
        </p:nvSpPr>
        <p:spPr>
          <a:xfrm>
            <a:off x="3304473" y="1442825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11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12;p9"/>
          <p:cNvSpPr/>
          <p:nvPr/>
        </p:nvSpPr>
        <p:spPr>
          <a:xfrm>
            <a:off x="3913341" y="1442825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12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312;p9"/>
          <p:cNvSpPr/>
          <p:nvPr/>
        </p:nvSpPr>
        <p:spPr>
          <a:xfrm>
            <a:off x="5120441" y="1437745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14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12;p9"/>
          <p:cNvSpPr/>
          <p:nvPr/>
        </p:nvSpPr>
        <p:spPr>
          <a:xfrm>
            <a:off x="6327537" y="1433792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16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312;p9"/>
          <p:cNvSpPr/>
          <p:nvPr/>
        </p:nvSpPr>
        <p:spPr>
          <a:xfrm>
            <a:off x="8147636" y="143660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19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2;p9"/>
          <p:cNvSpPr/>
          <p:nvPr/>
        </p:nvSpPr>
        <p:spPr>
          <a:xfrm>
            <a:off x="8737429" y="2008099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312;p9"/>
          <p:cNvSpPr/>
          <p:nvPr/>
        </p:nvSpPr>
        <p:spPr>
          <a:xfrm>
            <a:off x="3903145" y="2001785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22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312;p9"/>
          <p:cNvSpPr/>
          <p:nvPr/>
        </p:nvSpPr>
        <p:spPr>
          <a:xfrm>
            <a:off x="4517093" y="2017025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23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312;p9"/>
          <p:cNvSpPr/>
          <p:nvPr/>
        </p:nvSpPr>
        <p:spPr>
          <a:xfrm>
            <a:off x="6929749" y="2004993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27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312;p9"/>
          <p:cNvSpPr/>
          <p:nvPr/>
        </p:nvSpPr>
        <p:spPr>
          <a:xfrm>
            <a:off x="8136845" y="2015153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29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312;p9"/>
          <p:cNvSpPr/>
          <p:nvPr/>
        </p:nvSpPr>
        <p:spPr>
          <a:xfrm>
            <a:off x="6327146" y="2571216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36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312;p9"/>
          <p:cNvSpPr/>
          <p:nvPr/>
        </p:nvSpPr>
        <p:spPr>
          <a:xfrm>
            <a:off x="3299357" y="2577732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31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2;p9"/>
          <p:cNvSpPr/>
          <p:nvPr/>
        </p:nvSpPr>
        <p:spPr>
          <a:xfrm>
            <a:off x="3907143" y="2573190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32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12;p9"/>
          <p:cNvSpPr/>
          <p:nvPr/>
        </p:nvSpPr>
        <p:spPr>
          <a:xfrm>
            <a:off x="5723932" y="2581065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35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2;p9"/>
          <p:cNvSpPr/>
          <p:nvPr/>
        </p:nvSpPr>
        <p:spPr>
          <a:xfrm>
            <a:off x="8741540" y="2585960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40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12;p9"/>
          <p:cNvSpPr/>
          <p:nvPr/>
        </p:nvSpPr>
        <p:spPr>
          <a:xfrm>
            <a:off x="7532007" y="2582854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38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12;p9"/>
          <p:cNvSpPr/>
          <p:nvPr/>
        </p:nvSpPr>
        <p:spPr>
          <a:xfrm>
            <a:off x="8140956" y="2593014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39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12;p9"/>
          <p:cNvSpPr/>
          <p:nvPr/>
        </p:nvSpPr>
        <p:spPr>
          <a:xfrm>
            <a:off x="6334909" y="3145810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46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12;p9"/>
          <p:cNvSpPr/>
          <p:nvPr/>
        </p:nvSpPr>
        <p:spPr>
          <a:xfrm>
            <a:off x="3311441" y="315927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41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12;p9"/>
          <p:cNvSpPr/>
          <p:nvPr/>
        </p:nvSpPr>
        <p:spPr>
          <a:xfrm>
            <a:off x="5724742" y="3157944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45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12;p9"/>
          <p:cNvSpPr/>
          <p:nvPr/>
        </p:nvSpPr>
        <p:spPr>
          <a:xfrm>
            <a:off x="8734640" y="3135154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12;p9"/>
          <p:cNvSpPr/>
          <p:nvPr/>
        </p:nvSpPr>
        <p:spPr>
          <a:xfrm>
            <a:off x="8134056" y="3147288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49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12;p9"/>
          <p:cNvSpPr/>
          <p:nvPr/>
        </p:nvSpPr>
        <p:spPr>
          <a:xfrm>
            <a:off x="5121853" y="3718280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54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312;p9"/>
          <p:cNvSpPr/>
          <p:nvPr/>
        </p:nvSpPr>
        <p:spPr>
          <a:xfrm>
            <a:off x="4516189" y="3725334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53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312;p9"/>
          <p:cNvSpPr/>
          <p:nvPr/>
        </p:nvSpPr>
        <p:spPr>
          <a:xfrm>
            <a:off x="8739720" y="3722242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312;p9"/>
          <p:cNvSpPr/>
          <p:nvPr/>
        </p:nvSpPr>
        <p:spPr>
          <a:xfrm>
            <a:off x="7540347" y="3724216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58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312;p9"/>
          <p:cNvSpPr/>
          <p:nvPr/>
        </p:nvSpPr>
        <p:spPr>
          <a:xfrm>
            <a:off x="6332018" y="3711089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56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312;p9"/>
          <p:cNvSpPr/>
          <p:nvPr/>
        </p:nvSpPr>
        <p:spPr>
          <a:xfrm>
            <a:off x="3309517" y="4297321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61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312;p9"/>
          <p:cNvSpPr/>
          <p:nvPr/>
        </p:nvSpPr>
        <p:spPr>
          <a:xfrm>
            <a:off x="5724452" y="4280474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65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312;p9"/>
          <p:cNvSpPr/>
          <p:nvPr/>
        </p:nvSpPr>
        <p:spPr>
          <a:xfrm>
            <a:off x="6322954" y="4297992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66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312;p9"/>
          <p:cNvSpPr/>
          <p:nvPr/>
        </p:nvSpPr>
        <p:spPr>
          <a:xfrm>
            <a:off x="6935570" y="4304341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67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312;p9"/>
          <p:cNvSpPr/>
          <p:nvPr/>
        </p:nvSpPr>
        <p:spPr>
          <a:xfrm>
            <a:off x="8144249" y="4292736"/>
            <a:ext cx="576072" cy="57607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69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312;p9"/>
          <p:cNvSpPr/>
          <p:nvPr/>
        </p:nvSpPr>
        <p:spPr>
          <a:xfrm>
            <a:off x="3309220" y="488887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71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312;p9"/>
          <p:cNvSpPr/>
          <p:nvPr/>
        </p:nvSpPr>
        <p:spPr>
          <a:xfrm>
            <a:off x="3913008" y="488379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72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312;p9"/>
          <p:cNvSpPr/>
          <p:nvPr/>
        </p:nvSpPr>
        <p:spPr>
          <a:xfrm>
            <a:off x="5120108" y="488379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74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312;p9"/>
          <p:cNvSpPr/>
          <p:nvPr/>
        </p:nvSpPr>
        <p:spPr>
          <a:xfrm>
            <a:off x="8741592" y="4870130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80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312;p9"/>
          <p:cNvSpPr/>
          <p:nvPr/>
        </p:nvSpPr>
        <p:spPr>
          <a:xfrm>
            <a:off x="7542219" y="4877184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78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312;p9"/>
          <p:cNvSpPr/>
          <p:nvPr/>
        </p:nvSpPr>
        <p:spPr>
          <a:xfrm>
            <a:off x="3309606" y="544962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81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312;p9"/>
          <p:cNvSpPr/>
          <p:nvPr/>
        </p:nvSpPr>
        <p:spPr>
          <a:xfrm>
            <a:off x="4516706" y="544962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83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312;p9"/>
          <p:cNvSpPr/>
          <p:nvPr/>
        </p:nvSpPr>
        <p:spPr>
          <a:xfrm>
            <a:off x="5728882" y="5455835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85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312;p9"/>
          <p:cNvSpPr/>
          <p:nvPr/>
        </p:nvSpPr>
        <p:spPr>
          <a:xfrm>
            <a:off x="7544267" y="5450154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88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312;p9"/>
          <p:cNvSpPr/>
          <p:nvPr/>
        </p:nvSpPr>
        <p:spPr>
          <a:xfrm>
            <a:off x="6938603" y="545720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87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312;p9"/>
          <p:cNvSpPr/>
          <p:nvPr/>
        </p:nvSpPr>
        <p:spPr>
          <a:xfrm>
            <a:off x="8749128" y="5452968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90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312;p9"/>
          <p:cNvSpPr/>
          <p:nvPr/>
        </p:nvSpPr>
        <p:spPr>
          <a:xfrm>
            <a:off x="4518134" y="6024236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93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312;p9"/>
          <p:cNvSpPr/>
          <p:nvPr/>
        </p:nvSpPr>
        <p:spPr>
          <a:xfrm>
            <a:off x="5119507" y="6017304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94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312;p9"/>
          <p:cNvSpPr/>
          <p:nvPr/>
        </p:nvSpPr>
        <p:spPr>
          <a:xfrm>
            <a:off x="8145666" y="6019122"/>
            <a:ext cx="576072" cy="539496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99</a:t>
            </a:r>
            <a:endParaRPr sz="2200" dirty="0">
              <a:solidFill>
                <a:schemeClr val="lt1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865" y="885507"/>
            <a:ext cx="990966" cy="57255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0493136-B5BF-4AC1-A76B-666B3AEBC6F9}"/>
              </a:ext>
            </a:extLst>
          </p:cNvPr>
          <p:cNvGrpSpPr/>
          <p:nvPr/>
        </p:nvGrpSpPr>
        <p:grpSpPr>
          <a:xfrm>
            <a:off x="8683896" y="6024202"/>
            <a:ext cx="716939" cy="539496"/>
            <a:chOff x="8523087" y="6043004"/>
            <a:chExt cx="716939" cy="539496"/>
          </a:xfrm>
        </p:grpSpPr>
        <p:sp>
          <p:nvSpPr>
            <p:cNvPr id="66" name="Google Shape;312;p9"/>
            <p:cNvSpPr/>
            <p:nvPr/>
          </p:nvSpPr>
          <p:spPr>
            <a:xfrm>
              <a:off x="8583566" y="6043004"/>
              <a:ext cx="576072" cy="539496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75000"/>
              </a:schemeClr>
            </a:solidFill>
            <a:ln w="12700" cap="flat" cmpd="sng">
              <a:solidFill>
                <a:srgbClr val="BA8C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lt1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C2ABB6-159C-4C4E-AD11-938260D5BD07}"/>
                </a:ext>
              </a:extLst>
            </p:cNvPr>
            <p:cNvSpPr txBox="1"/>
            <p:nvPr/>
          </p:nvSpPr>
          <p:spPr>
            <a:xfrm>
              <a:off x="8523087" y="6087102"/>
              <a:ext cx="7169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UTM Avo" panose="02040603050506020204" pitchFamily="18" charset="0"/>
                </a:rPr>
                <a:t>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125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5 1.85185E-6 L -0.00195 0.0849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787 L 0.00078 0.1652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9 0.16528 L 1.875E-6 0.25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25 L 0.00182 0.33356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33356 L 0.00286 0.42129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0.41759 L 0.00286 0.49768 " pathEditMode="relative" rAng="0" ptsTypes="AA">
                                      <p:cBhvr>
                                        <p:cTn id="19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0.49768 L 0.00182 0.57222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57222 L 0.00286 0.65995 " pathEditMode="relative" rAng="0" ptsTypes="AA">
                                      <p:cBhvr>
                                        <p:cTn id="25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0.65995 L 0.00286 0.75301 " pathEditMode="relative" rAng="0" ptsTypes="AA">
                                      <p:cBhvr>
                                        <p:cTn id="28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1"/>
          <a:stretch/>
        </p:blipFill>
        <p:spPr>
          <a:xfrm>
            <a:off x="0" y="0"/>
            <a:ext cx="12192000" cy="6410739"/>
          </a:xfrm>
          <a:prstGeom prst="rect">
            <a:avLst/>
          </a:prstGeom>
        </p:spPr>
      </p:pic>
      <p:sp>
        <p:nvSpPr>
          <p:cNvPr id="74" name="Google Shape;309;p9"/>
          <p:cNvSpPr txBox="1"/>
          <p:nvPr/>
        </p:nvSpPr>
        <p:spPr>
          <a:xfrm>
            <a:off x="733514" y="4159709"/>
            <a:ext cx="11163181" cy="207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b.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bảng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các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từ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1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100,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hãy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chỉ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i="0" u="none" strike="noStrike" cap="none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ra</a:t>
            </a:r>
            <a:r>
              <a:rPr lang="en-US" sz="28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:</a:t>
            </a:r>
            <a:endParaRPr sz="2800" b="1" dirty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bé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nhất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có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một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 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bé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nhất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có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hai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endParaRPr sz="2800" b="1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lớn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nhất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có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một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     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lớn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nhất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có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hai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2800" b="1" dirty="0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số</a:t>
            </a:r>
            <a:endParaRPr sz="2800" b="1" dirty="0">
              <a:solidFill>
                <a:schemeClr val="dk1"/>
              </a:solidFill>
              <a:latin typeface="UTM Avo" panose="02040603050506020204" pitchFamily="18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255943-F1D4-4FD7-BAE8-01AED24DA2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041" y="453768"/>
            <a:ext cx="3720129" cy="353236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1" imgW="438120" imgH="504720"/>
        </mc:Choice>
        <mc:Fallback>
          <p:control name="TextBox1" r:id="rId1" imgW="438120" imgH="504720">
            <p:pic>
              <p:nvPicPr>
                <p:cNvPr id="50" name="TextBox1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702212" y="4813722"/>
                  <a:ext cx="438706" cy="506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609480" imgH="504720"/>
        </mc:Choice>
        <mc:Fallback>
          <p:control name="TextBox2" r:id="rId2" imgW="609480" imgH="504720">
            <p:pic>
              <p:nvPicPr>
                <p:cNvPr id="10" name="TextBox2">
                  <a:extLst>
                    <a:ext uri="{FF2B5EF4-FFF2-40B4-BE49-F238E27FC236}">
                      <a16:creationId xmlns:a16="http://schemas.microsoft.com/office/drawing/2014/main" id="{11B453C5-AAF4-48FF-B379-0B1124D4FEA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126442" y="4785937"/>
                  <a:ext cx="612892" cy="506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438120" imgH="504720"/>
        </mc:Choice>
        <mc:Fallback>
          <p:control name="TextBox3" r:id="rId3" imgW="438120" imgH="504720">
            <p:pic>
              <p:nvPicPr>
                <p:cNvPr id="11" name="TextBox3">
                  <a:extLst>
                    <a:ext uri="{FF2B5EF4-FFF2-40B4-BE49-F238E27FC236}">
                      <a16:creationId xmlns:a16="http://schemas.microsoft.com/office/drawing/2014/main" id="{08402B01-7858-4AE5-A4BB-34DBE5F0966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702212" y="5456648"/>
                  <a:ext cx="438706" cy="506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609480" imgH="504720"/>
        </mc:Choice>
        <mc:Fallback>
          <p:control name="TextBox4" r:id="rId4" imgW="609480" imgH="504720">
            <p:pic>
              <p:nvPicPr>
                <p:cNvPr id="12" name="TextBox4">
                  <a:extLst>
                    <a:ext uri="{FF2B5EF4-FFF2-40B4-BE49-F238E27FC236}">
                      <a16:creationId xmlns:a16="http://schemas.microsoft.com/office/drawing/2014/main" id="{04A0D9BB-2FB9-4FCE-ADD6-50844BB8A1F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126442" y="5455428"/>
                  <a:ext cx="612892" cy="50641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11864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1"/>
          <a:stretch/>
        </p:blipFill>
        <p:spPr>
          <a:xfrm>
            <a:off x="0" y="0"/>
            <a:ext cx="12192000" cy="641073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4468985" y="93899"/>
            <a:ext cx="2640544" cy="890335"/>
            <a:chOff x="1145582" y="356727"/>
            <a:chExt cx="2616823" cy="804658"/>
          </a:xfrm>
        </p:grpSpPr>
        <p:sp>
          <p:nvSpPr>
            <p:cNvPr id="6" name="Flowchart: Alternate Process 5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57877" y="458115"/>
              <a:ext cx="2004528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a.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9" name="Google Shape;372;p10"/>
          <p:cNvPicPr preferRelativeResize="0"/>
          <p:nvPr/>
        </p:nvPicPr>
        <p:blipFill rotWithShape="1">
          <a:blip r:embed="rId4">
            <a:alphaModFix/>
          </a:blip>
          <a:srcRect l="6804" t="17770" r="1828" b="-3178"/>
          <a:stretch/>
        </p:blipFill>
        <p:spPr>
          <a:xfrm>
            <a:off x="1509954" y="1306882"/>
            <a:ext cx="9687017" cy="46087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14560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1"/>
          <a:stretch/>
        </p:blipFill>
        <p:spPr>
          <a:xfrm>
            <a:off x="0" y="0"/>
            <a:ext cx="12192000" cy="641073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5181434" y="613992"/>
            <a:ext cx="1971803" cy="890335"/>
            <a:chOff x="1145582" y="356727"/>
            <a:chExt cx="1954089" cy="804658"/>
          </a:xfrm>
        </p:grpSpPr>
        <p:sp>
          <p:nvSpPr>
            <p:cNvPr id="6" name="Flowchart: Alternate Process 5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57878" y="458115"/>
              <a:ext cx="1341793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3</a:t>
              </a: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670724"/>
              </p:ext>
            </p:extLst>
          </p:nvPr>
        </p:nvGraphicFramePr>
        <p:xfrm>
          <a:off x="1813700" y="1843867"/>
          <a:ext cx="8707272" cy="3170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692">
                  <a:extLst>
                    <a:ext uri="{9D8B030D-6E8A-4147-A177-3AD203B41FA5}">
                      <a16:colId xmlns:a16="http://schemas.microsoft.com/office/drawing/2014/main" val="1197081608"/>
                    </a:ext>
                  </a:extLst>
                </a:gridCol>
                <a:gridCol w="1670891">
                  <a:extLst>
                    <a:ext uri="{9D8B030D-6E8A-4147-A177-3AD203B41FA5}">
                      <a16:colId xmlns:a16="http://schemas.microsoft.com/office/drawing/2014/main" val="2445015585"/>
                    </a:ext>
                  </a:extLst>
                </a:gridCol>
                <a:gridCol w="1724165">
                  <a:extLst>
                    <a:ext uri="{9D8B030D-6E8A-4147-A177-3AD203B41FA5}">
                      <a16:colId xmlns:a16="http://schemas.microsoft.com/office/drawing/2014/main" val="4173999810"/>
                    </a:ext>
                  </a:extLst>
                </a:gridCol>
                <a:gridCol w="3528524">
                  <a:extLst>
                    <a:ext uri="{9D8B030D-6E8A-4147-A177-3AD203B41FA5}">
                      <a16:colId xmlns:a16="http://schemas.microsoft.com/office/drawing/2014/main" val="20950777"/>
                    </a:ext>
                  </a:extLst>
                </a:gridCol>
              </a:tblGrid>
              <a:tr h="88429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Số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Chục</a:t>
                      </a:r>
                      <a:endParaRPr lang="en-US" sz="2800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Đơn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vị</a:t>
                      </a:r>
                      <a:endParaRPr lang="en-US" sz="2800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Viết</a:t>
                      </a:r>
                      <a:endParaRPr lang="en-US" sz="2800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379520"/>
                  </a:ext>
                </a:extLst>
              </a:tr>
              <a:tr h="843063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833331"/>
                  </a:ext>
                </a:extLst>
              </a:tr>
              <a:tr h="7368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07522"/>
                  </a:ext>
                </a:extLst>
              </a:tr>
              <a:tr h="70609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1117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13091" y="2911499"/>
            <a:ext cx="72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73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474" y="2911499"/>
            <a:ext cx="72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85070" y="2911499"/>
            <a:ext cx="72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5799" y="2885907"/>
            <a:ext cx="723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73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98416" y="2885907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321" y="2885907"/>
            <a:ext cx="643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70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24341" y="2885907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10531" y="2885907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13092" y="3743936"/>
            <a:ext cx="77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61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953706" y="3713643"/>
            <a:ext cx="629612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02971" y="3716693"/>
            <a:ext cx="629612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6214" y="3704024"/>
            <a:ext cx="72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61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36664" y="3713906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69991" y="3720004"/>
            <a:ext cx="754868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25736" y="3739647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+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242925" y="3713643"/>
            <a:ext cx="629612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13092" y="4444497"/>
            <a:ext cx="77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40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953706" y="4462750"/>
            <a:ext cx="629612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02971" y="4465800"/>
            <a:ext cx="629612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06214" y="4453131"/>
            <a:ext cx="72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40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36664" y="4463013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069991" y="4469111"/>
            <a:ext cx="767454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25736" y="4488754"/>
            <a:ext cx="53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+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242925" y="4462750"/>
            <a:ext cx="629612" cy="5322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970046" y="3712351"/>
            <a:ext cx="614149" cy="5322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718149" y="3697776"/>
            <a:ext cx="614149" cy="5322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78016" y="3694947"/>
            <a:ext cx="750869" cy="57278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60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250336" y="3712351"/>
            <a:ext cx="614149" cy="5322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957460" y="4462750"/>
            <a:ext cx="614149" cy="5322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705563" y="4448175"/>
            <a:ext cx="614149" cy="5322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071804" y="4446647"/>
            <a:ext cx="760311" cy="57278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40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247375" y="4462750"/>
            <a:ext cx="614149" cy="5322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UTM Avo" panose="020406030505060202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085587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5" grpId="0" animBg="1"/>
      <p:bldP spid="17" grpId="0" animBg="1"/>
      <p:bldP spid="18" grpId="0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 animBg="1"/>
      <p:bldP spid="26" grpId="0"/>
      <p:bldP spid="27" grpId="0"/>
      <p:bldP spid="28" grpId="0" animBg="1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65D5C41-F0E6-4D07-81EE-F5F0C3BA26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75" b="90000" l="10000" r="91538">
                        <a14:foregroundMark x1="47692" y1="6875" x2="47692" y2="6875"/>
                        <a14:foregroundMark x1="91538" y1="48906" x2="91538" y2="48906"/>
                        <a14:foregroundMark x1="60513" y1="89375" x2="60513" y2="89375"/>
                        <a14:foregroundMark x1="33846" y1="90000" x2="33846" y2="90000"/>
                        <a14:backgroundMark x1="64103" y1="65156" x2="64103" y2="65156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660883" y="2916455"/>
            <a:ext cx="2175299" cy="35697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 flipH="1">
            <a:off x="2031024" y="2780411"/>
            <a:ext cx="2500094" cy="348571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403472" y="348669"/>
            <a:ext cx="4830995" cy="2425668"/>
            <a:chOff x="1310497" y="687617"/>
            <a:chExt cx="4830995" cy="24256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10497" y="687617"/>
              <a:ext cx="4830995" cy="242566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63564" y="1423397"/>
              <a:ext cx="40386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UTM Avo" panose="02040603050506020204" pitchFamily="18" charset="0"/>
                </a:rPr>
                <a:t>Số</a:t>
              </a:r>
              <a:r>
                <a:rPr lang="en-US" sz="2800" b="1" dirty="0">
                  <a:latin typeface="UTM Avo" panose="02040603050506020204" pitchFamily="18" charset="0"/>
                </a:rPr>
                <a:t> 54 </a:t>
              </a:r>
              <a:r>
                <a:rPr lang="en-US" sz="2800" b="1" dirty="0" err="1">
                  <a:latin typeface="UTM Avo" panose="02040603050506020204" pitchFamily="18" charset="0"/>
                </a:rPr>
                <a:t>gồm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mấy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chục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và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mấy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đơn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vị</a:t>
              </a:r>
              <a:r>
                <a:rPr lang="en-US" sz="2800" b="1" dirty="0"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33736" y="359031"/>
            <a:ext cx="3605937" cy="2178413"/>
            <a:chOff x="6395493" y="687617"/>
            <a:chExt cx="3829593" cy="21784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5493" y="687617"/>
              <a:ext cx="3829593" cy="217841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741050" y="1250920"/>
              <a:ext cx="3367735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54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gồm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5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chục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và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4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đơn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vị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.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710" y="1154946"/>
            <a:ext cx="982983" cy="1710545"/>
          </a:xfrm>
          <a:prstGeom prst="rect">
            <a:avLst/>
          </a:prstGeom>
        </p:spPr>
      </p:pic>
      <p:pic>
        <p:nvPicPr>
          <p:cNvPr id="11" name="nhạc nên video tiết tấu nhan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827021" y="-304800"/>
            <a:ext cx="609600" cy="60960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7159193" y="514987"/>
            <a:ext cx="3480480" cy="1777937"/>
          </a:xfrm>
          <a:prstGeom prst="wedgeRoundRectCallout">
            <a:avLst>
              <a:gd name="adj1" fmla="val 6969"/>
              <a:gd name="adj2" fmla="val 76407"/>
              <a:gd name="adj3" fmla="val 1666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UTM Avo" panose="02040603050506020204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gồm</a:t>
            </a:r>
            <a:r>
              <a:rPr lang="en-US" sz="3200" b="1" dirty="0">
                <a:latin typeface="UTM Avo" panose="02040603050506020204" pitchFamily="18" charset="0"/>
              </a:rPr>
              <a:t> 4 </a:t>
            </a:r>
            <a:r>
              <a:rPr lang="en-US" sz="3200" b="1" dirty="0" err="1">
                <a:latin typeface="UTM Avo" panose="02040603050506020204" pitchFamily="18" charset="0"/>
              </a:rPr>
              <a:t>chục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3200" b="1" dirty="0" err="1">
                <a:latin typeface="UTM Avo" panose="02040603050506020204" pitchFamily="18" charset="0"/>
              </a:rPr>
              <a:t>và</a:t>
            </a:r>
            <a:r>
              <a:rPr lang="en-US" sz="3200" b="1" dirty="0">
                <a:latin typeface="UTM Avo" panose="02040603050506020204" pitchFamily="18" charset="0"/>
              </a:rPr>
              <a:t> 5 </a:t>
            </a:r>
            <a:r>
              <a:rPr lang="en-US" sz="3200" b="1" dirty="0" err="1">
                <a:latin typeface="UTM Avo" panose="02040603050506020204" pitchFamily="18" charset="0"/>
              </a:rPr>
              <a:t>đơn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vị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3200" b="1" dirty="0" err="1">
                <a:latin typeface="UTM Avo" panose="02040603050506020204" pitchFamily="18" charset="0"/>
              </a:rPr>
              <a:t>là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nào</a:t>
            </a:r>
            <a:r>
              <a:rPr lang="en-US" sz="3200" b="1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403" y="1045177"/>
            <a:ext cx="982983" cy="1710545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1876926" y="1045177"/>
            <a:ext cx="3825300" cy="1408067"/>
          </a:xfrm>
          <a:prstGeom prst="wedgeEllipseCallout">
            <a:avLst>
              <a:gd name="adj1" fmla="val -12844"/>
              <a:gd name="adj2" fmla="val 7212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Đó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45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124645" y="27576"/>
            <a:ext cx="4830995" cy="2425668"/>
            <a:chOff x="1310497" y="687617"/>
            <a:chExt cx="4830995" cy="242566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10497" y="687617"/>
              <a:ext cx="4830995" cy="242566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663564" y="1423397"/>
              <a:ext cx="40386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gồm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7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chục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và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0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đơn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vị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là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</a:rPr>
                <a:t>nào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925582" y="348669"/>
            <a:ext cx="3822243" cy="2070298"/>
            <a:chOff x="6059859" y="2535308"/>
            <a:chExt cx="3581020" cy="2178413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9859" y="2535308"/>
              <a:ext cx="3581020" cy="2178413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287012" y="3334194"/>
              <a:ext cx="3154447" cy="680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Đó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là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6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 70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211" y="1629393"/>
            <a:ext cx="982983" cy="171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62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6715D-0B8F-408F-A8B5-A72F42A677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7377" y="125347"/>
            <a:ext cx="12191999" cy="6418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1631" y="125347"/>
            <a:ext cx="4809423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latin typeface="UTM Avo" panose="02040603050506020204" pitchFamily="18" charset="0"/>
                <a:cs typeface="Times New Roman" pitchFamily="18" charset="0"/>
              </a:rPr>
              <a:t>TRÁI TÁO ĐỘC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29697" y="4184617"/>
            <a:ext cx="9220688" cy="207173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3875" y="4481819"/>
            <a:ext cx="8072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hãy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ngăn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nàng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Bạch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Tuyết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ăn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trái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táo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độc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mụ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phù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thuỷ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độc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ác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bằng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cách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trả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hỏi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3000" b="1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 descr="C:\Users\ADMIN\Desktop\Tai nguyen thiet ke tro choi\Bảng gỗ\choi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670" y="-37264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artOfYourWorld-V.A-356548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6446.54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36763" y="5302660"/>
            <a:ext cx="609600" cy="5526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3C0280-5EF9-456C-A633-2CB8D20F1CB7}"/>
              </a:ext>
            </a:extLst>
          </p:cNvPr>
          <p:cNvSpPr/>
          <p:nvPr/>
        </p:nvSpPr>
        <p:spPr>
          <a:xfrm>
            <a:off x="1729696" y="1966028"/>
            <a:ext cx="9220688" cy="193078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HƯỚNG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DẪN</a:t>
            </a:r>
            <a:endParaRPr lang="en-US" sz="22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màn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Bạch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Tuyết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sai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Bạch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Tuyết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ăn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táo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độc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màn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slide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theo.</a:t>
            </a:r>
            <a:endParaRPr lang="en-US" sz="22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839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3AD494-5BAC-44E7-BC3B-E97830542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192000" cy="6422571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2693291" y="57592"/>
            <a:ext cx="7071543" cy="174933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54174" y="398044"/>
            <a:ext cx="5743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5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chục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6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2438400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A. 56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46175" y="2463076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C. 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39248" y="3630321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D. 50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3643745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B. 65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4985633" y="1699948"/>
            <a:ext cx="1562100" cy="17056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5042439" y="2933002"/>
            <a:ext cx="1562100" cy="17056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1130203" y="2836088"/>
            <a:ext cx="1562100" cy="17056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59" b="97412" l="4762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0" t="3802" r="2199" b="2592"/>
          <a:stretch/>
        </p:blipFill>
        <p:spPr>
          <a:xfrm>
            <a:off x="2651583" y="1438459"/>
            <a:ext cx="3971636" cy="469477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126" l="0" r="100000">
                        <a14:foregroundMark x1="46264" y1="18735" x2="60920" y2="20609"/>
                        <a14:foregroundMark x1="66667" y1="90632" x2="77299" y2="95550"/>
                        <a14:foregroundMark x1="46552" y1="26230" x2="52586" y2="18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732" y="2390434"/>
            <a:ext cx="3286145" cy="4032138"/>
          </a:xfrm>
          <a:prstGeom prst="rect">
            <a:avLst/>
          </a:prstGeom>
        </p:spPr>
      </p:pic>
      <p:pic>
        <p:nvPicPr>
          <p:cNvPr id="28" name="PartOfYourWorld-V.A-356548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7714.546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726315" y="54273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66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9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6" grpId="1" animBg="1"/>
      <p:bldP spid="11" grpId="2" animBg="1"/>
      <p:bldP spid="10" grpId="2" animBg="1"/>
      <p:bldP spid="9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6953F78-AC11-4896-A102-44DA5F155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-9939"/>
            <a:ext cx="12192000" cy="6422571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2756452" y="-76200"/>
            <a:ext cx="5630311" cy="210070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4249" y="325540"/>
            <a:ext cx="41205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bé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1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61705" y="3643745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C. 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54471" y="2433482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A. 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20207" y="3643745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D. 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83663" y="2399281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B. 10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4627027" y="1570913"/>
            <a:ext cx="1562100" cy="17056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4646077" y="2752801"/>
            <a:ext cx="1562100" cy="17056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1061002" y="1741461"/>
            <a:ext cx="1562100" cy="17056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59" b="97412" l="4762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0" t="3802" r="2199" b="2592"/>
          <a:stretch/>
        </p:blipFill>
        <p:spPr>
          <a:xfrm>
            <a:off x="2869147" y="1570913"/>
            <a:ext cx="4289715" cy="5070764"/>
          </a:xfrm>
          <a:prstGeom prst="rect">
            <a:avLst/>
          </a:prstGeom>
        </p:spPr>
      </p:pic>
      <p:pic>
        <p:nvPicPr>
          <p:cNvPr id="25" name="PartOfYourWorld-V.A-356548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6095.54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739640" y="4966865"/>
            <a:ext cx="609600" cy="609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75" b="99375" l="444" r="97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2" t="253" r="7261" b="1818"/>
          <a:stretch/>
        </p:blipFill>
        <p:spPr>
          <a:xfrm>
            <a:off x="8293502" y="1568722"/>
            <a:ext cx="3740382" cy="375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0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" grpId="1" animBg="1"/>
      <p:bldP spid="9" grpId="1" animBg="1"/>
      <p:bldP spid="10" grpId="1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38C745E-F668-4454-A5AE-0C76D3DFE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192000" cy="6422571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1981200" y="-76200"/>
            <a:ext cx="6858000" cy="210070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9028" y="359521"/>
            <a:ext cx="5060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lớn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nhau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1812" y="3617219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D. 98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91047" y="3628074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C. 89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81596" y="2276516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A. 10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41812" y="2366677"/>
            <a:ext cx="23622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B. 99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5181600" y="1570914"/>
            <a:ext cx="1562100" cy="17056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782519" y="1437194"/>
            <a:ext cx="1562100" cy="17056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772920" y="2801818"/>
            <a:ext cx="1562100" cy="17056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59" b="97412" l="4762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0" t="3802" r="2199" b="2592"/>
          <a:stretch/>
        </p:blipFill>
        <p:spPr>
          <a:xfrm>
            <a:off x="2552490" y="1777357"/>
            <a:ext cx="3813839" cy="45082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82" b="98333" l="5222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06" t="253" r="15333" b="3154"/>
          <a:stretch/>
        </p:blipFill>
        <p:spPr>
          <a:xfrm>
            <a:off x="8604012" y="2276516"/>
            <a:ext cx="3346660" cy="3747445"/>
          </a:xfrm>
          <a:prstGeom prst="rect">
            <a:avLst/>
          </a:prstGeom>
        </p:spPr>
      </p:pic>
      <p:pic>
        <p:nvPicPr>
          <p:cNvPr id="25" name="PartOfYourWorld-V.A-356548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6921.546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27064" y="58129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6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6" grpId="1" animBg="1"/>
      <p:bldP spid="9" grpId="1" animBg="1"/>
      <p:bldP spid="10" grpId="1" animBg="1"/>
      <p:bldP spid="1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10F5E9-982E-4E80-B424-E0D8700D72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192000" cy="6422571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1981200" y="-76200"/>
            <a:ext cx="6858000" cy="210070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5331" y="427045"/>
            <a:ext cx="48345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75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chục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26832" y="2392896"/>
            <a:ext cx="4701212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A. 7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chục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5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vị</a:t>
            </a:r>
            <a:endParaRPr lang="en-US" sz="3200" b="1" dirty="0">
              <a:solidFill>
                <a:prstClr val="black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670105" y="3907058"/>
            <a:ext cx="4657938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B. 5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chục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7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Avo" panose="02040603050506020204" pitchFamily="18" charset="0"/>
                <a:cs typeface="Times New Roman" pitchFamily="18" charset="0"/>
              </a:rPr>
              <a:t>vị</a:t>
            </a:r>
            <a:endParaRPr lang="en-US" sz="3200" b="1" dirty="0">
              <a:solidFill>
                <a:prstClr val="black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11" b="94236" l="55152" r="94394">
                        <a14:foregroundMark x1="66364" y1="91354" x2="86970" y2="70893"/>
                        <a14:foregroundMark x1="70303" y1="72334" x2="80000" y2="66859"/>
                        <a14:foregroundMark x1="80909" y1="91354" x2="82879" y2="91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45" t="7506" r="3499" b="5357"/>
          <a:stretch/>
        </p:blipFill>
        <p:spPr>
          <a:xfrm>
            <a:off x="2533480" y="3287446"/>
            <a:ext cx="1562100" cy="17056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59" b="97412" l="4762" r="97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0" t="3802" r="2199" b="2592"/>
          <a:stretch/>
        </p:blipFill>
        <p:spPr>
          <a:xfrm>
            <a:off x="-136882" y="1807029"/>
            <a:ext cx="3763713" cy="44489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75" b="99375" l="444" r="97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2" t="253" r="7261" b="1818"/>
          <a:stretch/>
        </p:blipFill>
        <p:spPr>
          <a:xfrm>
            <a:off x="8328043" y="2345114"/>
            <a:ext cx="3740382" cy="3756852"/>
          </a:xfrm>
          <a:prstGeom prst="rect">
            <a:avLst/>
          </a:prstGeom>
        </p:spPr>
      </p:pic>
      <p:sp>
        <p:nvSpPr>
          <p:cNvPr id="24" name="Right Arrow 23">
            <a:hlinkClick r:id="rId14" action="ppaction://hlinksldjump"/>
          </p:cNvPr>
          <p:cNvSpPr/>
          <p:nvPr/>
        </p:nvSpPr>
        <p:spPr>
          <a:xfrm>
            <a:off x="9809018" y="67499"/>
            <a:ext cx="838200" cy="51608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pic>
        <p:nvPicPr>
          <p:cNvPr id="18" name="PartOfYourWorld-V.A-356548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3212.5466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883453" y="48451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0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9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1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  <p:sp>
        <p:nvSpPr>
          <p:cNvPr id="189" name="Google Shape;189;p2"/>
          <p:cNvSpPr txBox="1"/>
          <p:nvPr/>
        </p:nvSpPr>
        <p:spPr>
          <a:xfrm>
            <a:off x="3931124" y="3258774"/>
            <a:ext cx="5052503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11" b="1" i="0" u="none" strike="noStrike" cap="none" dirty="0">
                <a:solidFill>
                  <a:schemeClr val="dk1"/>
                </a:solidFill>
                <a:latin typeface="UTM Avo" panose="02040603050506020204" pitchFamily="18" charset="0"/>
                <a:sym typeface="Arial"/>
              </a:rPr>
              <a:t>KHỞI ĐỘNG</a:t>
            </a:r>
            <a:endParaRPr sz="5211" b="1" i="0" u="none" strike="noStrike" cap="none" dirty="0">
              <a:solidFill>
                <a:schemeClr val="dk1"/>
              </a:solidFill>
              <a:latin typeface="UTM Avo" panose="020406030505060202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ADA04F-F9D5-4C4E-8769-FE440794A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680"/>
            <a:ext cx="12192000" cy="6774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242E43-1FE3-4375-B84F-15FC06509ABA}"/>
              </a:ext>
            </a:extLst>
          </p:cNvPr>
          <p:cNvSpPr txBox="1"/>
          <p:nvPr/>
        </p:nvSpPr>
        <p:spPr>
          <a:xfrm>
            <a:off x="1887429" y="3317772"/>
            <a:ext cx="841714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hãy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chia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sẻ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những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việc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</a:p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đã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thực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hiện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được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học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hôm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nay.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8A8C26-EEBE-48EA-9DBA-88FD2A27BACD}"/>
              </a:ext>
            </a:extLst>
          </p:cNvPr>
          <p:cNvSpPr/>
          <p:nvPr/>
        </p:nvSpPr>
        <p:spPr>
          <a:xfrm>
            <a:off x="0" y="41680"/>
            <a:ext cx="1204685" cy="464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8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41AB84-3D51-466B-976F-EA9CB9CC9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8412" y="735347"/>
            <a:ext cx="9031823" cy="5595884"/>
          </a:xfrm>
          <a:prstGeom prst="rect">
            <a:avLst/>
          </a:prstGeom>
        </p:spPr>
      </p:pic>
      <p:sp>
        <p:nvSpPr>
          <p:cNvPr id="4" name="Google Shape;290;p7">
            <a:extLst>
              <a:ext uri="{FF2B5EF4-FFF2-40B4-BE49-F238E27FC236}">
                <a16:creationId xmlns:a16="http://schemas.microsoft.com/office/drawing/2014/main" id="{1E6FD1A2-5ADF-4FBD-8A61-83C985E8B6BB}"/>
              </a:ext>
            </a:extLst>
          </p:cNvPr>
          <p:cNvSpPr txBox="1"/>
          <p:nvPr/>
        </p:nvSpPr>
        <p:spPr>
          <a:xfrm>
            <a:off x="3654499" y="2651351"/>
            <a:ext cx="5455657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DẶN DÒ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98D45C-8F6D-4B74-A178-262AE7E003F8}"/>
              </a:ext>
            </a:extLst>
          </p:cNvPr>
          <p:cNvSpPr/>
          <p:nvPr/>
        </p:nvSpPr>
        <p:spPr>
          <a:xfrm>
            <a:off x="181682" y="94130"/>
            <a:ext cx="867189" cy="479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815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10068911" y="0"/>
            <a:ext cx="18485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2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-524120" y="2815268"/>
            <a:ext cx="13235781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SG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1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Ôn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b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</a:b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đến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100 –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6D6D3B-F6B5-4CD3-AD73-5FB9391F33CB}"/>
              </a:ext>
            </a:extLst>
          </p:cNvPr>
          <p:cNvSpPr/>
          <p:nvPr/>
        </p:nvSpPr>
        <p:spPr>
          <a:xfrm>
            <a:off x="10926517" y="634294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A434E26-AEEB-4602-A610-03A115B265C5}"/>
              </a:ext>
            </a:extLst>
          </p:cNvPr>
          <p:cNvSpPr/>
          <p:nvPr/>
        </p:nvSpPr>
        <p:spPr>
          <a:xfrm>
            <a:off x="471488" y="-49274"/>
            <a:ext cx="99097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  <p:sp>
        <p:nvSpPr>
          <p:cNvPr id="189" name="Google Shape;189;p2"/>
          <p:cNvSpPr txBox="1"/>
          <p:nvPr/>
        </p:nvSpPr>
        <p:spPr>
          <a:xfrm>
            <a:off x="3931124" y="3258774"/>
            <a:ext cx="5052503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11" b="1" i="0" u="none" strike="noStrike" cap="none" dirty="0">
                <a:solidFill>
                  <a:schemeClr val="dk1"/>
                </a:solidFill>
                <a:latin typeface="UTM Avo" panose="02040603050506020204" pitchFamily="18" charset="0"/>
                <a:sym typeface="Arial"/>
              </a:rPr>
              <a:t>KHỞI ĐỘNG</a:t>
            </a:r>
            <a:endParaRPr sz="5211" b="1" i="0" u="none" strike="noStrike" cap="none" dirty="0">
              <a:solidFill>
                <a:schemeClr val="dk1"/>
              </a:solidFill>
              <a:latin typeface="UTM Avo" panose="0204060305050602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075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FB44A71-4429-41D6-9E62-45F49515D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06009"/>
          </a:xfrm>
          <a:prstGeom prst="rect">
            <a:avLst/>
          </a:prstGeom>
        </p:spPr>
      </p:pic>
      <p:sp>
        <p:nvSpPr>
          <p:cNvPr id="3" name="Wave 2"/>
          <p:cNvSpPr/>
          <p:nvPr/>
        </p:nvSpPr>
        <p:spPr>
          <a:xfrm>
            <a:off x="970671" y="0"/>
            <a:ext cx="3719091" cy="1981200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5448" y="451991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ONG NHỎ VÀ MẬT HOA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64" y="3055231"/>
            <a:ext cx="2643187" cy="3338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055" y="2009745"/>
            <a:ext cx="2209800" cy="2714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848" y="163285"/>
            <a:ext cx="1952408" cy="193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06" y="1132454"/>
            <a:ext cx="4743450" cy="474345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205256" y="4847615"/>
            <a:ext cx="1524000" cy="1197610"/>
            <a:chOff x="9144000" y="5486400"/>
            <a:chExt cx="1524000" cy="1197610"/>
          </a:xfrm>
        </p:grpSpPr>
        <p:sp>
          <p:nvSpPr>
            <p:cNvPr id="10" name="Right Arrow 9">
              <a:hlinkClick r:id="rId9" action="ppaction://hlinksldjump"/>
            </p:cNvPr>
            <p:cNvSpPr/>
            <p:nvPr/>
          </p:nvSpPr>
          <p:spPr>
            <a:xfrm>
              <a:off x="9144000" y="5486400"/>
              <a:ext cx="1524000" cy="119761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TextBox 10">
              <a:hlinkClick r:id="rId9" action="ppaction://hlinksldjump"/>
            </p:cNvPr>
            <p:cNvSpPr txBox="1"/>
            <p:nvPr/>
          </p:nvSpPr>
          <p:spPr>
            <a:xfrm>
              <a:off x="9234054" y="5931316"/>
              <a:ext cx="1343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chemeClr val="bg1"/>
                  </a:solidFill>
                  <a:latin typeface="UTM Avo" panose="02040603050506020204" pitchFamily="18" charset="0"/>
                  <a:cs typeface="Times New Roman" pitchFamily="18" charset="0"/>
                </a:rPr>
                <a:t>BẮT ĐẦU</a:t>
              </a:r>
            </a:p>
          </p:txBody>
        </p:sp>
      </p:grpSp>
      <p:pic>
        <p:nvPicPr>
          <p:cNvPr id="2" name="ChiOngNauVaEmBeBeat-VA-526277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53071" y="3535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0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94DFB45-9E89-4120-A9E6-51191DEFCC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8"/>
            <a:ext cx="12192000" cy="6406009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349" y="4426555"/>
            <a:ext cx="1567186" cy="197945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71500" y="556852"/>
            <a:ext cx="10857169" cy="2018294"/>
            <a:chOff x="2285091" y="340239"/>
            <a:chExt cx="7385539" cy="2018294"/>
          </a:xfrm>
        </p:grpSpPr>
        <p:grpSp>
          <p:nvGrpSpPr>
            <p:cNvPr id="6" name="Group 5"/>
            <p:cNvGrpSpPr/>
            <p:nvPr/>
          </p:nvGrpSpPr>
          <p:grpSpPr>
            <a:xfrm>
              <a:off x="2285091" y="340239"/>
              <a:ext cx="7385539" cy="2018294"/>
              <a:chOff x="4740151" y="611667"/>
              <a:chExt cx="7385539" cy="201829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727" t="25370" r="1090" b="51760"/>
              <a:stretch/>
            </p:blipFill>
            <p:spPr>
              <a:xfrm>
                <a:off x="4740151" y="1648362"/>
                <a:ext cx="7385539" cy="981599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537" b="75483"/>
              <a:stretch/>
            </p:blipFill>
            <p:spPr>
              <a:xfrm>
                <a:off x="7398810" y="611667"/>
                <a:ext cx="1711011" cy="1052269"/>
              </a:xfrm>
              <a:prstGeom prst="rect">
                <a:avLst/>
              </a:prstGeom>
            </p:spPr>
          </p:pic>
        </p:grpSp>
        <p:sp>
          <p:nvSpPr>
            <p:cNvPr id="25" name="cauhoi"/>
            <p:cNvSpPr txBox="1"/>
            <p:nvPr/>
          </p:nvSpPr>
          <p:spPr>
            <a:xfrm>
              <a:off x="3062610" y="1575345"/>
              <a:ext cx="6117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gồm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9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chục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0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đơn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vị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là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nào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13" name="ChiOngNauVaEmBeBeat-VA-5262771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2398.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96764" y="568901"/>
            <a:ext cx="609600" cy="609600"/>
          </a:xfrm>
          <a:prstGeom prst="rect">
            <a:avLst/>
          </a:prstGeom>
        </p:spPr>
      </p:pic>
      <p:sp>
        <p:nvSpPr>
          <p:cNvPr id="15" name="danana">
            <a:extLst>
              <a:ext uri="{FF2B5EF4-FFF2-40B4-BE49-F238E27FC236}">
                <a16:creationId xmlns:a16="http://schemas.microsoft.com/office/drawing/2014/main" id="{8B2965B9-9EC9-4A6C-BBDB-A57769FFFF60}"/>
              </a:ext>
            </a:extLst>
          </p:cNvPr>
          <p:cNvSpPr txBox="1"/>
          <p:nvPr/>
        </p:nvSpPr>
        <p:spPr>
          <a:xfrm>
            <a:off x="5231772" y="3490979"/>
            <a:ext cx="1816263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B. 9</a:t>
            </a:r>
          </a:p>
        </p:txBody>
      </p:sp>
      <p:sp>
        <p:nvSpPr>
          <p:cNvPr id="16" name="dapanb">
            <a:extLst>
              <a:ext uri="{FF2B5EF4-FFF2-40B4-BE49-F238E27FC236}">
                <a16:creationId xmlns:a16="http://schemas.microsoft.com/office/drawing/2014/main" id="{A934749D-EC34-4D4B-B17F-4E3A061B55ED}"/>
              </a:ext>
            </a:extLst>
          </p:cNvPr>
          <p:cNvSpPr txBox="1"/>
          <p:nvPr/>
        </p:nvSpPr>
        <p:spPr>
          <a:xfrm>
            <a:off x="2048659" y="3490979"/>
            <a:ext cx="1816262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A. 90</a:t>
            </a:r>
          </a:p>
        </p:txBody>
      </p:sp>
      <p:sp>
        <p:nvSpPr>
          <p:cNvPr id="17" name="dapanc">
            <a:extLst>
              <a:ext uri="{FF2B5EF4-FFF2-40B4-BE49-F238E27FC236}">
                <a16:creationId xmlns:a16="http://schemas.microsoft.com/office/drawing/2014/main" id="{6820EB38-D3B1-4B56-9E82-1AC3A5922129}"/>
              </a:ext>
            </a:extLst>
          </p:cNvPr>
          <p:cNvSpPr txBox="1"/>
          <p:nvPr/>
        </p:nvSpPr>
        <p:spPr>
          <a:xfrm>
            <a:off x="8414886" y="3490979"/>
            <a:ext cx="1747424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C. 10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00D5B40-D66F-42DA-AA7A-4C3A0FE557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0" y="1165812"/>
            <a:ext cx="1195590" cy="120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6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346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7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0.16615 0.179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7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3805D14-6195-4AB3-994B-9161948949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406009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sp>
        <p:nvSpPr>
          <p:cNvPr id="16" name="danana"/>
          <p:cNvSpPr txBox="1"/>
          <p:nvPr/>
        </p:nvSpPr>
        <p:spPr>
          <a:xfrm>
            <a:off x="1814379" y="3490977"/>
            <a:ext cx="1816263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A. 9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5187869" y="3490978"/>
            <a:ext cx="1816262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B. 10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8561358" y="3490978"/>
            <a:ext cx="1747424" cy="5847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C. 11</a:t>
            </a:r>
          </a:p>
        </p:txBody>
      </p:sp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031" y="4426555"/>
            <a:ext cx="1567186" cy="197945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7" t="25370" r="1090" b="51760"/>
          <a:stretch/>
        </p:blipFill>
        <p:spPr>
          <a:xfrm>
            <a:off x="1227217" y="1385117"/>
            <a:ext cx="9945768" cy="981599"/>
          </a:xfrm>
          <a:prstGeom prst="rect">
            <a:avLst/>
          </a:prstGeom>
        </p:spPr>
      </p:pic>
      <p:sp>
        <p:nvSpPr>
          <p:cNvPr id="29" name="cauhoi"/>
          <p:cNvSpPr txBox="1"/>
          <p:nvPr/>
        </p:nvSpPr>
        <p:spPr>
          <a:xfrm>
            <a:off x="2476767" y="1601241"/>
            <a:ext cx="7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bé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latin typeface="UTM Avo" panose="02040603050506020204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" t="47460" r="65082" b="23369"/>
          <a:stretch/>
        </p:blipFill>
        <p:spPr>
          <a:xfrm>
            <a:off x="5416693" y="133092"/>
            <a:ext cx="1490617" cy="12520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0" y="1165812"/>
            <a:ext cx="1195590" cy="1200904"/>
          </a:xfrm>
          <a:prstGeom prst="rect">
            <a:avLst/>
          </a:prstGeom>
        </p:spPr>
      </p:pic>
      <p:pic>
        <p:nvPicPr>
          <p:cNvPr id="19" name="ChiOngNauVaEmBeBeat-VA-5262771.mp3">
            <a:hlinkClick r:id="" action="ppaction://media"/>
            <a:extLst>
              <a:ext uri="{FF2B5EF4-FFF2-40B4-BE49-F238E27FC236}">
                <a16:creationId xmlns:a16="http://schemas.microsoft.com/office/drawing/2014/main" id="{43A1B8A4-1136-4B82-B4B1-1999278D4B0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2398.7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41480" y="5689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0.40026 0.1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3" y="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23469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C81FFFD-560A-4D1B-8B5E-165E90E7C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406009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691" y="4426555"/>
            <a:ext cx="1567186" cy="197945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82507" y="357701"/>
            <a:ext cx="9969356" cy="2033868"/>
            <a:chOff x="1557103" y="340239"/>
            <a:chExt cx="9002907" cy="2033868"/>
          </a:xfrm>
        </p:grpSpPr>
        <p:grpSp>
          <p:nvGrpSpPr>
            <p:cNvPr id="6" name="Group 5"/>
            <p:cNvGrpSpPr/>
            <p:nvPr/>
          </p:nvGrpSpPr>
          <p:grpSpPr>
            <a:xfrm>
              <a:off x="1557103" y="340239"/>
              <a:ext cx="9002907" cy="2033868"/>
              <a:chOff x="4012163" y="611667"/>
              <a:chExt cx="9002907" cy="2033868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727" t="25370" r="1090" b="51760"/>
              <a:stretch/>
            </p:blipFill>
            <p:spPr>
              <a:xfrm>
                <a:off x="4012163" y="1663936"/>
                <a:ext cx="9002907" cy="981599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537" b="75483"/>
              <a:stretch/>
            </p:blipFill>
            <p:spPr>
              <a:xfrm>
                <a:off x="7398810" y="611667"/>
                <a:ext cx="1711011" cy="1052269"/>
              </a:xfrm>
              <a:prstGeom prst="rect">
                <a:avLst/>
              </a:prstGeom>
            </p:spPr>
          </p:pic>
        </p:grpSp>
        <p:sp>
          <p:nvSpPr>
            <p:cNvPr id="25" name="cauhoi"/>
            <p:cNvSpPr txBox="1"/>
            <p:nvPr/>
          </p:nvSpPr>
          <p:spPr>
            <a:xfrm>
              <a:off x="2191756" y="1544017"/>
              <a:ext cx="7733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lớn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nhất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có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1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chữ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là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nào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13" name="danana"/>
          <p:cNvSpPr txBox="1"/>
          <p:nvPr/>
        </p:nvSpPr>
        <p:spPr>
          <a:xfrm>
            <a:off x="1746058" y="3286618"/>
            <a:ext cx="1816263" cy="523220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A. 9</a:t>
            </a:r>
          </a:p>
        </p:txBody>
      </p:sp>
      <p:sp>
        <p:nvSpPr>
          <p:cNvPr id="14" name="dapanb"/>
          <p:cNvSpPr txBox="1"/>
          <p:nvPr/>
        </p:nvSpPr>
        <p:spPr>
          <a:xfrm>
            <a:off x="5080472" y="3286618"/>
            <a:ext cx="1816262" cy="523220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B. 8</a:t>
            </a:r>
          </a:p>
        </p:txBody>
      </p:sp>
      <p:sp>
        <p:nvSpPr>
          <p:cNvPr id="15" name="dapanc"/>
          <p:cNvSpPr txBox="1"/>
          <p:nvPr/>
        </p:nvSpPr>
        <p:spPr>
          <a:xfrm>
            <a:off x="8414886" y="3286618"/>
            <a:ext cx="1747424" cy="523220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C. 10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61" y="472871"/>
            <a:ext cx="1195590" cy="1200904"/>
          </a:xfrm>
          <a:prstGeom prst="rect">
            <a:avLst/>
          </a:prstGeom>
        </p:spPr>
      </p:pic>
      <p:pic>
        <p:nvPicPr>
          <p:cNvPr id="18" name="ChiOngNauVaEmBeBeat-VA-5262771.mp3">
            <a:hlinkClick r:id="" action="ppaction://media"/>
            <a:extLst>
              <a:ext uri="{FF2B5EF4-FFF2-40B4-BE49-F238E27FC236}">
                <a16:creationId xmlns:a16="http://schemas.microsoft.com/office/drawing/2014/main" id="{6FAF02F9-B928-4475-A63C-EB18E91F8E9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2398.7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667754" y="2567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0.17747 0.247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1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23469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74F22BC-0757-46A2-9EE1-62BD5A629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406009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614" y="4414237"/>
            <a:ext cx="1567186" cy="197945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99088" y="340239"/>
            <a:ext cx="9473784" cy="2553547"/>
            <a:chOff x="1099088" y="340239"/>
            <a:chExt cx="9473784" cy="2553547"/>
          </a:xfrm>
        </p:grpSpPr>
        <p:grpSp>
          <p:nvGrpSpPr>
            <p:cNvPr id="6" name="Group 5"/>
            <p:cNvGrpSpPr/>
            <p:nvPr/>
          </p:nvGrpSpPr>
          <p:grpSpPr>
            <a:xfrm>
              <a:off x="1099088" y="340239"/>
              <a:ext cx="9473784" cy="2553547"/>
              <a:chOff x="3554148" y="611667"/>
              <a:chExt cx="9473784" cy="2553547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727" t="25370" r="1090" b="51760"/>
              <a:stretch/>
            </p:blipFill>
            <p:spPr>
              <a:xfrm>
                <a:off x="3554148" y="1663936"/>
                <a:ext cx="9473784" cy="1501278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537" b="75483"/>
              <a:stretch/>
            </p:blipFill>
            <p:spPr>
              <a:xfrm>
                <a:off x="7398810" y="611667"/>
                <a:ext cx="1711011" cy="1052269"/>
              </a:xfrm>
              <a:prstGeom prst="rect">
                <a:avLst/>
              </a:prstGeom>
            </p:spPr>
          </p:pic>
        </p:grpSp>
        <p:sp>
          <p:nvSpPr>
            <p:cNvPr id="25" name="cauhoi"/>
            <p:cNvSpPr txBox="1"/>
            <p:nvPr/>
          </p:nvSpPr>
          <p:spPr>
            <a:xfrm>
              <a:off x="2017625" y="1583022"/>
              <a:ext cx="811777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tròn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chục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lớn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hơn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65 </a:t>
              </a:r>
            </a:p>
            <a:p>
              <a:pPr algn="ctr"/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bé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hơn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78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là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số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  <a:cs typeface="Times New Roman" pitchFamily="18" charset="0"/>
                </a:rPr>
                <a:t>nào</a:t>
              </a:r>
              <a:r>
                <a:rPr lang="en-US" sz="3200" b="1" dirty="0">
                  <a:latin typeface="UTM Avo" panose="02040603050506020204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13" name="danana"/>
          <p:cNvSpPr txBox="1"/>
          <p:nvPr/>
        </p:nvSpPr>
        <p:spPr>
          <a:xfrm>
            <a:off x="1787622" y="3927972"/>
            <a:ext cx="1816263" cy="523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A. 60</a:t>
            </a:r>
          </a:p>
        </p:txBody>
      </p:sp>
      <p:sp>
        <p:nvSpPr>
          <p:cNvPr id="14" name="dapanb"/>
          <p:cNvSpPr txBox="1"/>
          <p:nvPr/>
        </p:nvSpPr>
        <p:spPr>
          <a:xfrm>
            <a:off x="5015539" y="3927972"/>
            <a:ext cx="1816262" cy="523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B. 70</a:t>
            </a:r>
          </a:p>
        </p:txBody>
      </p:sp>
      <p:sp>
        <p:nvSpPr>
          <p:cNvPr id="15" name="dapanc"/>
          <p:cNvSpPr txBox="1"/>
          <p:nvPr/>
        </p:nvSpPr>
        <p:spPr>
          <a:xfrm>
            <a:off x="8456450" y="3927972"/>
            <a:ext cx="1747424" cy="523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Avo" panose="02040603050506020204" pitchFamily="18" charset="0"/>
                <a:cs typeface="Times New Roman" pitchFamily="18" charset="0"/>
              </a:rPr>
              <a:t>C. 80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76" y="399224"/>
            <a:ext cx="1195590" cy="1200904"/>
          </a:xfrm>
          <a:prstGeom prst="rect">
            <a:avLst/>
          </a:prstGeom>
        </p:spPr>
      </p:pic>
      <p:pic>
        <p:nvPicPr>
          <p:cNvPr id="18" name="ChiOngNauVaEmBeBeat-VA-5262771.mp3">
            <a:hlinkClick r:id="" action="ppaction://media"/>
            <a:extLst>
              <a:ext uri="{FF2B5EF4-FFF2-40B4-BE49-F238E27FC236}">
                <a16:creationId xmlns:a16="http://schemas.microsoft.com/office/drawing/2014/main" id="{AA4B48A9-D4B0-4D3F-A4F6-6CCC89B481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2398.7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667754" y="3402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2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85185E-6 L 0.40703 0.3594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52" y="1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2551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6F4C1-9DBC-4B74-A103-BC3CED441B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2"/>
          <a:stretch/>
        </p:blipFill>
        <p:spPr>
          <a:xfrm>
            <a:off x="3175" y="0"/>
            <a:ext cx="12185650" cy="6417578"/>
          </a:xfrm>
          <a:prstGeom prst="rect">
            <a:avLst/>
          </a:prstGeom>
        </p:spPr>
      </p:pic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4881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" descr="C:\Users\ADMIN\Desktop\Bach tuyet\54774f4bc8287c7337fadd5fbb419da6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" descr="C:\Users\ADMIN\Desktop\Bach tuyet\Snow_white_transparent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8400" y="2722179"/>
            <a:ext cx="1243539" cy="268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" descr="C:\Users\ADMIN\Desktop\Bach tuyet\43ebd44d263606f876d42fd2f199ea61 (4)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38519">
            <a:off x="10592437" y="4662277"/>
            <a:ext cx="1880249" cy="268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" descr="C:\Users\ADMIN\Desktop\Bach tuyet\43ebd44d263606f876d42fd2f199ea61 (7)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7148075" y="4667665"/>
            <a:ext cx="1913197" cy="25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" descr="C:\Users\ADMIN\Desktop\Bach tuyet\RjAwOTQ4MTUyNEI3QjJCRTc2RjA6ZDA1ZjJmYTY2MjBkNDYzY2ZlZDNiOTA1Y2YxYTk1NzA6Ojo6OjA=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006265">
            <a:off x="9011" y="4789835"/>
            <a:ext cx="2123621" cy="2411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 descr="C:\Users\ADMIN\Desktop\Bach tuyet\43ebd44d263606f876d42fd2f199ea61 (2)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427022">
            <a:off x="7736843" y="4957294"/>
            <a:ext cx="1831975" cy="247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" descr="C:\Users\ADMIN\Desktop\Bach tuyet\43ebd44d263606f876d42fd2f199ea61 (3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82524" y="5232399"/>
            <a:ext cx="2212453" cy="2033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" descr="C:\Users\ADMIN\Desktop\Bach tuyet\43ebd44d263606f876d42fd2f199ea61 (5)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608799">
            <a:off x="1408602" y="4577567"/>
            <a:ext cx="1656967" cy="264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 descr="C:\Users\ADMIN\Desktop\Bach tuyet\43ebd44d263606f876d42fd2f199ea61 (8)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448800" y="4363395"/>
            <a:ext cx="2111365" cy="290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75200" y="-2947963"/>
            <a:ext cx="9770739" cy="10307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1219199" y="-2825162"/>
            <a:ext cx="6078553" cy="103074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06BD2AC-AE2C-495A-B316-9A9E682751AC}"/>
              </a:ext>
            </a:extLst>
          </p:cNvPr>
          <p:cNvGrpSpPr/>
          <p:nvPr/>
        </p:nvGrpSpPr>
        <p:grpSpPr>
          <a:xfrm>
            <a:off x="1784883" y="-1955800"/>
            <a:ext cx="9187917" cy="4079875"/>
            <a:chOff x="1784883" y="-1955800"/>
            <a:chExt cx="9187917" cy="4079875"/>
          </a:xfrm>
        </p:grpSpPr>
        <p:pic>
          <p:nvPicPr>
            <p:cNvPr id="208" name="Google Shape;208;p3" descr="C:\Users\ADMIN\Desktop\Tai nguyen thiet ke tro choi\Bảng gỗ\wooden-blank-sign-clipart-1.jpg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784883" y="-1955800"/>
              <a:ext cx="9187917" cy="4079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3"/>
            <p:cNvSpPr txBox="1"/>
            <p:nvPr/>
          </p:nvSpPr>
          <p:spPr>
            <a:xfrm>
              <a:off x="2644461" y="584200"/>
              <a:ext cx="751553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 dirty="0">
                  <a:solidFill>
                    <a:srgbClr val="FFFFFF"/>
                  </a:solidFill>
                  <a:latin typeface="UTM Avo" panose="02040603050506020204" pitchFamily="18" charset="0"/>
                  <a:sym typeface="Arial"/>
                </a:rPr>
                <a:t>CHƠI TRỐN TÌM </a:t>
              </a:r>
              <a:endParaRPr dirty="0">
                <a:latin typeface="UTM Avo" panose="020406030505060202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i="0" u="none" strike="noStrike" cap="none" dirty="0">
                  <a:solidFill>
                    <a:srgbClr val="FFFFFF"/>
                  </a:solidFill>
                  <a:latin typeface="UTM Avo" panose="02040603050506020204" pitchFamily="18" charset="0"/>
                  <a:sym typeface="Arial"/>
                </a:rPr>
                <a:t>CÙNG BẠCH TUYẾT VÀ 7 CHÚ LÙN</a:t>
              </a:r>
              <a:endParaRPr dirty="0">
                <a:latin typeface="UTM Avo" panose="02040603050506020204" pitchFamily="18" charset="0"/>
              </a:endParaRPr>
            </a:p>
          </p:txBody>
        </p:sp>
      </p:grpSp>
      <p:pic>
        <p:nvPicPr>
          <p:cNvPr id="210" name="Google Shape;210;p3" descr="C:\Users\ADMIN\Desktop\Tai nguyen thiet ke tro choi\Angry birds epic birds\1505573783630 (2).png">
            <a:hlinkClick r:id="rId17" action="ppaction://hlinksldjump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600170" y="5901542"/>
            <a:ext cx="1426197" cy="78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5751695" y="-85725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8093" y="6243041"/>
            <a:ext cx="609600" cy="6096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3DE4C90-1FA6-49E7-8E85-9F30C07A6AFD}"/>
              </a:ext>
            </a:extLst>
          </p:cNvPr>
          <p:cNvSpPr/>
          <p:nvPr/>
        </p:nvSpPr>
        <p:spPr>
          <a:xfrm>
            <a:off x="1679713" y="2312618"/>
            <a:ext cx="10018643" cy="296464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HƯỚNG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DẪN</a:t>
            </a:r>
            <a:endParaRPr lang="en-US" sz="22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màn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lùn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sai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mũi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slide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slide </a:t>
            </a:r>
            <a:r>
              <a:rPr lang="en-US" sz="2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sz="2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E8D3D7-9818-4A97-9FFC-41A9289215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32"/>
            <a:ext cx="12192000" cy="6355918"/>
          </a:xfrm>
          <a:prstGeom prst="rect">
            <a:avLst/>
          </a:prstGeom>
        </p:spPr>
      </p:pic>
      <p:sp>
        <p:nvSpPr>
          <p:cNvPr id="421" name="Google Shape;4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30</a:t>
            </a:fld>
            <a:endParaRPr>
              <a:solidFill>
                <a:srgbClr val="888888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4206712" y="511788"/>
            <a:ext cx="6803680" cy="974112"/>
            <a:chOff x="1145582" y="356727"/>
            <a:chExt cx="6124641" cy="804658"/>
          </a:xfrm>
        </p:grpSpPr>
        <p:sp>
          <p:nvSpPr>
            <p:cNvPr id="11" name="Flowchart: Alternate Process 10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57878" y="458115"/>
              <a:ext cx="5512345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Câu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đúng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câu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sai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201039" y="2110009"/>
            <a:ext cx="6809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3200" b="1" dirty="0">
                <a:latin typeface="UTM Avo" panose="02040603050506020204" pitchFamily="18" charset="0"/>
              </a:rPr>
              <a:t> 43 &gt; 41              b) 23 &gt; 32</a:t>
            </a:r>
          </a:p>
          <a:p>
            <a:endParaRPr lang="en-US" sz="3200" b="1" dirty="0">
              <a:latin typeface="UTM Avo" panose="02040603050506020204" pitchFamily="18" charset="0"/>
            </a:endParaRPr>
          </a:p>
          <a:p>
            <a:r>
              <a:rPr lang="en-US" sz="3200" b="1" dirty="0">
                <a:latin typeface="UTM Avo" panose="02040603050506020204" pitchFamily="18" charset="0"/>
              </a:rPr>
              <a:t>c) 35 &lt; 45               d) 37 = 37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609480" imgH="590400"/>
        </mc:Choice>
        <mc:Fallback>
          <p:control name="TextBox1" r:id="rId1" imgW="609480" imgH="590400">
            <p:pic>
              <p:nvPicPr>
                <p:cNvPr id="8" name="TextBox1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601361" y="2096140"/>
                  <a:ext cx="612892" cy="591448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609480" imgH="590400"/>
        </mc:Choice>
        <mc:Fallback>
          <p:control name="TextBox2" r:id="rId2" imgW="609480" imgH="590400">
            <p:pic>
              <p:nvPicPr>
                <p:cNvPr id="10" name="TextBox2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601361" y="3078982"/>
                  <a:ext cx="612892" cy="591448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609480" imgH="590400"/>
        </mc:Choice>
        <mc:Fallback>
          <p:control name="TextBox3" r:id="rId3" imgW="609480" imgH="590400">
            <p:pic>
              <p:nvPicPr>
                <p:cNvPr id="13" name="TextBox3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582440" y="2096140"/>
                  <a:ext cx="612892" cy="591448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609480" imgH="590400"/>
        </mc:Choice>
        <mc:Fallback>
          <p:control name="TextBox4" r:id="rId4" imgW="609480" imgH="590400">
            <p:pic>
              <p:nvPicPr>
                <p:cNvPr id="14" name="TextBox4"/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582440" y="3078982"/>
                  <a:ext cx="612892" cy="591448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559359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2962067" y="98474"/>
            <a:ext cx="6301392" cy="890335"/>
            <a:chOff x="1145582" y="356727"/>
            <a:chExt cx="6244782" cy="804658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57879" y="458115"/>
              <a:ext cx="5632485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Ước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lượng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nhóm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chục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04816" y="485592"/>
            <a:ext cx="112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UTM Avo" panose="02040603050506020204" pitchFamily="18" charset="0"/>
              </a:rPr>
              <a:t>Mẫu</a:t>
            </a:r>
            <a:r>
              <a:rPr lang="en-US" sz="2800" b="1" u="sng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9333" y="1405132"/>
            <a:ext cx="10712363" cy="4886504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293361" y="2631679"/>
            <a:ext cx="2119795" cy="31127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44826" y="2758753"/>
            <a:ext cx="1858625" cy="30393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542" y="4829772"/>
            <a:ext cx="6125218" cy="13764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901" b="96767" l="32613" r="39882">
                        <a14:foregroundMark x1="33988" y1="73441" x2="33988" y2="73441"/>
                        <a14:backgroundMark x1="33104" y1="75751" x2="33104" y2="75751"/>
                      </a14:backgroundRemoval>
                    </a14:imgEffect>
                  </a14:imgLayer>
                </a14:imgProps>
              </a:ext>
            </a:extLst>
          </a:blip>
          <a:srcRect l="31949" t="71120" r="60634" b="265"/>
          <a:stretch/>
        </p:blipFill>
        <p:spPr>
          <a:xfrm>
            <a:off x="6899113" y="4122104"/>
            <a:ext cx="928468" cy="15235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901" b="96767" l="32613" r="39882">
                        <a14:foregroundMark x1="33988" y1="73441" x2="33988" y2="73441"/>
                        <a14:backgroundMark x1="33104" y1="75751" x2="33104" y2="75751"/>
                      </a14:backgroundRemoval>
                    </a14:imgEffect>
                  </a14:imgLayer>
                </a14:imgProps>
              </a:ext>
            </a:extLst>
          </a:blip>
          <a:srcRect l="31949" t="71120" r="60634" b="265"/>
          <a:stretch/>
        </p:blipFill>
        <p:spPr>
          <a:xfrm>
            <a:off x="6027600" y="4132167"/>
            <a:ext cx="928468" cy="15235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901" b="96767" l="32613" r="39882">
                        <a14:foregroundMark x1="33988" y1="73441" x2="33988" y2="73441"/>
                        <a14:backgroundMark x1="33104" y1="75751" x2="33104" y2="75751"/>
                      </a14:backgroundRemoval>
                    </a14:imgEffect>
                  </a14:imgLayer>
                </a14:imgProps>
              </a:ext>
            </a:extLst>
          </a:blip>
          <a:srcRect l="31949" t="71120" r="60634" b="265"/>
          <a:stretch/>
        </p:blipFill>
        <p:spPr>
          <a:xfrm>
            <a:off x="5152132" y="4213982"/>
            <a:ext cx="928468" cy="15235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901" b="96767" l="32613" r="39882">
                        <a14:foregroundMark x1="33988" y1="73441" x2="33988" y2="73441"/>
                        <a14:backgroundMark x1="33104" y1="75751" x2="33104" y2="75751"/>
                      </a14:backgroundRemoval>
                    </a14:imgEffect>
                  </a14:imgLayer>
                </a14:imgProps>
              </a:ext>
            </a:extLst>
          </a:blip>
          <a:srcRect l="31949" t="71120" r="60634" b="265"/>
          <a:stretch/>
        </p:blipFill>
        <p:spPr>
          <a:xfrm>
            <a:off x="4274670" y="4329252"/>
            <a:ext cx="928468" cy="1523546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6923983" y="1052165"/>
            <a:ext cx="4036117" cy="1440786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khoảng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4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chục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quyển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sách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829078" y="1144237"/>
            <a:ext cx="3831561" cy="1536695"/>
          </a:xfrm>
          <a:prstGeom prst="wedgeRoundRectCallout">
            <a:avLst>
              <a:gd name="adj1" fmla="val -3895"/>
              <a:gd name="adj2" fmla="val 6374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Bạn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ước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lượng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xem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khoảng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bao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nhiêu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qyển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UTM Avo" panose="02040603050506020204" pitchFamily="18" charset="0"/>
              </a:rPr>
              <a:t>sách</a:t>
            </a:r>
            <a:r>
              <a:rPr lang="en-US" sz="2600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1150" b="99017" l="69863" r="93752">
                        <a14:foregroundMark x1="81827" y1="94919" x2="81827" y2="94919"/>
                        <a14:foregroundMark x1="73674" y1="96305" x2="73674" y2="96305"/>
                        <a14:foregroundMark x1="72004" y1="95381" x2="72004" y2="95381"/>
                        <a14:foregroundMark x1="79568" y1="97229" x2="79568" y2="97229"/>
                        <a14:foregroundMark x1="78880" y1="95843" x2="78880" y2="95843"/>
                        <a14:foregroundMark x1="87525" y1="95843" x2="87525" y2="95843"/>
                        <a14:foregroundMark x1="87230" y1="94688" x2="87230" y2="94688"/>
                        <a14:foregroundMark x1="88409" y1="94457" x2="88409" y2="94457"/>
                        <a14:foregroundMark x1="85167" y1="97229" x2="85167" y2="97229"/>
                        <a14:foregroundMark x1="86149" y1="95612" x2="86149" y2="95612"/>
                        <a14:foregroundMark x1="80354" y1="93533" x2="80354" y2="93533"/>
                        <a14:foregroundMark x1="84676" y1="95843" x2="84676" y2="95843"/>
                        <a14:foregroundMark x1="71218" y1="96074" x2="71218" y2="96074"/>
                        <a14:foregroundMark x1="74067" y1="96767" x2="74067" y2="96767"/>
                        <a14:foregroundMark x1="78782" y1="96536" x2="78782" y2="96536"/>
                        <a14:foregroundMark x1="87426" y1="96767" x2="87426" y2="96767"/>
                        <a14:foregroundMark x1="86837" y1="96767" x2="86837" y2="96767"/>
                        <a14:foregroundMark x1="86444" y1="96767" x2="86444" y2="96767"/>
                        <a14:foregroundMark x1="84479" y1="96536" x2="84479" y2="96536"/>
                        <a14:foregroundMark x1="84185" y1="95612" x2="84185" y2="95612"/>
                      </a14:backgroundRemoval>
                    </a14:imgEffect>
                  </a14:imgLayer>
                </a14:imgProps>
              </a:ext>
            </a:extLst>
          </a:blip>
          <a:srcRect l="66877" t="90167" r="22121" b="1625"/>
          <a:stretch/>
        </p:blipFill>
        <p:spPr>
          <a:xfrm>
            <a:off x="3806638" y="4188052"/>
            <a:ext cx="1506648" cy="47809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1150" b="99017" l="69863" r="93752">
                        <a14:foregroundMark x1="81827" y1="94919" x2="81827" y2="94919"/>
                        <a14:foregroundMark x1="73674" y1="96305" x2="73674" y2="96305"/>
                        <a14:foregroundMark x1="72004" y1="95381" x2="72004" y2="95381"/>
                        <a14:foregroundMark x1="79568" y1="97229" x2="79568" y2="97229"/>
                        <a14:foregroundMark x1="78880" y1="95843" x2="78880" y2="95843"/>
                        <a14:foregroundMark x1="87525" y1="95843" x2="87525" y2="95843"/>
                        <a14:foregroundMark x1="87230" y1="94688" x2="87230" y2="94688"/>
                        <a14:foregroundMark x1="88409" y1="94457" x2="88409" y2="94457"/>
                        <a14:foregroundMark x1="85167" y1="97229" x2="85167" y2="97229"/>
                        <a14:foregroundMark x1="86149" y1="95612" x2="86149" y2="95612"/>
                        <a14:foregroundMark x1="80354" y1="93533" x2="80354" y2="93533"/>
                        <a14:foregroundMark x1="84676" y1="95843" x2="84676" y2="95843"/>
                        <a14:foregroundMark x1="71218" y1="96074" x2="71218" y2="96074"/>
                        <a14:foregroundMark x1="74067" y1="96767" x2="74067" y2="96767"/>
                        <a14:foregroundMark x1="78782" y1="96536" x2="78782" y2="96536"/>
                        <a14:foregroundMark x1="87426" y1="96767" x2="87426" y2="96767"/>
                        <a14:foregroundMark x1="86837" y1="96767" x2="86837" y2="96767"/>
                        <a14:foregroundMark x1="86444" y1="96767" x2="86444" y2="96767"/>
                        <a14:foregroundMark x1="84479" y1="96536" x2="84479" y2="96536"/>
                        <a14:foregroundMark x1="84185" y1="95612" x2="84185" y2="95612"/>
                      </a14:backgroundRemoval>
                    </a14:imgEffect>
                  </a14:imgLayer>
                </a14:imgProps>
              </a:ext>
            </a:extLst>
          </a:blip>
          <a:srcRect l="77258" t="91026" r="8919"/>
          <a:stretch/>
        </p:blipFill>
        <p:spPr>
          <a:xfrm>
            <a:off x="6122305" y="3940995"/>
            <a:ext cx="1892968" cy="522637"/>
          </a:xfrm>
          <a:prstGeom prst="rect">
            <a:avLst/>
          </a:prstGeom>
        </p:spPr>
      </p:pic>
      <p:pic>
        <p:nvPicPr>
          <p:cNvPr id="19" name="nhạc nên video tiết tấu nhan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647260" y="0"/>
            <a:ext cx="609600" cy="609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952" y="1858020"/>
            <a:ext cx="510598" cy="888521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6954567" y="1062228"/>
            <a:ext cx="3974947" cy="1440786"/>
          </a:xfrm>
          <a:prstGeom prst="wedgeEllipseCallout">
            <a:avLst>
              <a:gd name="adj1" fmla="val -1813"/>
              <a:gd name="adj2" fmla="val 736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tất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43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quyển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sách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2" name="Rounded Rectangular Callout 21"/>
          <p:cNvSpPr/>
          <p:nvPr/>
        </p:nvSpPr>
        <p:spPr>
          <a:xfrm flipH="1">
            <a:off x="1829078" y="1089672"/>
            <a:ext cx="3974978" cy="1536695"/>
          </a:xfrm>
          <a:prstGeom prst="wedgeRoundRectCallout">
            <a:avLst>
              <a:gd name="adj1" fmla="val -3895"/>
              <a:gd name="adj2" fmla="val 6374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Cùng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đếm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kiểm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tra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nhé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!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302807" y="4065465"/>
            <a:ext cx="3657600" cy="1820580"/>
            <a:chOff x="6192254" y="4538186"/>
            <a:chExt cx="3657600" cy="182058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1150" b="99017" l="69863" r="93752">
                          <a14:foregroundMark x1="81827" y1="94919" x2="81827" y2="94919"/>
                          <a14:foregroundMark x1="73674" y1="96305" x2="73674" y2="96305"/>
                          <a14:foregroundMark x1="72004" y1="95381" x2="72004" y2="95381"/>
                          <a14:foregroundMark x1="79568" y1="97229" x2="79568" y2="97229"/>
                          <a14:foregroundMark x1="78880" y1="95843" x2="78880" y2="95843"/>
                          <a14:foregroundMark x1="87525" y1="95843" x2="87525" y2="95843"/>
                          <a14:foregroundMark x1="87230" y1="94688" x2="87230" y2="94688"/>
                          <a14:foregroundMark x1="88409" y1="94457" x2="88409" y2="94457"/>
                          <a14:foregroundMark x1="85167" y1="97229" x2="85167" y2="97229"/>
                          <a14:foregroundMark x1="86149" y1="95612" x2="86149" y2="95612"/>
                          <a14:foregroundMark x1="80354" y1="93533" x2="80354" y2="93533"/>
                          <a14:foregroundMark x1="84676" y1="95843" x2="84676" y2="95843"/>
                          <a14:foregroundMark x1="71218" y1="96074" x2="71218" y2="96074"/>
                          <a14:foregroundMark x1="74067" y1="96767" x2="74067" y2="96767"/>
                          <a14:foregroundMark x1="78782" y1="96536" x2="78782" y2="96536"/>
                          <a14:foregroundMark x1="87426" y1="96767" x2="87426" y2="96767"/>
                          <a14:foregroundMark x1="86837" y1="96767" x2="86837" y2="96767"/>
                          <a14:foregroundMark x1="86444" y1="96767" x2="86444" y2="96767"/>
                          <a14:foregroundMark x1="84479" y1="96536" x2="84479" y2="96536"/>
                          <a14:foregroundMark x1="84185" y1="95612" x2="84185" y2="95612"/>
                        </a14:backgroundRemoval>
                      </a14:imgEffect>
                    </a14:imgLayer>
                  </a14:imgProps>
                </a:ext>
              </a:extLst>
            </a:blip>
            <a:srcRect l="66877" t="90167" r="3262"/>
            <a:stretch/>
          </p:blipFill>
          <p:spPr>
            <a:xfrm>
              <a:off x="6192254" y="5846494"/>
              <a:ext cx="3657600" cy="512272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0901" b="96767" l="32613" r="39882">
                          <a14:foregroundMark x1="33988" y1="73441" x2="33988" y2="73441"/>
                          <a14:backgroundMark x1="33104" y1="75751" x2="33104" y2="75751"/>
                        </a14:backgroundRemoval>
                      </a14:imgEffect>
                    </a14:imgLayer>
                  </a14:imgProps>
                </a:ext>
              </a:extLst>
            </a:blip>
            <a:srcRect l="31949" t="71120" r="60634" b="265"/>
            <a:stretch/>
          </p:blipFill>
          <p:spPr>
            <a:xfrm>
              <a:off x="6621619" y="4575172"/>
              <a:ext cx="928468" cy="1523546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0901" b="96767" l="32613" r="39882">
                          <a14:foregroundMark x1="33988" y1="73441" x2="33988" y2="73441"/>
                          <a14:backgroundMark x1="33104" y1="75751" x2="33104" y2="75751"/>
                        </a14:backgroundRemoval>
                      </a14:imgEffect>
                    </a14:imgLayer>
                  </a14:imgProps>
                </a:ext>
              </a:extLst>
            </a:blip>
            <a:srcRect l="31949" t="71120" r="60634" b="265"/>
            <a:stretch/>
          </p:blipFill>
          <p:spPr>
            <a:xfrm>
              <a:off x="7294421" y="4577125"/>
              <a:ext cx="928468" cy="152354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0901" b="96767" l="32613" r="39882">
                          <a14:foregroundMark x1="33988" y1="73441" x2="33988" y2="73441"/>
                          <a14:backgroundMark x1="33104" y1="75751" x2="33104" y2="75751"/>
                        </a14:backgroundRemoval>
                      </a14:imgEffect>
                    </a14:imgLayer>
                  </a14:imgProps>
                </a:ext>
              </a:extLst>
            </a:blip>
            <a:srcRect l="31949" t="71120" r="60634" b="265"/>
            <a:stretch/>
          </p:blipFill>
          <p:spPr>
            <a:xfrm>
              <a:off x="7900446" y="4554228"/>
              <a:ext cx="928468" cy="152354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0901" b="96767" l="32613" r="39882">
                          <a14:foregroundMark x1="33988" y1="73441" x2="33988" y2="73441"/>
                          <a14:backgroundMark x1="33104" y1="75751" x2="33104" y2="75751"/>
                        </a14:backgroundRemoval>
                      </a14:imgEffect>
                    </a14:imgLayer>
                  </a14:imgProps>
                </a:ext>
              </a:extLst>
            </a:blip>
            <a:srcRect l="31949" t="71120" r="60634" b="265"/>
            <a:stretch/>
          </p:blipFill>
          <p:spPr>
            <a:xfrm>
              <a:off x="8483192" y="4538186"/>
              <a:ext cx="928468" cy="1523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164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3162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44232 0.020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22" y="101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49649 -0.0226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/>
      <p:bldP spid="7" grpId="0" animBg="1"/>
      <p:bldP spid="15" grpId="0" animBg="1"/>
      <p:bldP spid="15" grpId="1" animBg="1"/>
      <p:bldP spid="16" grpId="0" animBg="1"/>
      <p:bldP spid="16" grpId="1" animBg="1"/>
      <p:bldP spid="21" grpId="0" animBg="1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868DAE-92A5-419C-8FA8-4EBAA4EBF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2192000" cy="639514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2547410" y="0"/>
            <a:ext cx="6317434" cy="890335"/>
            <a:chOff x="1145582" y="356727"/>
            <a:chExt cx="6260680" cy="804658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73777" y="439173"/>
              <a:ext cx="5632485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Ước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lượng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nhóm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chục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048" y="1622563"/>
            <a:ext cx="7114274" cy="30788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444316" y="913897"/>
            <a:ext cx="10817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UTM Avo" panose="02040603050506020204" pitchFamily="18" charset="0"/>
              </a:rPr>
              <a:t>a) </a:t>
            </a:r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hãy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ước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lượng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trong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hình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sau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bao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nhiêu</a:t>
            </a:r>
            <a:r>
              <a:rPr lang="en-US" sz="2800" b="1" dirty="0">
                <a:latin typeface="UTM Avo" panose="02040603050506020204" pitchFamily="18" charset="0"/>
              </a:rPr>
              <a:t> con </a:t>
            </a:r>
            <a:r>
              <a:rPr lang="en-US" sz="2800" b="1" dirty="0" err="1">
                <a:latin typeface="UTM Avo" panose="02040603050506020204" pitchFamily="18" charset="0"/>
              </a:rPr>
              <a:t>kiến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2" name="Google Shape;409;p13"/>
          <p:cNvSpPr/>
          <p:nvPr/>
        </p:nvSpPr>
        <p:spPr>
          <a:xfrm>
            <a:off x="1888897" y="4858690"/>
            <a:ext cx="7958575" cy="1401801"/>
          </a:xfrm>
          <a:prstGeom prst="roundRect">
            <a:avLst>
              <a:gd name="adj" fmla="val 16667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00" b="1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2495" y="4858690"/>
            <a:ext cx="6526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anose="02040603050506020204" pitchFamily="18" charset="0"/>
              </a:rPr>
              <a:t>- </a:t>
            </a:r>
            <a:r>
              <a:rPr lang="en-US" sz="2400" b="1" dirty="0" err="1">
                <a:latin typeface="UTM Avo" panose="02040603050506020204" pitchFamily="18" charset="0"/>
              </a:rPr>
              <a:t>Mỗi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hàng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có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khoảng</a:t>
            </a:r>
            <a:r>
              <a:rPr lang="en-US" sz="2400" b="1" dirty="0">
                <a:latin typeface="UTM Avo" panose="02040603050506020204" pitchFamily="18" charset="0"/>
              </a:rPr>
              <a:t> 1 </a:t>
            </a:r>
            <a:r>
              <a:rPr lang="en-US" sz="2400" b="1" dirty="0" err="1">
                <a:latin typeface="UTM Avo" panose="02040603050506020204" pitchFamily="18" charset="0"/>
              </a:rPr>
              <a:t>chục</a:t>
            </a:r>
            <a:r>
              <a:rPr lang="en-US" sz="2400" b="1" dirty="0"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latin typeface="UTM Avo" panose="02040603050506020204" pitchFamily="18" charset="0"/>
              </a:rPr>
              <a:t>kiến</a:t>
            </a:r>
            <a:r>
              <a:rPr lang="en-US" sz="2400" b="1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02495" y="5315749"/>
            <a:ext cx="5862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UTM Avo" panose="02040603050506020204" pitchFamily="18" charset="0"/>
              </a:rPr>
              <a:t>- </a:t>
            </a:r>
            <a:r>
              <a:rPr lang="en-US" sz="2400" b="1" dirty="0" err="1">
                <a:latin typeface="UTM Avo" panose="02040603050506020204" pitchFamily="18" charset="0"/>
              </a:rPr>
              <a:t>Có</a:t>
            </a:r>
            <a:r>
              <a:rPr lang="en-US" sz="2400" b="1" dirty="0">
                <a:latin typeface="UTM Avo" panose="02040603050506020204" pitchFamily="18" charset="0"/>
              </a:rPr>
              <a:t> 4 </a:t>
            </a:r>
            <a:r>
              <a:rPr lang="en-US" sz="2400" b="1" dirty="0" err="1">
                <a:latin typeface="UTM Avo" panose="02040603050506020204" pitchFamily="18" charset="0"/>
              </a:rPr>
              <a:t>hàng</a:t>
            </a:r>
            <a:r>
              <a:rPr lang="en-US" sz="2400" b="1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02494" y="5724865"/>
            <a:ext cx="5633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Vậy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khoảng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4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chục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kiến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7128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DE6C5B9-256E-4497-8355-337F8F598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58" y="0"/>
            <a:ext cx="12192000" cy="639514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2547410" y="0"/>
            <a:ext cx="6317434" cy="890335"/>
            <a:chOff x="1145582" y="356727"/>
            <a:chExt cx="6260680" cy="804658"/>
          </a:xfrm>
        </p:grpSpPr>
        <p:sp>
          <p:nvSpPr>
            <p:cNvPr id="4" name="Flowchart: Alternate Process 3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73777" y="439173"/>
              <a:ext cx="5632485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Ước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lượng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nhóm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  <a:cs typeface="Arial" panose="020B0604020202020204" pitchFamily="34" charset="0"/>
                </a:rPr>
                <a:t>chục</a:t>
              </a:r>
              <a:r>
                <a:rPr lang="en-US" sz="2800" b="1" dirty="0">
                  <a:latin typeface="UTM Avo" panose="02040603050506020204" pitchFamily="18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680" y="1898806"/>
            <a:ext cx="7020849" cy="30384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444316" y="1175507"/>
            <a:ext cx="1159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</a:rPr>
              <a:t>b) </a:t>
            </a:r>
            <a:r>
              <a:rPr lang="en-US" sz="3200" b="1" dirty="0" err="1">
                <a:latin typeface="UTM Avo" panose="02040603050506020204" pitchFamily="18" charset="0"/>
              </a:rPr>
              <a:t>Em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hãy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đếm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số</a:t>
            </a:r>
            <a:r>
              <a:rPr lang="en-US" sz="3200" b="1" dirty="0">
                <a:latin typeface="UTM Avo" panose="02040603050506020204" pitchFamily="18" charset="0"/>
              </a:rPr>
              <a:t> con </a:t>
            </a:r>
            <a:r>
              <a:rPr lang="en-US" sz="3200" b="1" dirty="0" err="1">
                <a:latin typeface="UTM Avo" panose="02040603050506020204" pitchFamily="18" charset="0"/>
              </a:rPr>
              <a:t>kiến</a:t>
            </a:r>
            <a:r>
              <a:rPr lang="en-US" sz="3200" b="1" dirty="0">
                <a:latin typeface="UTM Avo" panose="02040603050506020204" pitchFamily="18" charset="0"/>
              </a:rPr>
              <a:t> ở </a:t>
            </a:r>
            <a:r>
              <a:rPr lang="en-US" sz="3200" b="1" dirty="0" err="1">
                <a:latin typeface="UTM Avo" panose="02040603050506020204" pitchFamily="18" charset="0"/>
              </a:rPr>
              <a:t>hình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bên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để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kiểm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tra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lại</a:t>
            </a:r>
            <a:r>
              <a:rPr lang="en-US" sz="3200" b="1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3554419"/>
            <a:ext cx="3029632" cy="3038465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255872" y="2200156"/>
            <a:ext cx="3795491" cy="1440786"/>
          </a:xfrm>
          <a:prstGeom prst="wedgeEllipseCallout">
            <a:avLst>
              <a:gd name="adj1" fmla="val -1813"/>
              <a:gd name="adj2" fmla="val 736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tất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40 con </a:t>
            </a:r>
            <a:r>
              <a:rPr lang="en-US" sz="3200" dirty="0" err="1">
                <a:solidFill>
                  <a:schemeClr val="tx1"/>
                </a:solidFill>
                <a:latin typeface="UTM Avo" panose="02040603050506020204" pitchFamily="18" charset="0"/>
              </a:rPr>
              <a:t>kiến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134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ADA04F-F9D5-4C4E-8769-FE440794A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252" y="-11802"/>
            <a:ext cx="12288252" cy="68281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242E43-1FE3-4375-B84F-15FC06509ABA}"/>
              </a:ext>
            </a:extLst>
          </p:cNvPr>
          <p:cNvSpPr txBox="1"/>
          <p:nvPr/>
        </p:nvSpPr>
        <p:spPr>
          <a:xfrm>
            <a:off x="1889736" y="3238259"/>
            <a:ext cx="841252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hãy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chia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sẻ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những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việc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</a:p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đã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thực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hiện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được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học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hôm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</a:rPr>
              <a:t> nay.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2DBCDF3-9A15-4787-B659-666B33273EED}"/>
              </a:ext>
            </a:extLst>
          </p:cNvPr>
          <p:cNvSpPr/>
          <p:nvPr/>
        </p:nvSpPr>
        <p:spPr>
          <a:xfrm>
            <a:off x="0" y="41680"/>
            <a:ext cx="1071562" cy="47148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8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41AB84-3D51-466B-976F-EA9CB9CC9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48412" y="735347"/>
            <a:ext cx="9031823" cy="5595884"/>
          </a:xfrm>
          <a:prstGeom prst="rect">
            <a:avLst/>
          </a:prstGeom>
        </p:spPr>
      </p:pic>
      <p:sp>
        <p:nvSpPr>
          <p:cNvPr id="4" name="Google Shape;290;p7">
            <a:extLst>
              <a:ext uri="{FF2B5EF4-FFF2-40B4-BE49-F238E27FC236}">
                <a16:creationId xmlns:a16="http://schemas.microsoft.com/office/drawing/2014/main" id="{1E6FD1A2-5ADF-4FBD-8A61-83C985E8B6BB}"/>
              </a:ext>
            </a:extLst>
          </p:cNvPr>
          <p:cNvSpPr txBox="1"/>
          <p:nvPr/>
        </p:nvSpPr>
        <p:spPr>
          <a:xfrm>
            <a:off x="3654499" y="2651351"/>
            <a:ext cx="5455657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DẶN DÒ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98D45C-8F6D-4B74-A178-262AE7E003F8}"/>
              </a:ext>
            </a:extLst>
          </p:cNvPr>
          <p:cNvSpPr/>
          <p:nvPr/>
        </p:nvSpPr>
        <p:spPr>
          <a:xfrm>
            <a:off x="181682" y="94130"/>
            <a:ext cx="867189" cy="479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18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13C022-086E-4F50-8823-3F572A6D7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431645"/>
          </a:xfrm>
          <a:prstGeom prst="rect">
            <a:avLst/>
          </a:prstGeom>
        </p:spPr>
      </p:pic>
      <p:sp>
        <p:nvSpPr>
          <p:cNvPr id="2" name="Google Shape;189;p2"/>
          <p:cNvSpPr txBox="1"/>
          <p:nvPr/>
        </p:nvSpPr>
        <p:spPr>
          <a:xfrm>
            <a:off x="4549966" y="244254"/>
            <a:ext cx="37758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LUẬT CHƠI</a:t>
            </a:r>
            <a:endParaRPr sz="4400" b="1" i="0" u="none" strike="noStrike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3" name="文本占位符 1">
            <a:extLst>
              <a:ext uri="{FF2B5EF4-FFF2-40B4-BE49-F238E27FC236}">
                <a16:creationId xmlns:a16="http://schemas.microsoft.com/office/drawing/2014/main" id="{1D4D8A0C-1924-4738-A40D-C717DD049076}"/>
              </a:ext>
            </a:extLst>
          </p:cNvPr>
          <p:cNvSpPr txBox="1">
            <a:spLocks/>
          </p:cNvSpPr>
          <p:nvPr/>
        </p:nvSpPr>
        <p:spPr>
          <a:xfrm>
            <a:off x="832586" y="1961147"/>
            <a:ext cx="10189050" cy="29357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đang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rừng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công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Bạch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Tuyết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nhiệm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vụ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Muốn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Bạch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Tuyết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phải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trả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lời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đúng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phép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mà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chơi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đưa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ra</a:t>
            </a:r>
            <a:r>
              <a:rPr lang="en-US" altLang="zh-CN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zh-CN" alt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89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" descr="C:\Users\ADMIN\Desktop\Bach tuyet\ a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1"/>
            <a:ext cx="12192000" cy="686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7779459" y="3997351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4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5085415" y="4860489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2470377" y="4994982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" descr="C:\Users\ADMIN\Desktop\Bach tuyet\Doc23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827354">
            <a:off x="10020325" y="4028629"/>
            <a:ext cx="1543159" cy="2286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11276" y="-877604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997263" y="-612852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62021" y="-612852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90454" y="-59399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" descr="C:\Users\ADMIN\Desktop\Bach tuyet\Snow_white_transparent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85359" y="3430814"/>
            <a:ext cx="1825347" cy="393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:\Users\ADMIN\Desktop\Tai nguyen thiet ke tro choi\Bảng gỗ\wooden-blank-sign-clipart-1.jpg"/>
          <p:cNvPicPr preferRelativeResize="0"/>
          <p:nvPr/>
        </p:nvPicPr>
        <p:blipFill rotWithShape="1">
          <a:blip r:embed="rId17">
            <a:alphaModFix/>
          </a:blip>
          <a:srcRect t="46537"/>
          <a:stretch/>
        </p:blipFill>
        <p:spPr>
          <a:xfrm>
            <a:off x="2542862" y="0"/>
            <a:ext cx="7921939" cy="218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468967" y="2299288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A. 60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3431014" y="2299287"/>
            <a:ext cx="2458710" cy="104417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B. 56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6484733" y="2299287"/>
            <a:ext cx="2430872" cy="1043586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C. 55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9437731" y="2299286"/>
            <a:ext cx="2451521" cy="104358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D. 54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31" name="Google Shape;231;p4"/>
          <p:cNvSpPr txBox="1"/>
          <p:nvPr/>
        </p:nvSpPr>
        <p:spPr>
          <a:xfrm>
            <a:off x="4168141" y="705556"/>
            <a:ext cx="487172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50 + 4 = ?</a:t>
            </a:r>
            <a:endParaRPr sz="2400" b="1" dirty="0">
              <a:latin typeface="UTM Avo" panose="02040603050506020204" pitchFamily="18" charset="0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6308782" y="3332957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sym typeface="Arial"/>
              </a:rPr>
              <a:t>ĐÚNG RỒI</a:t>
            </a:r>
            <a:endParaRPr dirty="0">
              <a:latin typeface="UTM Avo" panose="02040603050506020204" pitchFamily="18" charset="0"/>
            </a:endParaRPr>
          </a:p>
        </p:txBody>
      </p:sp>
      <p:pic>
        <p:nvPicPr>
          <p:cNvPr id="233" name="Google Shape;233;p4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272119" y="76200"/>
            <a:ext cx="1617133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34513" y="606285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7" grpId="0" animBg="1"/>
      <p:bldP spid="228" grpId="0" animBg="1"/>
      <p:bldP spid="229" grpId="0" animBg="1"/>
      <p:bldP spid="2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5" descr="C:\Users\ADMIN\Desktop\Bach tuyet\54774f4bc8287c7337fadd5fbb419da6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3278445" y="382349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5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10368615" y="4415267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5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8504048" y="4385149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" descr="C:\Users\ADMIN\Desktop\Bach tuyet\43ebd44d263606f876d42fd2f199ea61 (7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116409" flipH="1">
            <a:off x="5873242" y="3818719"/>
            <a:ext cx="1789713" cy="241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22356" y="-62540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033540" y="-1451215"/>
            <a:ext cx="7213600" cy="830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785869" y="-879668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5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43503" y="-625407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5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7938"/>
          <a:stretch/>
        </p:blipFill>
        <p:spPr>
          <a:xfrm>
            <a:off x="2348128" y="-120315"/>
            <a:ext cx="7921939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"/>
          <p:cNvSpPr txBox="1"/>
          <p:nvPr/>
        </p:nvSpPr>
        <p:spPr>
          <a:xfrm>
            <a:off x="3465728" y="585697"/>
            <a:ext cx="58928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22 + 31 = ?</a:t>
            </a:r>
            <a:endParaRPr sz="5400" b="1" i="0" u="none" strike="noStrike" cap="none" dirty="0">
              <a:solidFill>
                <a:srgbClr val="FFFFFF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5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190902" y="995132"/>
            <a:ext cx="1617133" cy="6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5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sym typeface="Arial"/>
              </a:rPr>
              <a:t>ĐÚNG RỒI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431870" y="2178511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0000FF"/>
                </a:solidFill>
                <a:latin typeface="UTM Avo" panose="02040603050506020204" pitchFamily="18" charset="0"/>
                <a:cs typeface="Calibri"/>
                <a:sym typeface="Calibri"/>
              </a:rPr>
              <a:t>A. 42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3549376" y="2178510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B. 43</a:t>
            </a:r>
            <a:endParaRPr sz="5335" b="0" i="0" u="none" strike="noStrike" cap="none" dirty="0">
              <a:solidFill>
                <a:srgbClr val="0000FF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6597280" y="2178510"/>
            <a:ext cx="2438400" cy="10415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C. 53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9601200" y="2178510"/>
            <a:ext cx="2438400" cy="10415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D. 54</a:t>
            </a:r>
            <a:endParaRPr dirty="0">
              <a:latin typeface="UTM Avo" panose="02040603050506020204" pitchFamily="18" charset="0"/>
            </a:endParaRPr>
          </a:p>
        </p:txBody>
      </p:sp>
      <p:pic>
        <p:nvPicPr>
          <p:cNvPr id="255" name="Google Shape;255;p5" descr="C:\Users\ADMIN\Desktop\Bach tuyet\Blanca_Nieves.8.pn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-227371" y="3455232"/>
            <a:ext cx="2287981" cy="3969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5" descr="C:\Users\ADMIN\Desktop\Tai nguyen thiet ke tro choi\Bảng gỗ\Picture1 (2).png">
            <a:hlinkClick r:id="" action="ppaction://hlinkshowjump?jump=previousslide"/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 flipH="1">
            <a:off x="124036" y="951281"/>
            <a:ext cx="1646767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447302" y="592312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53" grpId="0" animBg="1"/>
      <p:bldP spid="2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6" descr="C:\Users\ADMIN\Desktop\Bach tuyet\b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6" descr="C:\Users\ADMIN\Desktop\Bach tuyet\Bambi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44661" flipH="1">
            <a:off x="9728476" y="3974979"/>
            <a:ext cx="1320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6" descr="C:\Users\ADMIN\Desktop\Bach tuyet\esquilo001.gif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128333" flipH="1">
            <a:off x="7340875" y="4702316"/>
            <a:ext cx="1320800" cy="14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6" descr="C:\Users\ADMIN\Desktop\Bach tuyet\767e08fbae2de8679fbba6d8cecba19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247476" flipH="1">
            <a:off x="4768623" y="4677444"/>
            <a:ext cx="1092200" cy="152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6" descr="C:\Users\ADMIN\Desktop\Bach tuyet\43ebd44d263606f876d42fd2f199ea61 (2)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1188953">
            <a:off x="2218663" y="3854845"/>
            <a:ext cx="2076448" cy="2807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6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314194" y="-348218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" descr="C:\Users\ADMIN\Desktop\Bach tuyet\511929473-photo-clip-tre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11938" y="-678796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6" descr="C:\Users\ADMIN\Desktop\Bach tuyet\511929473-photo-clip-tre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508292" y="-565105"/>
            <a:ext cx="7213600" cy="76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6" descr="C:\Users\ADMIN\Desktop\Bach tuyet\arbre-majestueux-42629281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7845" y="-471489"/>
            <a:ext cx="7010400" cy="786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6" descr="C:\Users\ADMIN\Desktop\Tai nguyen thiet ke tro choi\Bảng gỗ\wooden-blank-sign-clipart-1.jpg"/>
          <p:cNvPicPr preferRelativeResize="0"/>
          <p:nvPr/>
        </p:nvPicPr>
        <p:blipFill rotWithShape="1">
          <a:blip r:embed="rId16">
            <a:alphaModFix/>
          </a:blip>
          <a:srcRect t="42558"/>
          <a:stretch/>
        </p:blipFill>
        <p:spPr>
          <a:xfrm>
            <a:off x="2099076" y="-72189"/>
            <a:ext cx="7921939" cy="234358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"/>
          <p:cNvSpPr txBox="1"/>
          <p:nvPr/>
        </p:nvSpPr>
        <p:spPr>
          <a:xfrm>
            <a:off x="3299835" y="837961"/>
            <a:ext cx="58928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66 - 6 =?</a:t>
            </a:r>
            <a:endParaRPr sz="5400" b="1" i="0" u="none" strike="noStrike" cap="none" dirty="0">
              <a:solidFill>
                <a:srgbClr val="FFFFFF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6" descr="C:\Users\ADMIN\Desktop\Tai nguyen thiet ke tro choi\Bảng gỗ\Picture1 (2).png">
            <a:hlinkClick r:id="" action="ppaction://hlinkshowjump?jump=nextslide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010351" y="940045"/>
            <a:ext cx="1617133" cy="6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6"/>
          <p:cNvSpPr/>
          <p:nvPr/>
        </p:nvSpPr>
        <p:spPr>
          <a:xfrm>
            <a:off x="3265478" y="3893576"/>
            <a:ext cx="4017104" cy="2729895"/>
          </a:xfrm>
          <a:prstGeom prst="irregularSeal1">
            <a:avLst/>
          </a:prstGeom>
          <a:solidFill>
            <a:srgbClr val="FFFF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sym typeface="Arial"/>
              </a:rPr>
              <a:t>ĐÚNG RỒI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74" name="Google Shape;274;p6"/>
          <p:cNvSpPr/>
          <p:nvPr/>
        </p:nvSpPr>
        <p:spPr>
          <a:xfrm>
            <a:off x="288943" y="23848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A. 60</a:t>
            </a:r>
            <a:endParaRPr sz="4800" b="0" i="0" u="none" strike="noStrike" cap="none" dirty="0">
              <a:solidFill>
                <a:srgbClr val="0000FF"/>
              </a:solidFill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>
            <a:off x="3377875" y="2384824"/>
            <a:ext cx="2438400" cy="103326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B. 61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6466104" y="2384824"/>
            <a:ext cx="2438400" cy="1044177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C. 62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9423675" y="2387065"/>
            <a:ext cx="2438400" cy="1029903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254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5" b="0" i="0" u="none" strike="noStrike" cap="none" dirty="0">
                <a:solidFill>
                  <a:srgbClr val="0000FF"/>
                </a:solidFill>
                <a:latin typeface="UTM Avo" panose="02040603050506020204" pitchFamily="18" charset="0"/>
                <a:ea typeface="Calibri"/>
                <a:cs typeface="Calibri"/>
                <a:sym typeface="Calibri"/>
              </a:rPr>
              <a:t>D. 63</a:t>
            </a:r>
            <a:endParaRPr dirty="0">
              <a:latin typeface="UTM Avo" panose="02040603050506020204" pitchFamily="18" charset="0"/>
            </a:endParaRPr>
          </a:p>
        </p:txBody>
      </p:sp>
      <p:pic>
        <p:nvPicPr>
          <p:cNvPr id="278" name="Google Shape;278;p6" descr="C:\Users\ADMIN\Desktop\Tai nguyen thiet ke tro choi\Bảng gỗ\Picture1 (2).png">
            <a:hlinkClick r:id="" action="ppaction://hlinkshowjump?jump=previousslide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197210" y="862168"/>
            <a:ext cx="1646767" cy="68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6" descr="C:\Users\ADMIN\Desktop\Bach tuyet\43ebd44d263606f876d42fd2f199ea61 (6).jp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 flipH="1">
            <a:off x="-327773" y="3239816"/>
            <a:ext cx="3072777" cy="4421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monkeys-spinning-monkeys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550.3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13184" y="604226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4"/>
                  </p:tgtEl>
                </p:cond>
              </p:nextCondLst>
            </p:seq>
            <p:audio>
              <p:cMediaNode vol="80000" mute="1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74" grpId="0" animBg="1"/>
      <p:bldP spid="275" grpId="0" animBg="1"/>
      <p:bldP spid="276" grpId="0" animBg="1"/>
      <p:bldP spid="2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6F4C1-9DBC-4B74-A103-BC3CED441B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2"/>
          <a:stretch/>
        </p:blipFill>
        <p:spPr>
          <a:xfrm>
            <a:off x="3175" y="0"/>
            <a:ext cx="12185650" cy="6417578"/>
          </a:xfrm>
          <a:prstGeom prst="rect">
            <a:avLst/>
          </a:prstGeom>
        </p:spPr>
      </p:pic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8218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1"/>
          <a:stretch/>
        </p:blipFill>
        <p:spPr>
          <a:xfrm>
            <a:off x="0" y="0"/>
            <a:ext cx="12192000" cy="6410739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391948" y="266209"/>
            <a:ext cx="11270586" cy="730219"/>
            <a:chOff x="418860" y="377927"/>
            <a:chExt cx="11270586" cy="730219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74A74484-3D82-4D00-BA4F-5DA84C92D094}"/>
                </a:ext>
              </a:extLst>
            </p:cNvPr>
            <p:cNvGrpSpPr/>
            <p:nvPr/>
          </p:nvGrpSpPr>
          <p:grpSpPr>
            <a:xfrm>
              <a:off x="418860" y="377927"/>
              <a:ext cx="11270586" cy="730219"/>
              <a:chOff x="1213790" y="427277"/>
              <a:chExt cx="11169333" cy="659950"/>
            </a:xfrm>
          </p:grpSpPr>
          <p:sp>
            <p:nvSpPr>
              <p:cNvPr id="72" name="Flowchart: Alternate Process 71">
                <a:extLst>
                  <a:ext uri="{FF2B5EF4-FFF2-40B4-BE49-F238E27FC236}">
                    <a16:creationId xmlns:a16="http://schemas.microsoft.com/office/drawing/2014/main" id="{42EA427A-B766-4C12-B2F4-9CCA45E5F087}"/>
                  </a:ext>
                </a:extLst>
              </p:cNvPr>
              <p:cNvSpPr/>
              <p:nvPr/>
            </p:nvSpPr>
            <p:spPr>
              <a:xfrm>
                <a:off x="1757878" y="458115"/>
                <a:ext cx="10625245" cy="598276"/>
              </a:xfrm>
              <a:prstGeom prst="flowChartAlternateProcess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a.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Tìm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còn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thiếu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ở       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rồi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đọc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Bảng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1 </a:t>
                </a:r>
                <a:r>
                  <a:rPr lang="en-US" sz="2600" b="1" dirty="0" err="1">
                    <a:latin typeface="UTM Avo" panose="020406030505060202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26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 100:</a:t>
                </a: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03A5407-0C34-4B8C-910D-D39121D0F49B}"/>
                  </a:ext>
                </a:extLst>
              </p:cNvPr>
              <p:cNvSpPr/>
              <p:nvPr/>
            </p:nvSpPr>
            <p:spPr>
              <a:xfrm>
                <a:off x="1213790" y="427277"/>
                <a:ext cx="780844" cy="659950"/>
              </a:xfrm>
              <a:prstGeom prst="ellipse">
                <a:avLst/>
              </a:prstGeom>
              <a:ln/>
              <a:scene3d>
                <a:camera prst="perspectiveFront"/>
                <a:lightRig rig="threePt" dir="t"/>
              </a:scene3d>
              <a:sp3d>
                <a:bevelT w="139700" h="139700" prst="divot"/>
              </a:sp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pic>
          <p:nvPicPr>
            <p:cNvPr id="71" name="Picture 70"/>
            <p:cNvPicPr>
              <a:picLocks noChangeAspect="1"/>
            </p:cNvPicPr>
            <p:nvPr/>
          </p:nvPicPr>
          <p:blipFill rotWithShape="1">
            <a:blip r:embed="rId5"/>
            <a:srcRect l="10741" t="4330" r="14531" b="12088"/>
            <a:stretch/>
          </p:blipFill>
          <p:spPr>
            <a:xfrm>
              <a:off x="4938410" y="502903"/>
              <a:ext cx="555678" cy="480265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t="9677"/>
          <a:stretch/>
        </p:blipFill>
        <p:spPr>
          <a:xfrm>
            <a:off x="2084572" y="1020742"/>
            <a:ext cx="7816512" cy="5138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79307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30297636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Words>905</Words>
  <Application>Microsoft Office PowerPoint</Application>
  <PresentationFormat>Widescreen</PresentationFormat>
  <Paragraphs>223</Paragraphs>
  <Slides>35</Slides>
  <Notes>11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Times New Roman</vt:lpstr>
      <vt:lpstr>UTM Avo</vt:lpstr>
      <vt:lpstr>Wingdings</vt:lpstr>
      <vt:lpstr>1_Office Theme</vt:lpstr>
      <vt:lpstr>Tuần 1 Bài 1: Ôn tập các số  đến 100 – Tiết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Tuần 1 Bài 1: Ôn tập các số đến 100 – Tiết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Nhan Trong</cp:lastModifiedBy>
  <cp:revision>129</cp:revision>
  <dcterms:created xsi:type="dcterms:W3CDTF">2021-02-20T02:56:00Z</dcterms:created>
  <dcterms:modified xsi:type="dcterms:W3CDTF">2023-03-27T15:08:35Z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