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6"/>
  </p:notesMasterIdLst>
  <p:sldIdLst>
    <p:sldId id="338" r:id="rId2"/>
    <p:sldId id="339" r:id="rId3"/>
    <p:sldId id="341" r:id="rId4"/>
    <p:sldId id="342" r:id="rId5"/>
    <p:sldId id="343" r:id="rId6"/>
    <p:sldId id="340" r:id="rId7"/>
    <p:sldId id="344" r:id="rId8"/>
    <p:sldId id="345" r:id="rId9"/>
    <p:sldId id="308" r:id="rId10"/>
    <p:sldId id="306" r:id="rId11"/>
    <p:sldId id="307" r:id="rId12"/>
    <p:sldId id="309" r:id="rId13"/>
    <p:sldId id="328" r:id="rId14"/>
    <p:sldId id="355" r:id="rId15"/>
    <p:sldId id="352" r:id="rId16"/>
    <p:sldId id="346" r:id="rId17"/>
    <p:sldId id="347" r:id="rId18"/>
    <p:sldId id="353" r:id="rId19"/>
    <p:sldId id="348" r:id="rId20"/>
    <p:sldId id="349" r:id="rId21"/>
    <p:sldId id="351" r:id="rId22"/>
    <p:sldId id="354" r:id="rId23"/>
    <p:sldId id="350" r:id="rId24"/>
    <p:sldId id="295" r:id="rId25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66"/>
    <a:srgbClr val="006600"/>
    <a:srgbClr val="FF0000"/>
    <a:srgbClr val="003300"/>
    <a:srgbClr val="0000FF"/>
    <a:srgbClr val="3333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9" autoAdjust="0"/>
    <p:restoredTop sz="90774" autoAdjust="0"/>
  </p:normalViewPr>
  <p:slideViewPr>
    <p:cSldViewPr snapToObjects="1">
      <p:cViewPr varScale="1">
        <p:scale>
          <a:sx n="69" d="100"/>
          <a:sy n="69" d="100"/>
        </p:scale>
        <p:origin x="13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6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36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6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5B9556F-4507-4484-AA1F-EE939F6EC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82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09D12E-5A5C-45DD-8928-E14F4FE802D4}" type="slidenum">
              <a:rPr lang="en-US" smtClean="0">
                <a:cs typeface="Arial" charset="0"/>
              </a:rPr>
              <a:pPr eaLnBrk="1" hangingPunct="1"/>
              <a:t>1</a:t>
            </a:fld>
            <a:endParaRPr 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0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6182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61EA683-C4B8-477E-B9ED-B1A39F192FF5}" type="slidenum">
              <a:rPr lang="en-US" sz="1200"/>
              <a:pPr algn="r" eaLnBrk="1" hangingPunct="1"/>
              <a:t>17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9370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DAF85D-AAF2-441A-A352-104906557E00}" type="slidenum">
              <a:rPr lang="en-US" smtClean="0">
                <a:cs typeface="Arial" charset="0"/>
              </a:rPr>
              <a:pPr eaLnBrk="1" hangingPunct="1"/>
              <a:t>19</a:t>
            </a:fld>
            <a:endParaRPr lang="en-US" smtClean="0">
              <a:cs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6454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65F0E-5C16-49AD-BB07-DD3B745E5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7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972E0-32A7-4DAE-9663-6E031EC0A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4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94A40-C483-431C-877E-6F2575CBF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66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18129-FCF2-464C-B42F-1DAF272169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39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E3CAA-275F-44EF-8F46-4C7E8AF7E0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6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AD053-1BB3-4D5A-8B48-2A6248160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86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6753A-2ED9-4405-8857-200AE3E05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1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23038-0BCB-4442-A8C4-D535793EB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28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617C5-5C7F-42C4-AAC3-66E877B6F7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F2F3F-F54A-4180-98CF-357A8E05E3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18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EFC8C-E3D7-4C51-91E5-1320663BD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33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78AA5-25EF-4ECC-801B-A3B81DEEEC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DBFA1-115A-489B-B1E7-49DA9A64C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2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484E8-E421-4104-9848-FAD5B1170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3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498BA-8D50-499C-ADB5-6C4C6E4DB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03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6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6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6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BB1FC55-C199-4C2F-B601-4D948369C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image" Target="../media/image26.gi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25.png"/><Relationship Id="rId5" Type="http://schemas.openxmlformats.org/officeDocument/2006/relationships/tags" Target="../tags/tag9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8.xml"/><Relationship Id="rId9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7" Type="http://schemas.openxmlformats.org/officeDocument/2006/relationships/image" Target="../media/image44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hyperlink" Target="file:///C:\Documents%20and%20Settings\Root\My%20Documents\Downloads\Documents\nhac%20thieu%20mh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4375" y="142875"/>
            <a:ext cx="7715250" cy="577850"/>
          </a:xfrm>
          <a:prstGeom prst="rect">
            <a:avLst/>
          </a:prstGeo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>
            <a:solidFill>
              <a:schemeClr val="accent4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lIns="84259" tIns="42129" rIns="84259" bIns="4212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Tiểu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Tây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Tựu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B</a:t>
            </a:r>
          </a:p>
        </p:txBody>
      </p:sp>
      <p:sp>
        <p:nvSpPr>
          <p:cNvPr id="2051" name="WordArt 6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1285875" y="6215063"/>
            <a:ext cx="6500813" cy="500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b="1" i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C0C0C0">
                      <a:alpha val="50000"/>
                    </a:srgbClr>
                  </a:outerShdw>
                </a:effectLst>
                <a:latin typeface="Andalus"/>
                <a:cs typeface="Andalus"/>
              </a:rPr>
              <a:t>Giáo viên: Bùi Thị Huyền</a:t>
            </a:r>
          </a:p>
        </p:txBody>
      </p:sp>
      <p:pic>
        <p:nvPicPr>
          <p:cNvPr id="2052" name="Picture 6" descr="IMG_249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4"/>
          <a:stretch>
            <a:fillRect/>
          </a:stretch>
        </p:blipFill>
        <p:spPr bwMode="auto">
          <a:xfrm>
            <a:off x="546100" y="928688"/>
            <a:ext cx="80264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7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93663" y="1228725"/>
            <a:ext cx="8880475" cy="41910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0000"/>
              </a:avLst>
            </a:prstTxWarp>
          </a:bodyPr>
          <a:lstStyle/>
          <a:p>
            <a:r>
              <a:rPr lang="en-US" sz="3000" b="1" kern="10" spc="-295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Chào mừng các thầy cô giáo về  dự giờ lớp 4A</a:t>
            </a:r>
          </a:p>
          <a:p>
            <a:endParaRPr lang="en-US" sz="3000" b="1" kern="10" spc="-295">
              <a:ln w="12700">
                <a:solidFill>
                  <a:schemeClr val="tx2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Andalus"/>
              <a:cs typeface="Andalu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3" name="Picture 11" descr="150212_23thiennhien-1478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104" y="2062163"/>
            <a:ext cx="4477805" cy="3946525"/>
          </a:xfrm>
          <a:prstGeom prst="rect">
            <a:avLst/>
          </a:prstGeom>
          <a:solidFill>
            <a:schemeClr val="accent2"/>
          </a:solidFill>
          <a:ln>
            <a:solidFill>
              <a:srgbClr val="000099"/>
            </a:solidFill>
          </a:ln>
          <a:extLst/>
        </p:spPr>
      </p:pic>
      <p:sp>
        <p:nvSpPr>
          <p:cNvPr id="54285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928688" y="303213"/>
            <a:ext cx="7439025" cy="1076325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en-US" sz="3600" b="1" smtClean="0">
                <a:solidFill>
                  <a:srgbClr val="000099"/>
                </a:solidFill>
                <a:latin typeface=".VnTime" pitchFamily="34" charset="0"/>
              </a:rPr>
              <a:t>Dßng th¸c</a:t>
            </a:r>
            <a:endParaRPr lang="en-US" sz="3600" smtClean="0">
              <a:solidFill>
                <a:srgbClr val="000099"/>
              </a:solidFill>
              <a:latin typeface=".VnTime" pitchFamily="34" charset="0"/>
            </a:endParaRPr>
          </a:p>
          <a:p>
            <a:pPr>
              <a:buFontTx/>
              <a:buNone/>
            </a:pPr>
            <a:r>
              <a:rPr lang="en-US" b="1" u="sng" smtClean="0">
                <a:solidFill>
                  <a:srgbClr val="FF0000"/>
                </a:solidFill>
                <a:latin typeface=".VnTime" pitchFamily="34" charset="0"/>
              </a:rPr>
              <a:t>®æ</a:t>
            </a:r>
            <a:r>
              <a:rPr lang="en-US" smtClean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mtClean="0">
                <a:latin typeface=".VnTime" pitchFamily="34" charset="0"/>
              </a:rPr>
              <a:t>xuèng </a:t>
            </a:r>
            <a:r>
              <a:rPr lang="en-US" b="1" i="1" smtClean="0">
                <a:latin typeface=".VnTime" pitchFamily="34" charset="0"/>
              </a:rPr>
              <a:t>(ch¶y m¹nh tõ trªn cao xuèng)</a:t>
            </a:r>
          </a:p>
        </p:txBody>
      </p:sp>
      <p:pic>
        <p:nvPicPr>
          <p:cNvPr id="2" name="thac chay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94871.689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086" y="2062162"/>
            <a:ext cx="4133334" cy="3946525"/>
          </a:xfrm>
          <a:prstGeom prst="rect">
            <a:avLst/>
          </a:prstGeom>
          <a:solidFill>
            <a:schemeClr val="accent2"/>
          </a:solidFill>
          <a:ln>
            <a:solidFill>
              <a:srgbClr val="000099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0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428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7"/>
          <p:cNvGrpSpPr>
            <a:grpSpLocks/>
          </p:cNvGrpSpPr>
          <p:nvPr/>
        </p:nvGrpSpPr>
        <p:grpSpPr bwMode="auto">
          <a:xfrm>
            <a:off x="0" y="0"/>
            <a:ext cx="9144000" cy="7099300"/>
            <a:chOff x="0" y="0"/>
            <a:chExt cx="5760" cy="4472"/>
          </a:xfrm>
        </p:grpSpPr>
        <p:pic>
          <p:nvPicPr>
            <p:cNvPr id="12292" name="Picture 16" descr="Webshots_1_0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65"/>
              <a:ext cx="5760" cy="3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3" name="Picture 14" descr="2014831222426%2B%25281%2529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0"/>
              <a:ext cx="1387" cy="9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4" name="Line 15"/>
            <p:cNvSpPr>
              <a:spLocks noChangeShapeType="1"/>
            </p:cNvSpPr>
            <p:nvPr/>
          </p:nvSpPr>
          <p:spPr bwMode="auto">
            <a:xfrm>
              <a:off x="3023" y="95"/>
              <a:ext cx="0" cy="201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291" name="Rectangle 18"/>
          <p:cNvSpPr>
            <a:spLocks noChangeArrowheads="1"/>
          </p:cNvSpPr>
          <p:nvPr/>
        </p:nvSpPr>
        <p:spPr bwMode="auto">
          <a:xfrm>
            <a:off x="74613" y="150813"/>
            <a:ext cx="4724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4000" b="1">
                <a:solidFill>
                  <a:srgbClr val="FF3300"/>
                </a:solidFill>
                <a:latin typeface=".VnTime" pitchFamily="34" charset="0"/>
              </a:rPr>
              <a:t>bay </a:t>
            </a:r>
            <a:r>
              <a:rPr lang="en-US" sz="4000" b="1" i="1">
                <a:latin typeface=".VnTime" pitchFamily="34" charset="0"/>
              </a:rPr>
              <a:t>(di chuyÓn trªn kh«ng nhê søc giã)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2"/>
          <p:cNvSpPr>
            <a:spLocks noChangeArrowheads="1"/>
          </p:cNvSpPr>
          <p:nvPr/>
        </p:nvSpPr>
        <p:spPr bwMode="auto">
          <a:xfrm>
            <a:off x="228600" y="1760538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/>
            <a:endParaRPr lang="en-US" sz="44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Rectangle 14"/>
          <p:cNvSpPr>
            <a:spLocks noChangeArrowheads="1"/>
          </p:cNvSpPr>
          <p:nvPr/>
        </p:nvSpPr>
        <p:spPr bwMode="auto">
          <a:xfrm>
            <a:off x="398463" y="241300"/>
            <a:ext cx="53117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ts val="600"/>
              </a:spcBef>
              <a:defRPr/>
            </a:pPr>
            <a:r>
              <a:rPr lang="en-US" sz="2800" b="1" i="1">
                <a:latin typeface="+mj-lt"/>
              </a:rPr>
              <a:t> </a:t>
            </a:r>
            <a:r>
              <a:rPr lang="en-US" sz="2800" b="1" i="1" u="sng">
                <a:solidFill>
                  <a:schemeClr val="accent2"/>
                </a:solidFill>
                <a:latin typeface="+mj-lt"/>
                <a:cs typeface="Arial" charset="0"/>
              </a:rPr>
              <a:t>b. </a:t>
            </a:r>
            <a:r>
              <a:rPr lang="en-US" sz="2800" b="1" i="1" u="sng">
                <a:solidFill>
                  <a:schemeClr val="accent2"/>
                </a:solidFill>
                <a:latin typeface="+mj-lt"/>
                <a:cs typeface="Times New Roman" pitchFamily="18" charset="0"/>
              </a:rPr>
              <a:t>Tìm các từ</a:t>
            </a:r>
            <a:r>
              <a:rPr lang="en-US" sz="2800" b="1" i="1" u="sng">
                <a:solidFill>
                  <a:schemeClr val="accent2"/>
                </a:solidFill>
                <a:latin typeface="+mj-lt"/>
                <a:cs typeface="Arial" charset="0"/>
              </a:rPr>
              <a:t>: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US" sz="2800" b="1">
                <a:solidFill>
                  <a:srgbClr val="006600"/>
                </a:solidFill>
                <a:latin typeface="+mj-lt"/>
                <a:cs typeface="Times New Roman" pitchFamily="18" charset="0"/>
              </a:rPr>
              <a:t>Chỉ hoạt động</a:t>
            </a:r>
            <a:r>
              <a:rPr lang="en-US" sz="2800">
                <a:solidFill>
                  <a:srgbClr val="006600"/>
                </a:solidFill>
                <a:latin typeface="+mj-lt"/>
                <a:cs typeface="Times New Roman" pitchFamily="18" charset="0"/>
              </a:rPr>
              <a:t>:</a:t>
            </a:r>
          </a:p>
          <a:p>
            <a:pPr marL="342900" indent="-342900">
              <a:spcBef>
                <a:spcPts val="600"/>
              </a:spcBef>
              <a:defRPr/>
            </a:pPr>
            <a:r>
              <a:rPr lang="en-US" sz="2800" b="1">
                <a:latin typeface="+mj-lt"/>
                <a:cs typeface="Times New Roman" pitchFamily="18" charset="0"/>
              </a:rPr>
              <a:t>+ Của anh chiến sĩ</a:t>
            </a:r>
            <a:r>
              <a:rPr lang="en-US" sz="2800">
                <a:latin typeface="+mj-lt"/>
                <a:cs typeface="Times New Roman" pitchFamily="18" charset="0"/>
              </a:rPr>
              <a:t>:</a:t>
            </a:r>
            <a:endParaRPr lang="en-US" sz="2800" b="1" i="1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defRPr/>
            </a:pPr>
            <a:r>
              <a:rPr lang="en-US" sz="2800" b="1">
                <a:latin typeface="+mj-lt"/>
                <a:cs typeface="Times New Roman" pitchFamily="18" charset="0"/>
              </a:rPr>
              <a:t>+</a:t>
            </a:r>
            <a:r>
              <a:rPr lang="en-US" sz="2800">
                <a:latin typeface="+mj-lt"/>
                <a:cs typeface="Times New Roman" pitchFamily="18" charset="0"/>
              </a:rPr>
              <a:t> </a:t>
            </a:r>
            <a:r>
              <a:rPr lang="en-US" sz="2800" b="1">
                <a:latin typeface="+mj-lt"/>
                <a:cs typeface="Times New Roman" pitchFamily="18" charset="0"/>
              </a:rPr>
              <a:t>Của thiếu nhi</a:t>
            </a:r>
            <a:r>
              <a:rPr lang="en-US" sz="2800">
                <a:latin typeface="+mj-lt"/>
                <a:cs typeface="Times New Roman" pitchFamily="18" charset="0"/>
              </a:rPr>
              <a:t>:</a:t>
            </a:r>
            <a:endParaRPr lang="en-US" sz="2800" b="1" i="1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defRPr/>
            </a:pPr>
            <a:endParaRPr lang="en-US" sz="2800" b="1">
              <a:latin typeface="+mj-lt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defRPr/>
            </a:pPr>
            <a:endParaRPr lang="en-US" sz="2800" b="1">
              <a:latin typeface="+mj-lt"/>
              <a:cs typeface="Times New Roman" pitchFamily="18" charset="0"/>
            </a:endParaRPr>
          </a:p>
        </p:txBody>
      </p:sp>
      <p:sp>
        <p:nvSpPr>
          <p:cNvPr id="10247" name="Rectangle 12"/>
          <p:cNvSpPr>
            <a:spLocks noChangeArrowheads="1"/>
          </p:cNvSpPr>
          <p:nvPr/>
        </p:nvSpPr>
        <p:spPr bwMode="auto">
          <a:xfrm>
            <a:off x="3660775" y="1228725"/>
            <a:ext cx="205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n-lt"/>
                <a:cs typeface="Times New Roman" pitchFamily="18" charset="0"/>
              </a:rPr>
              <a:t>nhìn, nghĩ</a:t>
            </a:r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2446338" y="1755775"/>
            <a:ext cx="236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thấy</a:t>
            </a: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246063" y="4392613"/>
            <a:ext cx="2130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0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Các từ:</a:t>
            </a:r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169863" y="4035425"/>
            <a:ext cx="86947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0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Các từ: </a:t>
            </a:r>
            <a:r>
              <a:rPr lang="en-US" sz="3000" b="1" i="1" smtClean="0">
                <a:solidFill>
                  <a:srgbClr val="FF0000"/>
                </a:solidFill>
                <a:latin typeface="+mj-lt"/>
              </a:rPr>
              <a:t>nhìn, nghĩ, thấy</a:t>
            </a:r>
            <a:r>
              <a:rPr lang="en-US" sz="300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là những từ chỉ hoạt động của các sự vật</a:t>
            </a: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509963" y="1225550"/>
            <a:ext cx="25415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nhìn, nghĩ,</a:t>
            </a:r>
          </a:p>
        </p:txBody>
      </p:sp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5029200" y="4375150"/>
            <a:ext cx="34131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là những từ chỉ gì?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436813" y="1758950"/>
            <a:ext cx="236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thấy</a:t>
            </a:r>
          </a:p>
        </p:txBody>
      </p:sp>
      <p:sp>
        <p:nvSpPr>
          <p:cNvPr id="13323" name="Rectangle 1"/>
          <p:cNvSpPr>
            <a:spLocks noChangeArrowheads="1"/>
          </p:cNvSpPr>
          <p:nvPr/>
        </p:nvSpPr>
        <p:spPr bwMode="auto">
          <a:xfrm>
            <a:off x="398463" y="2290763"/>
            <a:ext cx="5540375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800" b="1">
                <a:solidFill>
                  <a:srgbClr val="006600"/>
                </a:solidFill>
                <a:cs typeface="Times New Roman" pitchFamily="18" charset="0"/>
              </a:rPr>
              <a:t>Chỉ trạng thái của các sự vật</a:t>
            </a:r>
            <a:r>
              <a:rPr lang="en-US" sz="2800">
                <a:solidFill>
                  <a:srgbClr val="006600"/>
                </a:solidFill>
                <a:cs typeface="Times New Roman" pitchFamily="18" charset="0"/>
              </a:rPr>
              <a:t>:</a:t>
            </a:r>
          </a:p>
          <a:p>
            <a:pPr marL="342900" indent="-342900">
              <a:spcBef>
                <a:spcPts val="600"/>
              </a:spcBef>
            </a:pPr>
            <a:r>
              <a:rPr lang="en-US" sz="2800" b="1">
                <a:cs typeface="Times New Roman" pitchFamily="18" charset="0"/>
              </a:rPr>
              <a:t>+ Dòng thác:</a:t>
            </a:r>
            <a:endParaRPr lang="en-US" sz="2800" b="1" i="1"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</a:pPr>
            <a:r>
              <a:rPr lang="en-US" sz="2800" b="1">
                <a:cs typeface="Times New Roman" pitchFamily="18" charset="0"/>
              </a:rPr>
              <a:t>+ Lá cờ:      </a:t>
            </a: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2219325" y="2290763"/>
            <a:ext cx="36163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endParaRPr lang="en-US" sz="3000" b="1">
              <a:solidFill>
                <a:srgbClr val="FF0000"/>
              </a:solidFill>
              <a:latin typeface="+mn-lt"/>
            </a:endParaRPr>
          </a:p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n-lt"/>
                <a:cs typeface="Times New Roman" pitchFamily="18" charset="0"/>
              </a:rPr>
              <a:t>đổ (xuống)</a:t>
            </a:r>
          </a:p>
          <a:p>
            <a:pPr marL="342900" indent="-342900" algn="ctr">
              <a:defRPr/>
            </a:pPr>
            <a:endParaRPr lang="en-US" sz="3000" b="1" i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246313" y="2290763"/>
            <a:ext cx="36163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endParaRPr lang="en-US" sz="3000" b="1">
              <a:solidFill>
                <a:srgbClr val="FF0000"/>
              </a:solidFill>
              <a:latin typeface="+mn-lt"/>
            </a:endParaRPr>
          </a:p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n-lt"/>
                <a:cs typeface="Times New Roman" pitchFamily="18" charset="0"/>
              </a:rPr>
              <a:t>đổ (xuống),</a:t>
            </a:r>
          </a:p>
          <a:p>
            <a:pPr marL="342900" indent="-342900" algn="ctr">
              <a:defRPr/>
            </a:pPr>
            <a:endParaRPr lang="en-US" sz="3000" b="1" i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2143125" y="3276600"/>
            <a:ext cx="11382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bay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143125" y="3276600"/>
            <a:ext cx="11382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defRPr/>
            </a:pPr>
            <a:r>
              <a:rPr lang="en-US" sz="30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bay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246063" y="5326063"/>
            <a:ext cx="197961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0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Các từ: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257800" y="5303838"/>
            <a:ext cx="39433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300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là những từ chỉ gì?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20663" y="5175250"/>
            <a:ext cx="9056687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0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Các từ: </a:t>
            </a:r>
            <a:r>
              <a:rPr lang="en-US" sz="3000" b="1" i="1" smtClean="0">
                <a:solidFill>
                  <a:srgbClr val="FF0000"/>
                </a:solidFill>
                <a:latin typeface="+mj-lt"/>
              </a:rPr>
              <a:t>đổ (xuống), bay</a:t>
            </a:r>
            <a:r>
              <a:rPr lang="en-US" sz="300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en-US" sz="30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là các từ chỉ trạng thái của các sự vật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93642E-7 C -0.08264 0.19006 -0.16475 0.38173 -0.19705 0.45896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61" y="229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83237E-6 C 0.03628 0.15792 0.07257 0.31722 0.08767 0.38127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19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78 0.07723 C -0.08194 0.1963 -0.08993 0.31584 -0.09288 0.36463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5" y="14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36994E-6 C 0.0941 0.12231 0.18785 0.24532 0.22621 0.29549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2" y="14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8" grpId="0"/>
      <p:bldP spid="64528" grpId="1"/>
      <p:bldP spid="64529" grpId="0"/>
      <p:bldP spid="3" grpId="0"/>
      <p:bldP spid="3" grpId="1"/>
      <p:bldP spid="64531" grpId="0"/>
      <p:bldP spid="64531" grpId="1"/>
      <p:bldP spid="7" grpId="0"/>
      <p:bldP spid="7" grpId="1"/>
      <p:bldP spid="20" grpId="0"/>
      <p:bldP spid="20" grpId="1"/>
      <p:bldP spid="22" grpId="0"/>
      <p:bldP spid="22" grpId="1"/>
      <p:bldP spid="23" grpId="0"/>
      <p:bldP spid="23" grpId="1"/>
      <p:bldP spid="24" grpId="0"/>
      <p:bldP spid="24" grpId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98725" y="1682750"/>
            <a:ext cx="3733800" cy="685800"/>
          </a:xfrm>
        </p:spPr>
        <p:txBody>
          <a:bodyPr/>
          <a:lstStyle/>
          <a:p>
            <a:r>
              <a:rPr lang="en-US" sz="3200" b="1" smtClean="0">
                <a:solidFill>
                  <a:srgbClr val="FF3300"/>
                </a:solidFill>
              </a:rPr>
              <a:t>Từ chỉ hoạt động</a:t>
            </a:r>
            <a:endParaRPr lang="en-US" sz="3200" b="1" u="sng" smtClean="0">
              <a:solidFill>
                <a:srgbClr val="FF3300"/>
              </a:solidFill>
            </a:endParaRP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136525" y="2368550"/>
            <a:ext cx="1752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  <a:cs typeface="Arial" charset="0"/>
              </a:rPr>
              <a:t>Động từ</a:t>
            </a:r>
            <a:r>
              <a:rPr lang="en-US" sz="2800">
                <a:solidFill>
                  <a:srgbClr val="000099"/>
                </a:solidFill>
                <a:cs typeface="Arial" charset="0"/>
              </a:rPr>
              <a:t> </a:t>
            </a: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2346325" y="3206750"/>
            <a:ext cx="3886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3200" b="1">
                <a:solidFill>
                  <a:srgbClr val="FF3300"/>
                </a:solidFill>
              </a:rPr>
              <a:t>Từ chỉ trạng thái</a:t>
            </a:r>
            <a:endParaRPr lang="en-US" sz="3200" b="1" u="sng">
              <a:solidFill>
                <a:srgbClr val="FF3300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965325" y="2216150"/>
            <a:ext cx="609600" cy="1143000"/>
            <a:chOff x="1440" y="2016"/>
            <a:chExt cx="384" cy="720"/>
          </a:xfrm>
        </p:grpSpPr>
        <p:sp>
          <p:nvSpPr>
            <p:cNvPr id="14350" name="Line 8"/>
            <p:cNvSpPr>
              <a:spLocks noChangeShapeType="1"/>
            </p:cNvSpPr>
            <p:nvPr/>
          </p:nvSpPr>
          <p:spPr bwMode="auto">
            <a:xfrm flipV="1">
              <a:off x="1440" y="2016"/>
              <a:ext cx="38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1" name="Line 9"/>
            <p:cNvSpPr>
              <a:spLocks noChangeShapeType="1"/>
            </p:cNvSpPr>
            <p:nvPr/>
          </p:nvSpPr>
          <p:spPr bwMode="auto">
            <a:xfrm>
              <a:off x="1440" y="2400"/>
              <a:ext cx="33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050" name="Text Box 10"/>
          <p:cNvSpPr txBox="1">
            <a:spLocks noChangeArrowheads="1"/>
          </p:cNvSpPr>
          <p:nvPr/>
        </p:nvSpPr>
        <p:spPr bwMode="auto">
          <a:xfrm>
            <a:off x="6384925" y="2597150"/>
            <a:ext cx="2759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  <a:cs typeface="Arial" charset="0"/>
              </a:rPr>
              <a:t>  của sự vật</a:t>
            </a:r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>
            <a:off x="6080125" y="221615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 flipV="1">
            <a:off x="6003925" y="313055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777875" y="241300"/>
            <a:ext cx="9056688" cy="584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Các từ </a:t>
            </a:r>
            <a:r>
              <a:rPr lang="en-US" sz="32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Nhìn, nghĩ, thấy, đổ, bay 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là động từ</a:t>
            </a:r>
          </a:p>
        </p:txBody>
      </p:sp>
      <p:sp>
        <p:nvSpPr>
          <p:cNvPr id="87054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19050" y="4351338"/>
            <a:ext cx="9790113" cy="528637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31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Những </a:t>
            </a:r>
            <a:r>
              <a:rPr lang="en-US" sz="31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sự vật </a:t>
            </a:r>
            <a:r>
              <a:rPr lang="en-US" sz="31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ấy có thể là: </a:t>
            </a:r>
            <a:r>
              <a:rPr lang="en-US" sz="31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người, con vật, đồ vật...</a:t>
            </a:r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auto">
          <a:xfrm>
            <a:off x="2606675" y="849313"/>
            <a:ext cx="4773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Vậy động từ là gì?</a:t>
            </a:r>
          </a:p>
        </p:txBody>
      </p:sp>
      <p:sp>
        <p:nvSpPr>
          <p:cNvPr id="3" name="Right Arrow 2"/>
          <p:cNvSpPr>
            <a:spLocks noChangeArrowheads="1"/>
          </p:cNvSpPr>
          <p:nvPr/>
        </p:nvSpPr>
        <p:spPr bwMode="auto">
          <a:xfrm>
            <a:off x="169863" y="393700"/>
            <a:ext cx="531812" cy="292100"/>
          </a:xfrm>
          <a:prstGeom prst="rightArrow">
            <a:avLst>
              <a:gd name="adj1" fmla="val 50000"/>
              <a:gd name="adj2" fmla="val 50102"/>
            </a:avLst>
          </a:prstGeom>
          <a:solidFill>
            <a:srgbClr val="0070C0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7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500"/>
                                        <p:tgtEl>
                                          <p:spTgt spid="87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6" grpId="0"/>
      <p:bldP spid="87050" grpId="0"/>
      <p:bldP spid="87051" grpId="0" animBg="1"/>
      <p:bldP spid="87052" grpId="0" animBg="1"/>
      <p:bldP spid="5144" grpId="0" animBg="1"/>
      <p:bldP spid="87055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7"/>
          <p:cNvSpPr>
            <a:spLocks noChangeArrowheads="1"/>
          </p:cNvSpPr>
          <p:nvPr/>
        </p:nvSpPr>
        <p:spPr bwMode="auto">
          <a:xfrm>
            <a:off x="537689" y="317305"/>
            <a:ext cx="3558205" cy="1062530"/>
          </a:xfrm>
          <a:prstGeom prst="horizontalScrol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FF0000"/>
                </a:solidFill>
              </a:rPr>
              <a:t> Ghi nhớ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549565" y="1986995"/>
            <a:ext cx="7715304" cy="3187590"/>
          </a:xfrm>
          <a:prstGeom prst="horizontalScroll">
            <a:avLst/>
          </a:prstGeom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smtClean="0">
                <a:solidFill>
                  <a:srgbClr val="000099"/>
                </a:solidFill>
              </a:rPr>
              <a:t>Động từ là những từ chỉ hoạt động, trạng thái của sự vật.</a:t>
            </a:r>
            <a:endParaRPr lang="en-US" sz="40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895" y="537624"/>
            <a:ext cx="4326015" cy="3650325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0118" y="4491530"/>
            <a:ext cx="35671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smtClean="0">
                <a:solidFill>
                  <a:srgbClr val="0000FF"/>
                </a:solidFill>
              </a:rPr>
              <a:t>Chú gà trống </a:t>
            </a:r>
            <a:r>
              <a:rPr lang="en-US" sz="3200" b="1" smtClean="0">
                <a:solidFill>
                  <a:srgbClr val="FF0000"/>
                </a:solidFill>
              </a:rPr>
              <a:t>bay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65827" y="4491530"/>
            <a:ext cx="3532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00FF"/>
                </a:solidFill>
              </a:rPr>
              <a:t>Máy </a:t>
            </a:r>
            <a:r>
              <a:rPr lang="en-US" sz="3200" b="1" smtClean="0">
                <a:solidFill>
                  <a:srgbClr val="0000FF"/>
                </a:solidFill>
              </a:rPr>
              <a:t>bay </a:t>
            </a:r>
            <a:r>
              <a:rPr lang="en-US" sz="3200" b="1" smtClean="0">
                <a:solidFill>
                  <a:srgbClr val="FF0000"/>
                </a:solidFill>
              </a:rPr>
              <a:t>bay</a:t>
            </a:r>
            <a:endParaRPr lang="en-US" sz="3200" b="1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r="34729" b="32275"/>
          <a:stretch/>
        </p:blipFill>
        <p:spPr>
          <a:xfrm>
            <a:off x="152667" y="537624"/>
            <a:ext cx="4267543" cy="3650326"/>
          </a:xfrm>
          <a:prstGeom prst="rect">
            <a:avLst/>
          </a:prstGeom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41083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0" y="2436813"/>
            <a:ext cx="906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200" b="1">
              <a:solidFill>
                <a:srgbClr val="CC3300"/>
              </a:solidFill>
            </a:endParaRP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0" y="1228725"/>
            <a:ext cx="8763000" cy="2554288"/>
          </a:xfrm>
          <a:prstGeom prst="rect">
            <a:avLst/>
          </a:prstGeom>
          <a:noFill/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b="1"/>
              <a:t> a. Viết tên các hoạt động em thường làm hằng ngày ở nhà và ở trường.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6600FF"/>
                </a:solidFill>
              </a:rPr>
              <a:t> </a:t>
            </a:r>
            <a:r>
              <a:rPr lang="en-US" sz="3200" b="1">
                <a:solidFill>
                  <a:srgbClr val="000099"/>
                </a:solidFill>
              </a:rPr>
              <a:t>- Các hoạt động ở nhà</a:t>
            </a:r>
            <a:r>
              <a:rPr lang="en-US" sz="3200" b="1">
                <a:solidFill>
                  <a:srgbClr val="6600FF"/>
                </a:solidFill>
              </a:rPr>
              <a:t>.</a:t>
            </a:r>
            <a:r>
              <a:rPr lang="en-US" sz="3200" b="1"/>
              <a:t>       </a:t>
            </a:r>
            <a:endParaRPr lang="en-US" sz="3200"/>
          </a:p>
          <a:p>
            <a:pPr algn="just" eaLnBrk="1" hangingPunct="1">
              <a:spcBef>
                <a:spcPct val="50000"/>
              </a:spcBef>
            </a:pPr>
            <a:r>
              <a:rPr lang="en-US" sz="3200" b="1"/>
              <a:t> </a:t>
            </a:r>
            <a:r>
              <a:rPr lang="en-US" sz="3200" b="1">
                <a:solidFill>
                  <a:srgbClr val="000099"/>
                </a:solidFill>
              </a:rPr>
              <a:t>- Các hoạt động ở trường</a:t>
            </a:r>
            <a:r>
              <a:rPr lang="en-US" sz="3200" b="1">
                <a:solidFill>
                  <a:srgbClr val="6600FF"/>
                </a:solidFill>
              </a:rPr>
              <a:t>.</a:t>
            </a:r>
            <a:r>
              <a:rPr lang="en-US" sz="3200" b="1"/>
              <a:t>  </a:t>
            </a:r>
            <a:endParaRPr lang="en-US" sz="3200"/>
          </a:p>
        </p:txBody>
      </p:sp>
      <p:sp>
        <p:nvSpPr>
          <p:cNvPr id="26664" name="Line 40"/>
          <p:cNvSpPr>
            <a:spLocks noChangeShapeType="1"/>
          </p:cNvSpPr>
          <p:nvPr/>
        </p:nvSpPr>
        <p:spPr bwMode="auto">
          <a:xfrm>
            <a:off x="1604963" y="1758950"/>
            <a:ext cx="38052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6" name="Line 42"/>
          <p:cNvSpPr>
            <a:spLocks noChangeShapeType="1"/>
          </p:cNvSpPr>
          <p:nvPr/>
        </p:nvSpPr>
        <p:spPr bwMode="auto">
          <a:xfrm>
            <a:off x="2214563" y="2290763"/>
            <a:ext cx="1143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67" name="Line 43"/>
          <p:cNvSpPr>
            <a:spLocks noChangeShapeType="1"/>
          </p:cNvSpPr>
          <p:nvPr/>
        </p:nvSpPr>
        <p:spPr bwMode="auto">
          <a:xfrm>
            <a:off x="4110038" y="2290763"/>
            <a:ext cx="160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4889500" y="2436813"/>
            <a:ext cx="281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6600"/>
                </a:solidFill>
              </a:rPr>
              <a:t>M : quét</a:t>
            </a:r>
            <a:r>
              <a:rPr lang="en-US" sz="3200">
                <a:solidFill>
                  <a:srgbClr val="006600"/>
                </a:solidFill>
              </a:rPr>
              <a:t> </a:t>
            </a:r>
            <a:r>
              <a:rPr lang="en-US" sz="3200" b="1">
                <a:solidFill>
                  <a:srgbClr val="006600"/>
                </a:solidFill>
              </a:rPr>
              <a:t>nhà</a:t>
            </a:r>
          </a:p>
        </p:txBody>
      </p:sp>
      <p:sp>
        <p:nvSpPr>
          <p:cNvPr id="26672" name="Text Box 48"/>
          <p:cNvSpPr txBox="1">
            <a:spLocks noChangeArrowheads="1"/>
          </p:cNvSpPr>
          <p:nvPr/>
        </p:nvSpPr>
        <p:spPr bwMode="auto">
          <a:xfrm>
            <a:off x="5559425" y="2465388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3300"/>
                </a:solidFill>
              </a:rPr>
              <a:t>quét</a:t>
            </a:r>
          </a:p>
        </p:txBody>
      </p:sp>
      <p:sp>
        <p:nvSpPr>
          <p:cNvPr id="26674" name="Text Box 50"/>
          <p:cNvSpPr txBox="1">
            <a:spLocks noChangeArrowheads="1"/>
          </p:cNvSpPr>
          <p:nvPr/>
        </p:nvSpPr>
        <p:spPr bwMode="auto">
          <a:xfrm>
            <a:off x="5319713" y="3201988"/>
            <a:ext cx="297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6600"/>
                </a:solidFill>
              </a:rPr>
              <a:t>M: làm bài</a:t>
            </a:r>
          </a:p>
        </p:txBody>
      </p:sp>
      <p:sp>
        <p:nvSpPr>
          <p:cNvPr id="26675" name="Text Box 51"/>
          <p:cNvSpPr txBox="1">
            <a:spLocks noChangeArrowheads="1"/>
          </p:cNvSpPr>
          <p:nvPr/>
        </p:nvSpPr>
        <p:spPr bwMode="auto">
          <a:xfrm>
            <a:off x="5938838" y="3201988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3300"/>
                </a:solidFill>
              </a:rPr>
              <a:t>làm</a:t>
            </a:r>
          </a:p>
        </p:txBody>
      </p:sp>
      <p:sp>
        <p:nvSpPr>
          <p:cNvPr id="26676" name="Line 52"/>
          <p:cNvSpPr>
            <a:spLocks noChangeShapeType="1"/>
          </p:cNvSpPr>
          <p:nvPr/>
        </p:nvSpPr>
        <p:spPr bwMode="auto">
          <a:xfrm>
            <a:off x="647700" y="4770438"/>
            <a:ext cx="3733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71438" y="4264025"/>
            <a:ext cx="88344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/>
              <a:t> b. Gạch dưới động từ trong các cụm từ chỉ những hoạt động ấy</a:t>
            </a:r>
          </a:p>
        </p:txBody>
      </p:sp>
      <p:sp>
        <p:nvSpPr>
          <p:cNvPr id="22541" name="Rectangle 2"/>
          <p:cNvSpPr>
            <a:spLocks noChangeArrowheads="1"/>
          </p:cNvSpPr>
          <p:nvPr/>
        </p:nvSpPr>
        <p:spPr bwMode="auto">
          <a:xfrm>
            <a:off x="276225" y="201613"/>
            <a:ext cx="2686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Hoạt động 3: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6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6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6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1" grpId="0"/>
      <p:bldP spid="26661" grpId="1"/>
      <p:bldP spid="26664" grpId="0" animBg="1"/>
      <p:bldP spid="26666" grpId="0" animBg="1"/>
      <p:bldP spid="26667" grpId="0" animBg="1"/>
      <p:bldP spid="26671" grpId="0"/>
      <p:bldP spid="26672" grpId="0"/>
      <p:bldP spid="26674" grpId="0"/>
      <p:bldP spid="26676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228600" y="696913"/>
            <a:ext cx="874553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80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a) </a:t>
            </a:r>
            <a:r>
              <a:rPr lang="en-US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Yết Kiêu </a:t>
            </a:r>
            <a:r>
              <a:rPr lang="vi-VN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đến kinh đô Thăng Long  yết kiến vua Trần Nhân Tông.</a:t>
            </a:r>
          </a:p>
          <a:p>
            <a:pPr>
              <a:spcBef>
                <a:spcPct val="20000"/>
              </a:spcBef>
              <a:defRPr/>
            </a:pPr>
            <a:r>
              <a:rPr lang="vi-VN" sz="2800" i="1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Nhà vua:</a:t>
            </a:r>
            <a:r>
              <a:rPr lang="vi-VN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Trẫm cho nhà ngươi nhận lấy một loại binh khí.</a:t>
            </a:r>
          </a:p>
          <a:p>
            <a:pPr>
              <a:spcBef>
                <a:spcPct val="20000"/>
              </a:spcBef>
              <a:defRPr/>
            </a:pPr>
            <a:r>
              <a:rPr lang="vi-VN" sz="2800" i="1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Yết Kiêu:</a:t>
            </a:r>
            <a:r>
              <a:rPr lang="vi-VN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Thần chỉ xin một chiếc dùi sắt.</a:t>
            </a:r>
          </a:p>
          <a:p>
            <a:pPr>
              <a:spcBef>
                <a:spcPct val="20000"/>
              </a:spcBef>
              <a:defRPr/>
            </a:pPr>
            <a:r>
              <a:rPr lang="vi-VN" sz="2800" i="1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Nhà vua:</a:t>
            </a:r>
            <a:r>
              <a:rPr lang="vi-VN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 Để  làm gì?</a:t>
            </a:r>
          </a:p>
          <a:p>
            <a:pPr>
              <a:spcBef>
                <a:spcPct val="20000"/>
              </a:spcBef>
              <a:defRPr/>
            </a:pPr>
            <a:r>
              <a:rPr lang="vi-VN" sz="2800" i="1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Yết Kiêu: -</a:t>
            </a:r>
            <a:r>
              <a:rPr lang="vi-VN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Để dùi thủng chiến thuyền của giặc vì thần </a:t>
            </a:r>
            <a:r>
              <a:rPr lang="en-US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có thể lặn hàng giờ d</a:t>
            </a:r>
            <a:r>
              <a:rPr lang="vi-VN" sz="2800" noProof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ưới nước.</a:t>
            </a:r>
          </a:p>
        </p:txBody>
      </p:sp>
      <p:sp>
        <p:nvSpPr>
          <p:cNvPr id="57356" name="Text Box 20"/>
          <p:cNvSpPr txBox="1">
            <a:spLocks noChangeArrowheads="1"/>
          </p:cNvSpPr>
          <p:nvPr/>
        </p:nvSpPr>
        <p:spPr bwMode="auto">
          <a:xfrm>
            <a:off x="304800" y="100013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 smtClean="0">
                <a:solidFill>
                  <a:srgbClr val="FF0000"/>
                </a:solidFill>
                <a:latin typeface="+mj-lt"/>
              </a:rPr>
              <a:t>Hoạt động 4</a:t>
            </a:r>
            <a:r>
              <a:rPr lang="en-US" sz="3200" smtClean="0">
                <a:latin typeface="+mj-lt"/>
              </a:rPr>
              <a:t>: </a:t>
            </a:r>
            <a:r>
              <a:rPr lang="en-US" sz="2800" b="1" smtClean="0">
                <a:latin typeface="+mj-lt"/>
              </a:rPr>
              <a:t>Tìm và viết lại các động từ</a:t>
            </a:r>
          </a:p>
        </p:txBody>
      </p:sp>
      <p:sp>
        <p:nvSpPr>
          <p:cNvPr id="2" name="Rectangle 1"/>
          <p:cNvSpPr/>
          <p:nvPr/>
        </p:nvSpPr>
        <p:spPr>
          <a:xfrm>
            <a:off x="169863" y="4651375"/>
            <a:ext cx="8534400" cy="21177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vi-VN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 </a:t>
            </a:r>
            <a:r>
              <a:rPr lang="en-US" sz="280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Thần Đi-ô-ni-dốt mỉm c</a:t>
            </a:r>
            <a:r>
              <a:rPr lang="vi-VN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ười ưng thuận.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Vua Mi-</a:t>
            </a:r>
            <a:r>
              <a:rPr lang="vi-VN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đát thử bẻ một cành sồi, cành đó liền </a:t>
            </a:r>
            <a:r>
              <a:rPr lang="en-US" sz="280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biến thành vàng . Vua ngắt một quả táo, quả  táo cũng thành vàng nốt. T</a:t>
            </a:r>
            <a:r>
              <a:rPr lang="vi-VN" sz="2800" noProof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ưởng không có ai trên đời sung sướng hơn thế nữa!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81753" y="690537"/>
            <a:ext cx="83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ến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04188" y="698501"/>
            <a:ext cx="1442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ết kiến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4010" y="1636096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8362" y="1636096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nhận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3575" y="2587912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xin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03644" y="3078101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làm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2037" y="3603123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dùi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4935" y="4029917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 thể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81753" y="4029917"/>
            <a:ext cx="115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ặn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2161660" y="1152150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auto">
          <a:xfrm>
            <a:off x="6184095" y="1198440"/>
            <a:ext cx="1347810" cy="8993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>
            <a:off x="5378047" y="2147916"/>
            <a:ext cx="863643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>
            <a:off x="2997178" y="2153437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>
            <a:off x="1149319" y="4491530"/>
            <a:ext cx="918146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 bwMode="auto">
          <a:xfrm>
            <a:off x="3462372" y="3049525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 bwMode="auto">
          <a:xfrm>
            <a:off x="2863015" y="3545241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2138962" y="4491530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2732220" y="4062475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351440" y="4610289"/>
            <a:ext cx="190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ỉm cười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3445636" y="5098690"/>
            <a:ext cx="1527342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51474" y="4610289"/>
            <a:ext cx="2352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ư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 thuận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5084737" y="5098690"/>
            <a:ext cx="1545134" cy="8045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656325" y="5076357"/>
            <a:ext cx="83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hử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2750520" y="5537970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374462" y="5066895"/>
            <a:ext cx="83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ẻ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6" name="Straight Connector 35"/>
          <p:cNvCxnSpPr/>
          <p:nvPr/>
        </p:nvCxnSpPr>
        <p:spPr bwMode="auto">
          <a:xfrm>
            <a:off x="3422387" y="5514220"/>
            <a:ext cx="57056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55802" y="5471922"/>
            <a:ext cx="196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iến  thành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8" name="Straight Connector 37"/>
          <p:cNvCxnSpPr/>
          <p:nvPr/>
        </p:nvCxnSpPr>
        <p:spPr bwMode="auto">
          <a:xfrm>
            <a:off x="304495" y="5933535"/>
            <a:ext cx="1687075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019232" y="5486210"/>
            <a:ext cx="1008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gắt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0" name="Straight Connector 39"/>
          <p:cNvCxnSpPr/>
          <p:nvPr/>
        </p:nvCxnSpPr>
        <p:spPr bwMode="auto">
          <a:xfrm>
            <a:off x="4059035" y="5933535"/>
            <a:ext cx="719052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109406" y="5851397"/>
            <a:ext cx="1148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thành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1175025" y="6313010"/>
            <a:ext cx="854397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61734" y="5851397"/>
            <a:ext cx="1407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Tưởng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4017536" y="6313010"/>
            <a:ext cx="1009834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255978" y="5865685"/>
            <a:ext cx="83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endParaRPr 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flipV="1">
            <a:off x="6335885" y="6313010"/>
            <a:ext cx="457046" cy="1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  <p:bldP spid="57356" grpId="0"/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9" grpId="0"/>
      <p:bldP spid="31" grpId="0"/>
      <p:bldP spid="33" grpId="0"/>
      <p:bldP spid="35" grpId="0"/>
      <p:bldP spid="37" grpId="0"/>
      <p:bldP spid="39" grpId="0"/>
      <p:bldP spid="41" grpId="0"/>
      <p:bldP spid="43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790" y="241410"/>
            <a:ext cx="4304614" cy="4401910"/>
          </a:xfrm>
          <a:prstGeom prst="rect">
            <a:avLst/>
          </a:prstGeom>
          <a:ln>
            <a:solidFill>
              <a:srgbClr val="000099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6" t="3503" r="-301"/>
          <a:stretch/>
        </p:blipFill>
        <p:spPr>
          <a:xfrm>
            <a:off x="140053" y="241410"/>
            <a:ext cx="4204262" cy="4401910"/>
          </a:xfrm>
          <a:prstGeom prst="rect">
            <a:avLst/>
          </a:prstGeom>
          <a:ln>
            <a:solidFill>
              <a:srgbClr val="000099"/>
            </a:solidFill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04888" y="4983624"/>
            <a:ext cx="35671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 smtClean="0">
                <a:solidFill>
                  <a:srgbClr val="0000FF"/>
                </a:solidFill>
              </a:rPr>
              <a:t>Yết Kiêu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27370" y="4979839"/>
            <a:ext cx="37143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 smtClean="0">
                <a:solidFill>
                  <a:srgbClr val="0000FF"/>
                </a:solidFill>
              </a:rPr>
              <a:t>Trần Nhân Tông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27370" y="4979838"/>
            <a:ext cx="37143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 smtClean="0">
                <a:solidFill>
                  <a:srgbClr val="0000FF"/>
                </a:solidFill>
              </a:rPr>
              <a:t>Trần Nhân Tông</a:t>
            </a:r>
            <a:endParaRPr lang="en-US" sz="3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4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8" grpId="0"/>
      <p:bldP spid="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2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0" y="1143000"/>
            <a:ext cx="609600" cy="762000"/>
          </a:xfrm>
          <a:prstGeom prst="flowChartProcess">
            <a:avLst/>
          </a:prstGeom>
          <a:solidFill>
            <a:srgbClr val="3399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/>
              <a:t>R</a:t>
            </a:r>
          </a:p>
        </p:txBody>
      </p:sp>
      <p:sp>
        <p:nvSpPr>
          <p:cNvPr id="263173" name="AutoShap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29000" y="1143000"/>
            <a:ext cx="609600" cy="762000"/>
          </a:xfrm>
          <a:prstGeom prst="flowChartProcess">
            <a:avLst/>
          </a:prstGeom>
          <a:solidFill>
            <a:srgbClr val="FFFF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5500" b="1">
                <a:solidFill>
                  <a:srgbClr val="FF0066"/>
                </a:solidFill>
              </a:rPr>
              <a:t>ò</a:t>
            </a:r>
          </a:p>
        </p:txBody>
      </p:sp>
      <p:sp>
        <p:nvSpPr>
          <p:cNvPr id="263174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91000" y="1143000"/>
            <a:ext cx="609600" cy="762000"/>
          </a:xfrm>
          <a:prstGeom prst="flowChartProcess">
            <a:avLst/>
          </a:prstGeom>
          <a:solidFill>
            <a:srgbClr val="FF7C8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/>
              <a:t>C</a:t>
            </a:r>
          </a:p>
        </p:txBody>
      </p:sp>
      <p:sp>
        <p:nvSpPr>
          <p:cNvPr id="263175" name="AutoShap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38800" y="1066800"/>
            <a:ext cx="609600" cy="762000"/>
          </a:xfrm>
          <a:prstGeom prst="flowChartProcess">
            <a:avLst/>
          </a:prstGeom>
          <a:solidFill>
            <a:srgbClr val="CCFF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>
                <a:solidFill>
                  <a:srgbClr val="3399FF"/>
                </a:solidFill>
              </a:rPr>
              <a:t>Ơ</a:t>
            </a:r>
          </a:p>
        </p:txBody>
      </p:sp>
      <p:sp>
        <p:nvSpPr>
          <p:cNvPr id="263176" name="AutoShap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380163" y="990600"/>
            <a:ext cx="554037" cy="762000"/>
          </a:xfrm>
          <a:prstGeom prst="flowChartProcess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>
                <a:solidFill>
                  <a:srgbClr val="CCFF99"/>
                </a:solidFill>
              </a:rPr>
              <a:t>I</a:t>
            </a:r>
          </a:p>
        </p:txBody>
      </p:sp>
      <p:sp>
        <p:nvSpPr>
          <p:cNvPr id="263177" name="AutoShap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11725" y="1143000"/>
            <a:ext cx="609600" cy="762000"/>
          </a:xfrm>
          <a:prstGeom prst="flowChartProcess">
            <a:avLst/>
          </a:prstGeom>
          <a:solidFill>
            <a:srgbClr val="CCFF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263182" name="AutoShap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76425" y="1219200"/>
            <a:ext cx="609600" cy="762000"/>
          </a:xfrm>
          <a:prstGeom prst="flowChartProcess">
            <a:avLst/>
          </a:prstGeom>
          <a:solidFill>
            <a:srgbClr val="CCFF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>
                <a:solidFill>
                  <a:srgbClr val="0033CC"/>
                </a:solidFill>
                <a:cs typeface="Times New Roman" pitchFamily="18" charset="0"/>
              </a:rPr>
              <a:t>T</a:t>
            </a:r>
          </a:p>
        </p:txBody>
      </p:sp>
      <p:pic>
        <p:nvPicPr>
          <p:cNvPr id="24585" name="Picture 16" descr="Vegitabl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81600"/>
            <a:ext cx="8839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Date Placeholder 18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774130-619D-46F5-B8F0-731D3058BD5E}" type="datetime10">
              <a:rPr lang="en-US" smtClean="0"/>
              <a:pPr eaLnBrk="1" hangingPunct="1"/>
              <a:t>16:49</a:t>
            </a:fld>
            <a:endParaRPr lang="en-US" smtClean="0"/>
          </a:p>
        </p:txBody>
      </p:sp>
      <p:sp>
        <p:nvSpPr>
          <p:cNvPr id="27660" name="AutoShape 18"/>
          <p:cNvSpPr>
            <a:spLocks noChangeArrowheads="1"/>
          </p:cNvSpPr>
          <p:nvPr/>
        </p:nvSpPr>
        <p:spPr bwMode="auto">
          <a:xfrm>
            <a:off x="169863" y="1905000"/>
            <a:ext cx="6764337" cy="2438400"/>
          </a:xfrm>
          <a:prstGeom prst="cloudCallout">
            <a:avLst>
              <a:gd name="adj1" fmla="val 48509"/>
              <a:gd name="adj2" fmla="val 7666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84259" tIns="42129" rIns="84259" bIns="42129"/>
          <a:lstStyle/>
          <a:p>
            <a:pPr algn="ctr"/>
            <a:r>
              <a:rPr lang="en-US" sz="4800" b="1" i="1">
                <a:solidFill>
                  <a:srgbClr val="FF0000"/>
                </a:solidFill>
              </a:rPr>
              <a:t>Xem kịch câm</a:t>
            </a:r>
          </a:p>
        </p:txBody>
      </p:sp>
      <p:pic>
        <p:nvPicPr>
          <p:cNvPr id="24588" name="Picture 4" descr="Picture57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134">
            <a:off x="6410325" y="3643313"/>
            <a:ext cx="23336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631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631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631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63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631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63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631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2631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2631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263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263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263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2631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2" grpId="0" animBg="1"/>
      <p:bldP spid="263173" grpId="0" animBg="1"/>
      <p:bldP spid="263174" grpId="0" animBg="1"/>
      <p:bldP spid="263175" grpId="0" animBg="1"/>
      <p:bldP spid="263176" grpId="0" animBg="1"/>
      <p:bldP spid="263177" grpId="0" animBg="1"/>
      <p:bldP spid="263182" grpId="0" animBg="1"/>
      <p:bldP spid="276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y vao tuong lai karaoke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399.1616" end="108781.103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32" y="402517"/>
            <a:ext cx="9159432" cy="5531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5460" y="1611368"/>
            <a:ext cx="7665395" cy="113877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LUẬT CHƠI</a:t>
            </a:r>
          </a:p>
          <a:p>
            <a:pPr algn="ctr">
              <a:defRPr/>
            </a:pPr>
            <a:endParaRPr lang="en-US" sz="2800">
              <a:ln w="11430"/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263" y="2518260"/>
            <a:ext cx="7893050" cy="3046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en-US" sz="320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Lên bốc thăm tên các </a:t>
            </a:r>
            <a:r>
              <a:rPr lang="en-US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 từ.</a:t>
            </a:r>
            <a:endParaRPr lang="en-US" sz="320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en-US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Thể hiện các động từ đó bằng cử chỉ, hành động không lời.</a:t>
            </a: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en-US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Nếu đoán đúng sẽ được quà.</a:t>
            </a:r>
            <a:endParaRPr lang="en-US" sz="320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26" y="772675"/>
            <a:ext cx="3938634" cy="40224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8" descr="a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0635" y="779026"/>
            <a:ext cx="4148366" cy="4016084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308515" y="5149754"/>
            <a:ext cx="1669689" cy="707886"/>
          </a:xfrm>
          <a:prstGeom prst="rect">
            <a:avLst/>
          </a:prstGeom>
          <a:solidFill>
            <a:srgbClr val="92D050"/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FF0000"/>
                </a:solidFill>
              </a:rPr>
              <a:t>Cúi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1691" y="5149754"/>
            <a:ext cx="1669690" cy="707886"/>
          </a:xfrm>
          <a:prstGeom prst="rect">
            <a:avLst/>
          </a:prstGeom>
          <a:solidFill>
            <a:srgbClr val="92D050"/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FF0000"/>
                </a:solidFill>
              </a:rPr>
              <a:t>Ngủ</a:t>
            </a:r>
            <a:endParaRPr lang="en-US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8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1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2163"/>
            <a:ext cx="1787525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955925"/>
            <a:ext cx="1595438" cy="80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428875"/>
            <a:ext cx="17272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925763"/>
            <a:ext cx="33528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3068638"/>
            <a:ext cx="1431925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2447925"/>
            <a:ext cx="1401762" cy="95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2062163"/>
            <a:ext cx="1147762" cy="12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2519363"/>
            <a:ext cx="3941763" cy="195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35" y="3494882"/>
            <a:ext cx="1858963" cy="130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91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9"/>
            <a:chExt cx="5760" cy="4377"/>
          </a:xfrm>
        </p:grpSpPr>
        <p:pic>
          <p:nvPicPr>
            <p:cNvPr id="26634" name="Picture 5" descr="flower[1][1][1][1]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8" y="2018"/>
              <a:ext cx="432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5" name="Picture 6" descr="flower[1][1][1][1]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1996" y="2018"/>
              <a:ext cx="432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6" name="Picture 7" descr="flower[1][1][1][1]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79"/>
              <a:ext cx="5760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7" name="Picture 8" descr="flower[1][1][1][1]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9"/>
              <a:ext cx="5760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627" name="Picture 9" descr="01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5346700"/>
            <a:ext cx="149542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10" descr="012">
            <a:hlinkClick r:id="rId4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410200"/>
            <a:ext cx="149542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1" descr="Picture1"/>
          <p:cNvPicPr>
            <a:picLocks noChangeAspect="1" noChangeArrowheads="1" noCrop="1"/>
          </p:cNvPicPr>
          <p:nvPr/>
        </p:nvPicPr>
        <p:blipFill>
          <a:blip r:embed="rId5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708025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2" descr="Picture1"/>
          <p:cNvPicPr>
            <a:picLocks noChangeAspect="1" noChangeArrowheads="1" noCrop="1"/>
          </p:cNvPicPr>
          <p:nvPr/>
        </p:nvPicPr>
        <p:blipFill>
          <a:blip r:embed="rId6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85800"/>
            <a:ext cx="1033463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3" descr="Picture1"/>
          <p:cNvPicPr>
            <a:picLocks noChangeAspect="1" noChangeArrowheads="1" noCrop="1"/>
          </p:cNvPicPr>
          <p:nvPr/>
        </p:nvPicPr>
        <p:blipFill>
          <a:blip r:embed="rId7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57200"/>
            <a:ext cx="7747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WordArt 15"/>
          <p:cNvSpPr>
            <a:spLocks noChangeArrowheads="1" noChangeShapeType="1" noTextEdit="1"/>
          </p:cNvSpPr>
          <p:nvPr/>
        </p:nvSpPr>
        <p:spPr bwMode="auto">
          <a:xfrm>
            <a:off x="1836738" y="863600"/>
            <a:ext cx="5402262" cy="15033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em chăm ngoan - học giỏi.</a:t>
            </a:r>
            <a:endParaRPr lang="en-US" sz="3600" b="1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6633" name="Rectangle 5"/>
          <p:cNvSpPr>
            <a:spLocks noChangeArrowheads="1"/>
          </p:cNvSpPr>
          <p:nvPr/>
        </p:nvSpPr>
        <p:spPr bwMode="auto">
          <a:xfrm>
            <a:off x="508000" y="2517775"/>
            <a:ext cx="78486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5400" b="1">
                <a:solidFill>
                  <a:srgbClr val="FF0000"/>
                </a:solidFill>
                <a:latin typeface="Times New Roman" pitchFamily="18" charset="0"/>
              </a:rPr>
              <a:t>   Xin cảm ơn</a:t>
            </a:r>
          </a:p>
          <a:p>
            <a:pPr eaLnBrk="0" hangingPunct="0"/>
            <a:r>
              <a:rPr lang="en-US" sz="5400" b="1">
                <a:solidFill>
                  <a:srgbClr val="FF0000"/>
                </a:solidFill>
                <a:latin typeface="Times New Roman" pitchFamily="18" charset="0"/>
              </a:rPr>
              <a:t>      các thầy cô giáo</a:t>
            </a:r>
          </a:p>
          <a:p>
            <a:pPr eaLnBrk="0" hangingPunct="0"/>
            <a:r>
              <a:rPr lang="en-US" sz="5400" b="1">
                <a:solidFill>
                  <a:srgbClr val="FF0000"/>
                </a:solidFill>
                <a:latin typeface="Times New Roman" pitchFamily="18" charset="0"/>
              </a:rPr>
              <a:t>            đã đến dự giờ.                </a:t>
            </a:r>
            <a:r>
              <a:rPr lang="en-US" sz="5400" b="1">
                <a:solidFill>
                  <a:srgbClr val="FF0000"/>
                </a:solidFill>
                <a:latin typeface=".VnTime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rai dat cua chung t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690963" y="2214578"/>
            <a:ext cx="5238755" cy="3929066"/>
          </a:xfrm>
          <a:prstGeom prst="ellipse">
            <a:avLst/>
          </a:prstGeom>
          <a:ln w="63500" cap="rnd">
            <a:solidFill>
              <a:schemeClr val="accent1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34975" y="88900"/>
            <a:ext cx="8545513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Tiếng Việt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 9C: Nói lên mong muốn của mình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Tiết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214313" y="2928938"/>
            <a:ext cx="5643562" cy="2714625"/>
          </a:xfrm>
          <a:prstGeom prst="cloudCallout">
            <a:avLst>
              <a:gd name="adj1" fmla="val 72038"/>
              <a:gd name="adj2" fmla="val 646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i="1" dirty="0" err="1">
                <a:solidFill>
                  <a:schemeClr val="bg2">
                    <a:lumMod val="10000"/>
                  </a:schemeClr>
                </a:solidFill>
              </a:rPr>
              <a:t>Mục</a:t>
            </a:r>
            <a:r>
              <a:rPr lang="en-US" sz="32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bg2">
                    <a:lumMod val="10000"/>
                  </a:schemeClr>
                </a:solidFill>
              </a:rPr>
              <a:t>tiêu</a:t>
            </a:r>
            <a:r>
              <a:rPr lang="en-US" sz="32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bg2">
                    <a:lumMod val="10000"/>
                  </a:schemeClr>
                </a:solidFill>
              </a:rPr>
              <a:t>bài</a:t>
            </a:r>
            <a:r>
              <a:rPr lang="en-US" sz="32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bg2">
                    <a:lumMod val="10000"/>
                  </a:schemeClr>
                </a:solidFill>
              </a:rPr>
              <a:t>học</a:t>
            </a:r>
            <a:r>
              <a:rPr lang="en-US" sz="3200" b="1" i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pic>
        <p:nvPicPr>
          <p:cNvPr id="5123" name="Picture 8" descr="Picture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14313"/>
            <a:ext cx="8834437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10"/>
          <p:cNvSpPr txBox="1">
            <a:spLocks noChangeArrowheads="1"/>
          </p:cNvSpPr>
          <p:nvPr/>
        </p:nvSpPr>
        <p:spPr bwMode="auto">
          <a:xfrm>
            <a:off x="2357438" y="3648075"/>
            <a:ext cx="60721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002060"/>
                </a:solidFill>
              </a:rPr>
              <a:t>Mục tiêu bài học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6050" y="4076700"/>
            <a:ext cx="8882063" cy="1477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FF0000"/>
                </a:solidFill>
              </a:rPr>
              <a:t>Hoạt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err="1">
                <a:solidFill>
                  <a:srgbClr val="FF0000"/>
                </a:solidFill>
              </a:rPr>
              <a:t>động</a:t>
            </a:r>
            <a:r>
              <a:rPr lang="en-US" sz="3200" b="1">
                <a:solidFill>
                  <a:srgbClr val="FF0000"/>
                </a:solidFill>
              </a:rPr>
              <a:t> 1 </a:t>
            </a:r>
            <a:r>
              <a:rPr lang="en-US" sz="3200" b="1" dirty="0">
                <a:solidFill>
                  <a:srgbClr val="FF0000"/>
                </a:solidFill>
              </a:rPr>
              <a:t>(</a:t>
            </a:r>
            <a:r>
              <a:rPr lang="en-US" sz="3200" b="1" err="1">
                <a:solidFill>
                  <a:srgbClr val="FF0000"/>
                </a:solidFill>
              </a:rPr>
              <a:t>trang</a:t>
            </a:r>
            <a:r>
              <a:rPr lang="en-US" sz="3200" b="1">
                <a:solidFill>
                  <a:srgbClr val="FF0000"/>
                </a:solidFill>
              </a:rPr>
              <a:t> 147)</a:t>
            </a:r>
            <a:endParaRPr lang="en-US" sz="32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2800">
                <a:solidFill>
                  <a:srgbClr val="000099"/>
                </a:solidFill>
              </a:rPr>
              <a:t>Nói về hoạt động, trạng thái của các sự vật trong tranh</a:t>
            </a:r>
            <a:endParaRPr lang="en-US" sz="2800" b="1" i="1" dirty="0">
              <a:solidFill>
                <a:srgbClr val="000099"/>
              </a:solidFill>
            </a:endParaRPr>
          </a:p>
        </p:txBody>
      </p:sp>
      <p:pic>
        <p:nvPicPr>
          <p:cNvPr id="614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850" y="1820863"/>
            <a:ext cx="1920875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8" name="Group 11"/>
          <p:cNvGrpSpPr>
            <a:grpSpLocks/>
          </p:cNvGrpSpPr>
          <p:nvPr/>
        </p:nvGrpSpPr>
        <p:grpSpPr bwMode="auto">
          <a:xfrm>
            <a:off x="1928813" y="317500"/>
            <a:ext cx="4572000" cy="914400"/>
            <a:chOff x="571472" y="3071810"/>
            <a:chExt cx="4572032" cy="914400"/>
          </a:xfrm>
        </p:grpSpPr>
        <p:sp>
          <p:nvSpPr>
            <p:cNvPr id="14" name="Diamond 13"/>
            <p:cNvSpPr/>
            <p:nvPr/>
          </p:nvSpPr>
          <p:spPr>
            <a:xfrm>
              <a:off x="571472" y="3071810"/>
              <a:ext cx="914406" cy="914400"/>
            </a:xfrm>
            <a:prstGeom prst="diamond">
              <a:avLst/>
            </a:prstGeom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00165" y="3143248"/>
              <a:ext cx="3643339" cy="714375"/>
            </a:xfrm>
            <a:prstGeom prst="rect">
              <a:avLst/>
            </a:prstGeom>
            <a:ln>
              <a:solidFill>
                <a:srgbClr val="00009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 err="1">
                  <a:solidFill>
                    <a:srgbClr val="002060"/>
                  </a:solidFill>
                </a:rPr>
                <a:t>Hoạt</a:t>
              </a:r>
              <a:r>
                <a:rPr lang="en-US" sz="3200" dirty="0">
                  <a:solidFill>
                    <a:srgbClr val="002060"/>
                  </a:solidFill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</a:rPr>
                <a:t>động</a:t>
              </a:r>
              <a:r>
                <a:rPr lang="en-US" sz="3200" dirty="0">
                  <a:solidFill>
                    <a:srgbClr val="002060"/>
                  </a:solidFill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</a:rPr>
                <a:t>cơ</a:t>
              </a:r>
              <a:r>
                <a:rPr lang="en-US" sz="3200" dirty="0">
                  <a:solidFill>
                    <a:srgbClr val="002060"/>
                  </a:solidFill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</a:rPr>
                <a:t>bản</a:t>
              </a:r>
              <a:endParaRPr lang="en-US" sz="3200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9"/>
          <a:stretch>
            <a:fillRect/>
          </a:stretch>
        </p:blipFill>
        <p:spPr bwMode="auto">
          <a:xfrm>
            <a:off x="246063" y="165100"/>
            <a:ext cx="4230687" cy="259715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9"/>
          <a:stretch>
            <a:fillRect/>
          </a:stretch>
        </p:blipFill>
        <p:spPr bwMode="auto">
          <a:xfrm>
            <a:off x="4951413" y="165100"/>
            <a:ext cx="3946525" cy="2581275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3581400"/>
            <a:ext cx="4230687" cy="242728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13" y="3581400"/>
            <a:ext cx="3959225" cy="242728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8463" y="2897188"/>
            <a:ext cx="3567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</a:rPr>
              <a:t>Chú gà trống……...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99013" y="2927350"/>
            <a:ext cx="3567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</a:rPr>
              <a:t>Bác nông dân……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1800" y="6161088"/>
            <a:ext cx="3533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</a:rPr>
              <a:t>Dòng suối………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407025" y="6161088"/>
            <a:ext cx="3532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FF"/>
                </a:solidFill>
              </a:rPr>
              <a:t>Máy bay…….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901950" y="2905125"/>
            <a:ext cx="157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gáy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227888" y="2897188"/>
            <a:ext cx="2125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cuốc đất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368550" y="6162675"/>
            <a:ext cx="1597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chảy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00875" y="6161088"/>
            <a:ext cx="1685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bay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6"/>
          <p:cNvSpPr txBox="1">
            <a:spLocks noChangeArrowheads="1"/>
          </p:cNvSpPr>
          <p:nvPr/>
        </p:nvSpPr>
        <p:spPr bwMode="auto">
          <a:xfrm>
            <a:off x="322263" y="1152525"/>
            <a:ext cx="8499475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b="1" i="1">
                <a:solidFill>
                  <a:srgbClr val="0000FF"/>
                </a:solidFill>
              </a:rPr>
              <a:t>a/ Đọc đoạn văn sau: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3200"/>
              <a:t>     </a:t>
            </a:r>
            <a:r>
              <a:rPr lang="en-US" sz="3200" b="1"/>
              <a:t>Anh nhìn trăng và nghĩ tới ngày mai…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3200" b="1"/>
              <a:t>     Mươi mười lăm năm nữa thôi, các em sẽ thấy cũng dưới ánh trăng này, dòng thác nước đổ xuống làm chạy máy phát điện; ở giữa biển rộng, cờ đỏ sao vàng phấp phới bay trên những con tàu lớn.  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3200" b="1"/>
              <a:t>                                           </a:t>
            </a:r>
            <a:r>
              <a:rPr lang="en-US" sz="3200" b="1" i="1"/>
              <a:t>Theo Thép Mới</a:t>
            </a:r>
            <a:r>
              <a:rPr lang="en-US" sz="3200" b="1"/>
              <a:t>                                                                                                    </a:t>
            </a: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322263" y="201613"/>
            <a:ext cx="2800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Hoạt động 2: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303213" y="3484563"/>
            <a:ext cx="3813175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2800" b="1">
                <a:solidFill>
                  <a:srgbClr val="006600"/>
                </a:solidFill>
              </a:rPr>
              <a:t>- Chỉ hoạt động:</a:t>
            </a:r>
          </a:p>
          <a:p>
            <a:pPr eaLnBrk="1" hangingPunct="1">
              <a:spcBef>
                <a:spcPts val="600"/>
              </a:spcBef>
            </a:pPr>
            <a:r>
              <a:rPr lang="en-US" sz="2800" b="1"/>
              <a:t>+ Của anh chiến sĩ:</a:t>
            </a:r>
          </a:p>
          <a:p>
            <a:pPr eaLnBrk="1" hangingPunct="1">
              <a:spcBef>
                <a:spcPts val="600"/>
              </a:spcBef>
            </a:pPr>
            <a:r>
              <a:rPr lang="en-US" sz="2800" b="1"/>
              <a:t>+ Của thiếu nhi: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3800475" y="3960813"/>
            <a:ext cx="3124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nhìn, nghĩ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3275013" y="4498975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thấy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3433763" y="5629275"/>
            <a:ext cx="304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đổ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2600325" y="6073775"/>
            <a:ext cx="228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bay</a:t>
            </a: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322263" y="88900"/>
            <a:ext cx="8499475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r>
              <a:rPr lang="en-US" sz="2800" b="1"/>
              <a:t> </a:t>
            </a:r>
            <a:r>
              <a:rPr lang="en-US" sz="2800" b="1" smtClean="0"/>
              <a:t>    </a:t>
            </a:r>
            <a:r>
              <a:rPr lang="en-US" sz="2800" b="1"/>
              <a:t>Anh nhìn trăng và nghĩ tới ngày mai…</a:t>
            </a:r>
          </a:p>
          <a:p>
            <a:pPr algn="just" eaLnBrk="1" hangingPunct="1">
              <a:spcAft>
                <a:spcPts val="600"/>
              </a:spcAft>
            </a:pPr>
            <a:r>
              <a:rPr lang="en-US" sz="2800" b="1"/>
              <a:t>     Mươi mười lăm năm nữa thôi, các em sẽ thấy cũng dưới ánh trăng này, dòng thác nước đổ xuống làm chạy máy phát điện; ở giữa biển rộng, cờ đỏ sao vàng phấp phới bay trên những con tàu lớn.   </a:t>
            </a:r>
          </a:p>
          <a:p>
            <a:pPr algn="just" eaLnBrk="1" hangingPunct="1">
              <a:spcAft>
                <a:spcPts val="600"/>
              </a:spcAft>
            </a:pPr>
            <a:r>
              <a:rPr lang="en-US" sz="2800" b="1" i="1"/>
              <a:t>                                                   Theo Thép Mới</a:t>
            </a:r>
            <a:r>
              <a:rPr lang="en-US" sz="2800" b="1"/>
              <a:t>                                                                                                  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200" y="5078413"/>
            <a:ext cx="591185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>
                <a:solidFill>
                  <a:srgbClr val="009900"/>
                </a:solidFill>
              </a:rPr>
              <a:t>   </a:t>
            </a:r>
            <a:r>
              <a:rPr lang="en-US" sz="2800" b="1">
                <a:solidFill>
                  <a:srgbClr val="006600"/>
                </a:solidFill>
              </a:rPr>
              <a:t>- Chỉ trạng thái của các sự vật:</a:t>
            </a:r>
          </a:p>
          <a:p>
            <a:pPr>
              <a:spcBef>
                <a:spcPts val="600"/>
              </a:spcBef>
            </a:pPr>
            <a:r>
              <a:rPr lang="en-US" sz="2800" b="1"/>
              <a:t>  + Của dòng thác:</a:t>
            </a:r>
          </a:p>
          <a:p>
            <a:pPr>
              <a:spcBef>
                <a:spcPts val="600"/>
              </a:spcBef>
            </a:pPr>
            <a:r>
              <a:rPr lang="en-US" sz="2800" b="1"/>
              <a:t>  + Của lá cờ:  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550" y="2973388"/>
            <a:ext cx="2541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b/ Tìm các từ: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687513" y="544513"/>
            <a:ext cx="758825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>
            <a:off x="3965575" y="544513"/>
            <a:ext cx="844550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>
            <a:off x="7986713" y="1000125"/>
            <a:ext cx="684212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>
            <a:off x="8291513" y="1455738"/>
            <a:ext cx="454025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>
            <a:off x="6089650" y="2366963"/>
            <a:ext cx="554038" cy="0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2" grpId="0"/>
      <p:bldP spid="24593" grpId="0"/>
      <p:bldP spid="24594" grpId="0"/>
      <p:bldP spid="2459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3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3" name="Picture 5" descr="8554596520130117172644167"/>
            <p:cNvPicPr>
              <a:picLocks noChangeAspect="1" noChangeArrowheads="1"/>
            </p:cNvPicPr>
            <p:nvPr/>
          </p:nvPicPr>
          <p:blipFill>
            <a:blip r:embed="rId2">
              <a:lum bright="-6000" contrast="-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8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4" name="Picture 7" descr="Kết quả hình ảnh cho ẢNH ĐỘNG TRANG TRÍ BÀI GIẢNG  DƯỚI ĐÊM TRĂNG"/>
            <p:cNvPicPr>
              <a:picLocks noChangeAspect="1" noChangeArrowheads="1"/>
            </p:cNvPicPr>
            <p:nvPr/>
          </p:nvPicPr>
          <p:blipFill>
            <a:blip r:embed="rId3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0"/>
              <a:ext cx="288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e2d6ad437cbf31b9508aec73da8f0bc601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155F52F-65F2-415D-9E0F-923A5AEB5501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AA0BADF3-221B-4D5D-B2EE-F7EBFF6524D3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F6F5BB5F-DEBC-4027-A3CA-BC7650C94DCA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65DA233E-A34C-4591-8AD7-DA2F9517543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3243802D-1BEE-435A-9401-E2EF086CCDF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4867456-DA70-46D9-BE7B-3EC6DC19554A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8BB3D0E2-1E6E-404E-8522-FDD9F1F05138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289E9A2C-DA07-4DC1-B2C6-48AD1AB81E4D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E04B04E-A0E1-4EE5-A6A6-70B7E58ECFB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F981C1A0-89B3-4BA2-BDC3-5AF35E46292A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AE82A36-7727-486F-924B-8DBE1C3B7DC6}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4400</TotalTime>
  <Words>792</Words>
  <Application>Microsoft Office PowerPoint</Application>
  <PresentationFormat>On-screen Show (4:3)</PresentationFormat>
  <Paragraphs>136</Paragraphs>
  <Slides>24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.VnTime</vt:lpstr>
      <vt:lpstr>Andalus</vt:lpstr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Từ chỉ hoạt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122 TRAN HUNG DAO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VINH HOANG</dc:creator>
  <cp:lastModifiedBy>Lehait</cp:lastModifiedBy>
  <cp:revision>192</cp:revision>
  <dcterms:created xsi:type="dcterms:W3CDTF">2008-10-21T02:36:26Z</dcterms:created>
  <dcterms:modified xsi:type="dcterms:W3CDTF">2020-04-02T09:50:07Z</dcterms:modified>
</cp:coreProperties>
</file>