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8" r:id="rId2"/>
    <p:sldId id="273" r:id="rId3"/>
    <p:sldId id="271" r:id="rId4"/>
    <p:sldId id="258" r:id="rId5"/>
    <p:sldId id="257" r:id="rId6"/>
    <p:sldId id="284" r:id="rId7"/>
    <p:sldId id="285" r:id="rId8"/>
    <p:sldId id="286" r:id="rId9"/>
    <p:sldId id="277" r:id="rId10"/>
    <p:sldId id="278" r:id="rId11"/>
    <p:sldId id="279" r:id="rId12"/>
    <p:sldId id="280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CC0066"/>
    <a:srgbClr val="009900"/>
    <a:srgbClr val="008000"/>
    <a:srgbClr val="0000FF"/>
    <a:srgbClr val="FF0066"/>
    <a:srgbClr val="00FF00"/>
    <a:srgbClr val="66FF99"/>
    <a:srgbClr val="00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427" autoAdjust="0"/>
  </p:normalViewPr>
  <p:slideViewPr>
    <p:cSldViewPr>
      <p:cViewPr varScale="1">
        <p:scale>
          <a:sx n="40" d="100"/>
          <a:sy n="40" d="100"/>
        </p:scale>
        <p:origin x="-133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2EFED7B-8E7E-4CE0-A873-904BE47B53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vi-VN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9A53A-E58A-4D53-8385-496F985B35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vi-VN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7D22D-69C0-44CD-902E-275FFCBE3C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vi-VN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298CF-F7C3-4A1F-A4AA-4EBBC94FAB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6CE78-AECE-4D43-A7F7-FFE6093A06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vi-VN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C1217-8BD7-43E7-989A-B8152C73C1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vi-VN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EBF50-DBC4-4BEE-8D6C-395C608234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vi-VN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vi-VN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F670F-92ED-480A-80C3-718743F4D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vi-VN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vi-VN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A436A-FF7B-4E02-8FC8-65BFA2DD3C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D13C3-FB41-424B-97F7-560C2C58FE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CC4AC-7202-49D4-8DF0-5B193894ED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vi-VN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vi-VN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541D9-F455-4CA4-B953-34D84A97EE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vi-VN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CBDB8-CDB7-47F9-866D-CB2F6BF2A9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84625D2-DAD1-42C0-9707-1B602CE2AB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3.gif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WINDOWS\clock.avi" TargetMode="External"/><Relationship Id="rId6" Type="http://schemas.openxmlformats.org/officeDocument/2006/relationships/image" Target="../media/image9.gif"/><Relationship Id="rId5" Type="http://schemas.openxmlformats.org/officeDocument/2006/relationships/image" Target="../media/image11.pn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WINDOWS\clock.avi" TargetMode="External"/><Relationship Id="rId6" Type="http://schemas.openxmlformats.org/officeDocument/2006/relationships/image" Target="../media/image9.gif"/><Relationship Id="rId5" Type="http://schemas.openxmlformats.org/officeDocument/2006/relationships/image" Target="../media/image11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gif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WINDOWS\clock.avi" TargetMode="Externa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bv2009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87350"/>
            <a:ext cx="9144000" cy="792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476375" y="1125538"/>
            <a:ext cx="6019800" cy="2057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1511300" y="3789363"/>
            <a:ext cx="60198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4679950" y="3897313"/>
            <a:ext cx="2743200" cy="1692275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pic>
        <p:nvPicPr>
          <p:cNvPr id="2058" name="Picture 10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3100" y="4041775"/>
            <a:ext cx="393700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413" y="4041775"/>
            <a:ext cx="393700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9725" y="4041775"/>
            <a:ext cx="393700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3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11525" y="4041775"/>
            <a:ext cx="393700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4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4041775"/>
            <a:ext cx="393700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15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6713" y="4041775"/>
            <a:ext cx="393700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16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8513" y="4041775"/>
            <a:ext cx="393700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Picture 17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4041775"/>
            <a:ext cx="393700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Picture 18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4041775"/>
            <a:ext cx="393700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Picture 19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4041775"/>
            <a:ext cx="393700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22" descr="qu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4076700"/>
            <a:ext cx="307975" cy="134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2" name="Line 24"/>
          <p:cNvSpPr>
            <a:spLocks noChangeShapeType="1"/>
          </p:cNvSpPr>
          <p:nvPr/>
        </p:nvSpPr>
        <p:spPr bwMode="auto">
          <a:xfrm flipV="1">
            <a:off x="4859338" y="4292600"/>
            <a:ext cx="2438400" cy="990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2080" name="AutoShape 32"/>
          <p:cNvCxnSpPr>
            <a:cxnSpLocks noChangeShapeType="1"/>
            <a:stCxn id="2054" idx="2"/>
            <a:endCxn id="2057" idx="0"/>
          </p:cNvCxnSpPr>
          <p:nvPr/>
        </p:nvCxnSpPr>
        <p:spPr bwMode="auto">
          <a:xfrm>
            <a:off x="4486275" y="3182938"/>
            <a:ext cx="34925" cy="606425"/>
          </a:xfrm>
          <a:prstGeom prst="straightConnector1">
            <a:avLst/>
          </a:prstGeom>
          <a:noFill/>
          <a:ln w="101600">
            <a:solidFill>
              <a:srgbClr val="FFFF00"/>
            </a:solidFill>
            <a:round/>
            <a:headEnd/>
            <a:tailEnd type="stealth" w="med" len="med"/>
          </a:ln>
        </p:spPr>
      </p:cxnSp>
      <p:pic>
        <p:nvPicPr>
          <p:cNvPr id="2081" name="Picture 33" descr="bo qu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0" y="1268413"/>
            <a:ext cx="558800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2" name="Picture 34" descr="qu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59225" y="1304925"/>
            <a:ext cx="379413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1835150" y="0"/>
            <a:ext cx="43846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FF0066"/>
                </a:solidFill>
              </a:rPr>
              <a:t/>
            </a:r>
            <a:br>
              <a:rPr lang="en-US" sz="2400" b="1">
                <a:solidFill>
                  <a:srgbClr val="FF0066"/>
                </a:solidFill>
              </a:rPr>
            </a:br>
            <a:r>
              <a:rPr lang="en-US" sz="2400" b="1">
                <a:solidFill>
                  <a:srgbClr val="FF0066"/>
                </a:solidFill>
              </a:rPr>
              <a:t>                         </a:t>
            </a:r>
            <a:r>
              <a:rPr lang="en-US" sz="2400" b="1" u="sng">
                <a:solidFill>
                  <a:srgbClr val="FF0066"/>
                </a:solidFill>
              </a:rPr>
              <a:t>Toán</a:t>
            </a:r>
            <a:r>
              <a:rPr lang="en-US" sz="2400">
                <a:solidFill>
                  <a:srgbClr val="FF0066"/>
                </a:solidFill>
              </a:rPr>
              <a:t/>
            </a:r>
            <a:br>
              <a:rPr lang="en-US" sz="2400">
                <a:solidFill>
                  <a:srgbClr val="FF0066"/>
                </a:solidFill>
              </a:rPr>
            </a:br>
            <a:r>
              <a:rPr lang="en-US" sz="2400">
                <a:solidFill>
                  <a:schemeClr val="tx2"/>
                </a:solidFill>
              </a:rPr>
              <a:t>           </a:t>
            </a:r>
            <a:r>
              <a:rPr lang="en-US" sz="2400" b="1">
                <a:solidFill>
                  <a:srgbClr val="FF0000"/>
                </a:solidFill>
              </a:rPr>
              <a:t>11 trừ đi một số: 11 - 5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6 -0.0037 L 0.05677 -0.00185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21965E-6 L 0.06493 -0.0030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48555E-6 L 0.05712 -0.00254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5723E-6 L 0.0493 0.00278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0232 L 0.0434 0.00509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7" dur="1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1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 animBg="1"/>
      <p:bldP spid="2057" grpId="0" animBg="1"/>
      <p:bldP spid="2071" grpId="0" animBg="1"/>
      <p:bldP spid="207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0825" y="1412875"/>
            <a:ext cx="1044575" cy="1584325"/>
            <a:chOff x="0" y="2988"/>
            <a:chExt cx="576" cy="816"/>
          </a:xfrm>
        </p:grpSpPr>
        <p:pic>
          <p:nvPicPr>
            <p:cNvPr id="1127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988"/>
              <a:ext cx="576" cy="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78" name="AutoShape 4" descr="Copy of 120025"/>
            <p:cNvSpPr>
              <a:spLocks noChangeArrowheads="1"/>
            </p:cNvSpPr>
            <p:nvPr/>
          </p:nvSpPr>
          <p:spPr bwMode="auto">
            <a:xfrm>
              <a:off x="96" y="3180"/>
              <a:ext cx="384" cy="528"/>
            </a:xfrm>
            <a:prstGeom prst="roundRect">
              <a:avLst>
                <a:gd name="adj" fmla="val 16667"/>
              </a:avLst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solidFill>
                <a:srgbClr val="FBD9F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4500" b="1">
                  <a:solidFill>
                    <a:srgbClr val="FFFF00"/>
                  </a:solidFill>
                </a:rPr>
                <a:t>2</a:t>
              </a:r>
            </a:p>
          </p:txBody>
        </p:sp>
      </p:grpSp>
      <p:sp>
        <p:nvSpPr>
          <p:cNvPr id="11267" name="Text Box 6"/>
          <p:cNvSpPr txBox="1">
            <a:spLocks noChangeArrowheads="1"/>
          </p:cNvSpPr>
          <p:nvPr/>
        </p:nvSpPr>
        <p:spPr bwMode="auto">
          <a:xfrm>
            <a:off x="2016125" y="333375"/>
            <a:ext cx="4103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0967" name="Text Box 7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727200" y="1412875"/>
            <a:ext cx="47815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909"/>
                </a:solidFill>
              </a:rPr>
              <a:t>Kết quả của phép trừ: 11 – 5 = ?</a:t>
            </a:r>
          </a:p>
          <a:p>
            <a:pPr>
              <a:spcBef>
                <a:spcPct val="50000"/>
              </a:spcBef>
            </a:pPr>
            <a:endParaRPr lang="en-US" sz="2400" b="1">
              <a:solidFill>
                <a:srgbClr val="FF0909"/>
              </a:solidFill>
            </a:endParaRPr>
          </a:p>
        </p:txBody>
      </p:sp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3527425" y="2384425"/>
            <a:ext cx="847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B. 6</a:t>
            </a:r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4895850" y="2384425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C. 4</a:t>
            </a:r>
          </a:p>
        </p:txBody>
      </p:sp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2124075" y="2384425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A. 7</a:t>
            </a:r>
          </a:p>
        </p:txBody>
      </p:sp>
      <p:pic>
        <p:nvPicPr>
          <p:cNvPr id="40971" name="clock.avi">
            <a:hlinkClick r:id="" action="ppaction://media"/>
          </p:cNvPr>
          <p:cNvPicPr>
            <a:picLocks noRot="1" noChangeAspect="1" noChangeArrowheads="1"/>
          </p:cNvPicPr>
          <p:nvPr>
            <p:ph/>
            <a:videoFile r:link="rId1"/>
          </p:nvPr>
        </p:nvPicPr>
        <p:blipFill>
          <a:blip r:embed="rId5"/>
          <a:srcRect/>
          <a:stretch>
            <a:fillRect/>
          </a:stretch>
        </p:blipFill>
        <p:spPr>
          <a:xfrm>
            <a:off x="7559675" y="260350"/>
            <a:ext cx="1293813" cy="1223963"/>
          </a:xfrm>
        </p:spPr>
      </p:pic>
      <p:pic>
        <p:nvPicPr>
          <p:cNvPr id="40973" name="Picture 7" descr="rosewet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8850" y="1773238"/>
            <a:ext cx="1524000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5" descr="colorfwky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14400" y="3860800"/>
            <a:ext cx="1706563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20" descr="colorfwky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96075" y="3824288"/>
            <a:ext cx="1706563" cy="234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21" descr="colorfwky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9225" y="3897313"/>
            <a:ext cx="1706563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0" dur="20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90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0971"/>
                </p:tgtEl>
              </p:cMediaNode>
            </p:video>
          </p:childTnLst>
        </p:cTn>
      </p:par>
    </p:tnLst>
    <p:bldLst>
      <p:bldP spid="40967" grpId="0"/>
      <p:bldP spid="40968" grpId="0"/>
      <p:bldP spid="40968" grpId="1"/>
      <p:bldP spid="40969" grpId="0"/>
      <p:bldP spid="4097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0825" y="1736725"/>
            <a:ext cx="1022350" cy="1582738"/>
            <a:chOff x="2557" y="2016"/>
            <a:chExt cx="947" cy="1392"/>
          </a:xfrm>
        </p:grpSpPr>
        <p:pic>
          <p:nvPicPr>
            <p:cNvPr id="12298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57" y="2016"/>
              <a:ext cx="947" cy="1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9" name="AutoShape 4" descr="03SC008"/>
            <p:cNvSpPr>
              <a:spLocks noChangeArrowheads="1"/>
            </p:cNvSpPr>
            <p:nvPr/>
          </p:nvSpPr>
          <p:spPr bwMode="auto">
            <a:xfrm>
              <a:off x="2761" y="2316"/>
              <a:ext cx="528" cy="912"/>
            </a:xfrm>
            <a:prstGeom prst="roundRect">
              <a:avLst>
                <a:gd name="adj" fmla="val 16667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 w="9525">
              <a:solidFill>
                <a:srgbClr val="FBD9F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4500" b="1">
                  <a:solidFill>
                    <a:srgbClr val="FFFF00"/>
                  </a:solidFill>
                </a:rPr>
                <a:t>3</a:t>
              </a:r>
            </a:p>
          </p:txBody>
        </p:sp>
      </p:grpSp>
      <p:sp>
        <p:nvSpPr>
          <p:cNvPr id="12291" name="Text Box 6"/>
          <p:cNvSpPr txBox="1">
            <a:spLocks noChangeArrowheads="1"/>
          </p:cNvSpPr>
          <p:nvPr/>
        </p:nvSpPr>
        <p:spPr bwMode="auto">
          <a:xfrm>
            <a:off x="2124075" y="225425"/>
            <a:ext cx="4500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1991" name="Text Box 7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763713" y="2060575"/>
            <a:ext cx="47815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909"/>
                </a:solidFill>
              </a:rPr>
              <a:t>Kết quả của phép trừ: 11 – 3 = ?</a:t>
            </a:r>
          </a:p>
          <a:p>
            <a:pPr>
              <a:spcBef>
                <a:spcPct val="50000"/>
              </a:spcBef>
            </a:pPr>
            <a:endParaRPr lang="en-US" sz="2400" b="1">
              <a:solidFill>
                <a:srgbClr val="FF0909"/>
              </a:solidFill>
            </a:endParaRP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2051050" y="288925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A. 6</a:t>
            </a: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3492500" y="288925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B. 5</a:t>
            </a:r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4895850" y="2889250"/>
            <a:ext cx="847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C. 8</a:t>
            </a:r>
          </a:p>
        </p:txBody>
      </p:sp>
      <p:pic>
        <p:nvPicPr>
          <p:cNvPr id="41996" name="clock.avi">
            <a:hlinkClick r:id="" action="ppaction://media"/>
          </p:cNvPr>
          <p:cNvPicPr>
            <a:picLocks noRot="1" noChangeAspect="1" noChangeArrowheads="1"/>
          </p:cNvPicPr>
          <p:nvPr>
            <p:ph/>
            <a:videoFile r:link="rId1"/>
          </p:nvPr>
        </p:nvPicPr>
        <p:blipFill>
          <a:blip r:embed="rId5"/>
          <a:srcRect/>
          <a:stretch>
            <a:fillRect/>
          </a:stretch>
        </p:blipFill>
        <p:spPr>
          <a:xfrm>
            <a:off x="7343775" y="404813"/>
            <a:ext cx="1293813" cy="1223962"/>
          </a:xfrm>
        </p:spPr>
      </p:pic>
      <p:pic>
        <p:nvPicPr>
          <p:cNvPr id="41997" name="Picture 7" descr="rosewet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85000" y="2241550"/>
            <a:ext cx="1524000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7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8" dur="20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90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1996"/>
                </p:tgtEl>
              </p:cMediaNode>
            </p:video>
          </p:childTnLst>
        </p:cTn>
      </p:par>
    </p:tnLst>
    <p:bldLst>
      <p:bldP spid="41991" grpId="0"/>
      <p:bldP spid="41992" grpId="0"/>
      <p:bldP spid="41993" grpId="0"/>
      <p:bldP spid="41994" grpId="0"/>
      <p:bldP spid="4199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0" y="292100"/>
            <a:ext cx="914400" cy="1295400"/>
            <a:chOff x="1608" y="2016"/>
            <a:chExt cx="947" cy="1392"/>
          </a:xfrm>
        </p:grpSpPr>
        <p:pic>
          <p:nvPicPr>
            <p:cNvPr id="13340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608" y="2016"/>
              <a:ext cx="947" cy="1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41" name="Picture 4" descr="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800" y="2400"/>
              <a:ext cx="552" cy="864"/>
            </a:xfrm>
            <a:prstGeom prst="rect">
              <a:avLst/>
            </a:prstGeom>
            <a:solidFill>
              <a:srgbClr val="FAEDCA"/>
            </a:solidFill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15" name="Group 5"/>
          <p:cNvGrpSpPr>
            <a:grpSpLocks/>
          </p:cNvGrpSpPr>
          <p:nvPr/>
        </p:nvGrpSpPr>
        <p:grpSpPr bwMode="auto">
          <a:xfrm>
            <a:off x="0" y="2673350"/>
            <a:ext cx="914400" cy="1295400"/>
            <a:chOff x="0" y="2988"/>
            <a:chExt cx="576" cy="816"/>
          </a:xfrm>
        </p:grpSpPr>
        <p:pic>
          <p:nvPicPr>
            <p:cNvPr id="13338" name="Picture 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2988"/>
              <a:ext cx="576" cy="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39" name="AutoShape 7" descr="Copy of 120025"/>
            <p:cNvSpPr>
              <a:spLocks noChangeArrowheads="1"/>
            </p:cNvSpPr>
            <p:nvPr/>
          </p:nvSpPr>
          <p:spPr bwMode="auto">
            <a:xfrm>
              <a:off x="96" y="3180"/>
              <a:ext cx="384" cy="528"/>
            </a:xfrm>
            <a:prstGeom prst="roundRect">
              <a:avLst>
                <a:gd name="adj" fmla="val 16667"/>
              </a:avLst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solidFill>
                <a:srgbClr val="FBD9F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4500" b="1">
                  <a:solidFill>
                    <a:srgbClr val="FFFF00"/>
                  </a:solidFill>
                </a:rPr>
                <a:t>2</a:t>
              </a:r>
            </a:p>
          </p:txBody>
        </p:sp>
      </p:grpSp>
      <p:grpSp>
        <p:nvGrpSpPr>
          <p:cNvPr id="13316" name="Group 8"/>
          <p:cNvGrpSpPr>
            <a:grpSpLocks/>
          </p:cNvGrpSpPr>
          <p:nvPr/>
        </p:nvGrpSpPr>
        <p:grpSpPr bwMode="auto">
          <a:xfrm>
            <a:off x="0" y="4835525"/>
            <a:ext cx="914400" cy="1295400"/>
            <a:chOff x="2557" y="2016"/>
            <a:chExt cx="947" cy="1392"/>
          </a:xfrm>
        </p:grpSpPr>
        <p:pic>
          <p:nvPicPr>
            <p:cNvPr id="13336" name="Picture 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557" y="2016"/>
              <a:ext cx="947" cy="1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37" name="AutoShape 10" descr="03SC008"/>
            <p:cNvSpPr>
              <a:spLocks noChangeArrowheads="1"/>
            </p:cNvSpPr>
            <p:nvPr/>
          </p:nvSpPr>
          <p:spPr bwMode="auto">
            <a:xfrm>
              <a:off x="2761" y="2316"/>
              <a:ext cx="528" cy="912"/>
            </a:xfrm>
            <a:prstGeom prst="roundRect">
              <a:avLst>
                <a:gd name="adj" fmla="val 1666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9525">
              <a:solidFill>
                <a:srgbClr val="FBD9F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4500" b="1">
                  <a:solidFill>
                    <a:srgbClr val="FFFF00"/>
                  </a:solidFill>
                </a:rPr>
                <a:t>3</a:t>
              </a:r>
            </a:p>
          </p:txBody>
        </p:sp>
      </p:grpSp>
      <p:sp>
        <p:nvSpPr>
          <p:cNvPr id="13317" name="Text Box 11"/>
          <p:cNvSpPr txBox="1">
            <a:spLocks noChangeArrowheads="1"/>
          </p:cNvSpPr>
          <p:nvPr/>
        </p:nvSpPr>
        <p:spPr bwMode="auto">
          <a:xfrm>
            <a:off x="228600" y="685800"/>
            <a:ext cx="5334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13318" name="Text Box 12"/>
          <p:cNvSpPr txBox="1">
            <a:spLocks noChangeArrowheads="1"/>
          </p:cNvSpPr>
          <p:nvPr/>
        </p:nvSpPr>
        <p:spPr bwMode="auto">
          <a:xfrm>
            <a:off x="1979613" y="225425"/>
            <a:ext cx="4645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3319" name="Text Box 13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057400" y="228600"/>
            <a:ext cx="47815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909"/>
                </a:solidFill>
              </a:rPr>
              <a:t>Kết quả của phép trừ: 11 – 9 = ?</a:t>
            </a:r>
          </a:p>
          <a:p>
            <a:pPr>
              <a:spcBef>
                <a:spcPct val="50000"/>
              </a:spcBef>
            </a:pPr>
            <a:endParaRPr lang="en-US" sz="2400" b="1">
              <a:solidFill>
                <a:srgbClr val="FF0909"/>
              </a:solidFill>
            </a:endParaRPr>
          </a:p>
        </p:txBody>
      </p:sp>
      <p:sp>
        <p:nvSpPr>
          <p:cNvPr id="13320" name="Text Box 14"/>
          <p:cNvSpPr txBox="1">
            <a:spLocks noChangeArrowheads="1"/>
          </p:cNvSpPr>
          <p:nvPr/>
        </p:nvSpPr>
        <p:spPr bwMode="auto">
          <a:xfrm>
            <a:off x="1835150" y="2600325"/>
            <a:ext cx="4500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3321" name="Text Box 1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087563" y="2528888"/>
            <a:ext cx="47815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909"/>
                </a:solidFill>
              </a:rPr>
              <a:t>Kết quả của phép trừ: 11 – 5 = ?</a:t>
            </a:r>
          </a:p>
          <a:p>
            <a:pPr>
              <a:spcBef>
                <a:spcPct val="50000"/>
              </a:spcBef>
            </a:pPr>
            <a:endParaRPr lang="en-US" sz="2400" b="1">
              <a:solidFill>
                <a:srgbClr val="FF0909"/>
              </a:solidFill>
            </a:endParaRPr>
          </a:p>
        </p:txBody>
      </p:sp>
      <p:sp>
        <p:nvSpPr>
          <p:cNvPr id="13322" name="Text Box 16"/>
          <p:cNvSpPr txBox="1">
            <a:spLocks noChangeArrowheads="1"/>
          </p:cNvSpPr>
          <p:nvPr/>
        </p:nvSpPr>
        <p:spPr bwMode="auto">
          <a:xfrm>
            <a:off x="1439863" y="4833938"/>
            <a:ext cx="5003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3323" name="Text Box 17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124075" y="4760913"/>
            <a:ext cx="46799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909"/>
                </a:solidFill>
              </a:rPr>
              <a:t>Kết quả của phép trừ: 11 – 3 = ?</a:t>
            </a:r>
          </a:p>
          <a:p>
            <a:pPr>
              <a:spcBef>
                <a:spcPct val="50000"/>
              </a:spcBef>
            </a:pPr>
            <a:endParaRPr lang="en-US" sz="2400" b="1">
              <a:solidFill>
                <a:srgbClr val="FF0909"/>
              </a:solidFill>
            </a:endParaRPr>
          </a:p>
        </p:txBody>
      </p:sp>
      <p:sp>
        <p:nvSpPr>
          <p:cNvPr id="43026" name="Text Box 18"/>
          <p:cNvSpPr txBox="1">
            <a:spLocks noChangeArrowheads="1"/>
          </p:cNvSpPr>
          <p:nvPr/>
        </p:nvSpPr>
        <p:spPr bwMode="auto">
          <a:xfrm>
            <a:off x="2124075" y="765175"/>
            <a:ext cx="847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A. 2</a:t>
            </a:r>
          </a:p>
        </p:txBody>
      </p:sp>
      <p:sp>
        <p:nvSpPr>
          <p:cNvPr id="13325" name="Text Box 19"/>
          <p:cNvSpPr txBox="1">
            <a:spLocks noChangeArrowheads="1"/>
          </p:cNvSpPr>
          <p:nvPr/>
        </p:nvSpPr>
        <p:spPr bwMode="auto">
          <a:xfrm>
            <a:off x="4800600" y="7620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C. 5</a:t>
            </a:r>
          </a:p>
        </p:txBody>
      </p:sp>
      <p:sp>
        <p:nvSpPr>
          <p:cNvPr id="13326" name="Text Box 20"/>
          <p:cNvSpPr txBox="1">
            <a:spLocks noChangeArrowheads="1"/>
          </p:cNvSpPr>
          <p:nvPr/>
        </p:nvSpPr>
        <p:spPr bwMode="auto">
          <a:xfrm>
            <a:off x="3429000" y="7620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B. 6</a:t>
            </a:r>
          </a:p>
        </p:txBody>
      </p:sp>
      <p:sp>
        <p:nvSpPr>
          <p:cNvPr id="43029" name="Text Box 21"/>
          <p:cNvSpPr txBox="1">
            <a:spLocks noChangeArrowheads="1"/>
          </p:cNvSpPr>
          <p:nvPr/>
        </p:nvSpPr>
        <p:spPr bwMode="auto">
          <a:xfrm>
            <a:off x="3527425" y="3176588"/>
            <a:ext cx="847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B. 6</a:t>
            </a:r>
          </a:p>
        </p:txBody>
      </p:sp>
      <p:sp>
        <p:nvSpPr>
          <p:cNvPr id="13328" name="Text Box 22"/>
          <p:cNvSpPr txBox="1">
            <a:spLocks noChangeArrowheads="1"/>
          </p:cNvSpPr>
          <p:nvPr/>
        </p:nvSpPr>
        <p:spPr bwMode="auto">
          <a:xfrm>
            <a:off x="4895850" y="3176588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C. 4</a:t>
            </a:r>
          </a:p>
        </p:txBody>
      </p:sp>
      <p:sp>
        <p:nvSpPr>
          <p:cNvPr id="13329" name="Text Box 23"/>
          <p:cNvSpPr txBox="1">
            <a:spLocks noChangeArrowheads="1"/>
          </p:cNvSpPr>
          <p:nvPr/>
        </p:nvSpPr>
        <p:spPr bwMode="auto">
          <a:xfrm>
            <a:off x="2124075" y="3176588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A. 7</a:t>
            </a:r>
          </a:p>
        </p:txBody>
      </p:sp>
      <p:sp>
        <p:nvSpPr>
          <p:cNvPr id="13330" name="Text Box 24"/>
          <p:cNvSpPr txBox="1">
            <a:spLocks noChangeArrowheads="1"/>
          </p:cNvSpPr>
          <p:nvPr/>
        </p:nvSpPr>
        <p:spPr bwMode="auto">
          <a:xfrm>
            <a:off x="2193925" y="5589588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A. 6</a:t>
            </a:r>
          </a:p>
        </p:txBody>
      </p:sp>
      <p:sp>
        <p:nvSpPr>
          <p:cNvPr id="13331" name="Text Box 25"/>
          <p:cNvSpPr txBox="1">
            <a:spLocks noChangeArrowheads="1"/>
          </p:cNvSpPr>
          <p:nvPr/>
        </p:nvSpPr>
        <p:spPr bwMode="auto">
          <a:xfrm>
            <a:off x="3743325" y="5589588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B. 5</a:t>
            </a:r>
          </a:p>
        </p:txBody>
      </p:sp>
      <p:sp>
        <p:nvSpPr>
          <p:cNvPr id="43034" name="Text Box 26"/>
          <p:cNvSpPr txBox="1">
            <a:spLocks noChangeArrowheads="1"/>
          </p:cNvSpPr>
          <p:nvPr/>
        </p:nvSpPr>
        <p:spPr bwMode="auto">
          <a:xfrm>
            <a:off x="5146675" y="5589588"/>
            <a:ext cx="847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C. 8</a:t>
            </a:r>
          </a:p>
        </p:txBody>
      </p:sp>
      <p:pic>
        <p:nvPicPr>
          <p:cNvPr id="13333" name="Picture 7" descr="rosewet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27875" y="5121275"/>
            <a:ext cx="1524000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4" name="Picture 7" descr="rosewet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92950" y="2673350"/>
            <a:ext cx="1524000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5" name="Picture 7" descr="rosewet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27875" y="476250"/>
            <a:ext cx="1524000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6" repeatCount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6" dur="1000" fill="hold"/>
                                        <p:tgtEl>
                                          <p:spTgt spid="43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3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30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6" repeatCount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430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30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30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10" repeatCount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4" dur="2000" fill="hold"/>
                                        <p:tgtEl>
                                          <p:spTgt spid="430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30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430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3671888" y="1520825"/>
            <a:ext cx="2016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200" b="1">
              <a:solidFill>
                <a:srgbClr val="FF0066"/>
              </a:solidFill>
            </a:endParaRPr>
          </a:p>
        </p:txBody>
      </p:sp>
      <p:sp>
        <p:nvSpPr>
          <p:cNvPr id="34830" name="Rectangle 1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CFF99">
                  <a:alpha val="28999"/>
                </a:srgbClr>
              </a:gs>
              <a:gs pos="50000">
                <a:srgbClr val="CCFF99">
                  <a:gamma/>
                  <a:tint val="72941"/>
                  <a:invGamma/>
                </a:srgbClr>
              </a:gs>
              <a:gs pos="100000">
                <a:srgbClr val="CCFF99">
                  <a:alpha val="28999"/>
                </a:srgbClr>
              </a:gs>
            </a:gsLst>
            <a:lin ang="5400000" scaled="1"/>
          </a:gra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1835150" y="1628775"/>
            <a:ext cx="2376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11 – 5 = ?</a:t>
            </a:r>
          </a:p>
        </p:txBody>
      </p:sp>
      <p:sp>
        <p:nvSpPr>
          <p:cNvPr id="2074" name="Text Box 26"/>
          <p:cNvSpPr txBox="1">
            <a:spLocks noChangeArrowheads="1"/>
          </p:cNvSpPr>
          <p:nvPr/>
        </p:nvSpPr>
        <p:spPr bwMode="auto">
          <a:xfrm>
            <a:off x="1835150" y="2312988"/>
            <a:ext cx="21240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11 – 5 = 6</a:t>
            </a:r>
          </a:p>
        </p:txBody>
      </p:sp>
      <p:sp>
        <p:nvSpPr>
          <p:cNvPr id="34834" name="Text Box 18"/>
          <p:cNvSpPr txBox="1">
            <a:spLocks noChangeArrowheads="1"/>
          </p:cNvSpPr>
          <p:nvPr/>
        </p:nvSpPr>
        <p:spPr bwMode="auto">
          <a:xfrm>
            <a:off x="5040313" y="1592263"/>
            <a:ext cx="863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11</a:t>
            </a:r>
          </a:p>
        </p:txBody>
      </p:sp>
      <p:sp>
        <p:nvSpPr>
          <p:cNvPr id="34835" name="Text Box 19"/>
          <p:cNvSpPr txBox="1">
            <a:spLocks noChangeArrowheads="1"/>
          </p:cNvSpPr>
          <p:nvPr/>
        </p:nvSpPr>
        <p:spPr bwMode="auto">
          <a:xfrm>
            <a:off x="5292725" y="2097088"/>
            <a:ext cx="5397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5</a:t>
            </a:r>
          </a:p>
        </p:txBody>
      </p:sp>
      <p:sp>
        <p:nvSpPr>
          <p:cNvPr id="34836" name="Text Box 20"/>
          <p:cNvSpPr txBox="1">
            <a:spLocks noChangeArrowheads="1"/>
          </p:cNvSpPr>
          <p:nvPr/>
        </p:nvSpPr>
        <p:spPr bwMode="auto">
          <a:xfrm>
            <a:off x="4643438" y="1592263"/>
            <a:ext cx="4683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/>
              <a:t>-</a:t>
            </a:r>
          </a:p>
        </p:txBody>
      </p:sp>
      <p:sp>
        <p:nvSpPr>
          <p:cNvPr id="34837" name="Line 21"/>
          <p:cNvSpPr>
            <a:spLocks noChangeShapeType="1"/>
          </p:cNvSpPr>
          <p:nvPr/>
        </p:nvSpPr>
        <p:spPr bwMode="auto">
          <a:xfrm>
            <a:off x="4787900" y="2636838"/>
            <a:ext cx="10445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8" name="Text Box 22"/>
          <p:cNvSpPr txBox="1">
            <a:spLocks noChangeArrowheads="1"/>
          </p:cNvSpPr>
          <p:nvPr/>
        </p:nvSpPr>
        <p:spPr bwMode="auto">
          <a:xfrm>
            <a:off x="5292725" y="2708275"/>
            <a:ext cx="7921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6</a:t>
            </a:r>
          </a:p>
        </p:txBody>
      </p:sp>
      <p:sp>
        <p:nvSpPr>
          <p:cNvPr id="3085" name="Rectangle 24"/>
          <p:cNvSpPr>
            <a:spLocks noChangeArrowheads="1"/>
          </p:cNvSpPr>
          <p:nvPr/>
        </p:nvSpPr>
        <p:spPr bwMode="auto">
          <a:xfrm>
            <a:off x="1835150" y="-50800"/>
            <a:ext cx="509428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>                         </a:t>
            </a:r>
            <a:r>
              <a:rPr lang="en-US" sz="2800" b="1" u="sng"/>
              <a:t>Toán</a:t>
            </a:r>
            <a:r>
              <a:rPr lang="en-US" sz="2800"/>
              <a:t/>
            </a:r>
            <a:br>
              <a:rPr lang="en-US" sz="2800"/>
            </a:br>
            <a:r>
              <a:rPr lang="en-US" sz="2800"/>
              <a:t>           </a:t>
            </a:r>
            <a:r>
              <a:rPr lang="en-US" sz="2800" b="1"/>
              <a:t>11 trừ đi một số: 11 - 5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3" grpId="0"/>
      <p:bldP spid="2074" grpId="0"/>
      <p:bldP spid="34834" grpId="0"/>
      <p:bldP spid="34835" grpId="0"/>
      <p:bldP spid="34836" grpId="0"/>
      <p:bldP spid="34837" grpId="0" animBg="1"/>
      <p:bldP spid="348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CFFCC">
              <a:alpha val="5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4099" name="Text Box 7"/>
          <p:cNvSpPr txBox="1">
            <a:spLocks noChangeArrowheads="1"/>
          </p:cNvSpPr>
          <p:nvPr/>
        </p:nvSpPr>
        <p:spPr bwMode="auto">
          <a:xfrm>
            <a:off x="3671888" y="1520825"/>
            <a:ext cx="2016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200" b="1">
              <a:solidFill>
                <a:srgbClr val="FF0066"/>
              </a:solidFill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3384550" y="2097088"/>
            <a:ext cx="233997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b="1">
                <a:solidFill>
                  <a:srgbClr val="000066"/>
                </a:solidFill>
              </a:rPr>
              <a:t>11 – 2 =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b="1">
                <a:solidFill>
                  <a:srgbClr val="000066"/>
                </a:solidFill>
              </a:rPr>
              <a:t>11 – 3 =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b="1">
                <a:solidFill>
                  <a:srgbClr val="000066"/>
                </a:solidFill>
              </a:rPr>
              <a:t>11 – 4 =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b="1">
                <a:solidFill>
                  <a:srgbClr val="000066"/>
                </a:solidFill>
              </a:rPr>
              <a:t>11 – 5 =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b="1">
                <a:solidFill>
                  <a:srgbClr val="000066"/>
                </a:solidFill>
              </a:rPr>
              <a:t>11 – 6 =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b="1">
                <a:solidFill>
                  <a:srgbClr val="000066"/>
                </a:solidFill>
              </a:rPr>
              <a:t>11 – 7 =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b="1">
                <a:solidFill>
                  <a:srgbClr val="000066"/>
                </a:solidFill>
              </a:rPr>
              <a:t>11 – 8 =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b="1">
                <a:solidFill>
                  <a:srgbClr val="000066"/>
                </a:solidFill>
              </a:rPr>
              <a:t>11 – 9 =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4932363" y="2565400"/>
            <a:ext cx="504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000066"/>
                </a:solidFill>
              </a:rPr>
              <a:t>8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4895850" y="3105150"/>
            <a:ext cx="504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000066"/>
                </a:solidFill>
              </a:rPr>
              <a:t>7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4932363" y="3608388"/>
            <a:ext cx="504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000066"/>
                </a:solidFill>
              </a:rPr>
              <a:t>6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4932363" y="4652963"/>
            <a:ext cx="504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000066"/>
                </a:solidFill>
              </a:rPr>
              <a:t>4</a:t>
            </a: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4932363" y="5229225"/>
            <a:ext cx="504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000066"/>
                </a:solidFill>
              </a:rPr>
              <a:t>3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4932363" y="5768975"/>
            <a:ext cx="504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000066"/>
                </a:solidFill>
              </a:rPr>
              <a:t>2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4932363" y="2024063"/>
            <a:ext cx="504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000066"/>
                </a:solidFill>
              </a:rPr>
              <a:t>9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4932363" y="4149725"/>
            <a:ext cx="504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000066"/>
                </a:solidFill>
              </a:rPr>
              <a:t>5</a:t>
            </a:r>
          </a:p>
        </p:txBody>
      </p:sp>
      <p:sp>
        <p:nvSpPr>
          <p:cNvPr id="4109" name="Rectangle 36"/>
          <p:cNvSpPr>
            <a:spLocks noChangeArrowheads="1"/>
          </p:cNvSpPr>
          <p:nvPr/>
        </p:nvSpPr>
        <p:spPr bwMode="auto">
          <a:xfrm>
            <a:off x="1692275" y="333375"/>
            <a:ext cx="509428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>                         </a:t>
            </a:r>
            <a:r>
              <a:rPr lang="en-US" sz="2800" b="1" u="sng"/>
              <a:t>Toán</a:t>
            </a:r>
            <a:r>
              <a:rPr lang="en-US" sz="2800"/>
              <a:t/>
            </a:r>
            <a:br>
              <a:rPr lang="en-US" sz="2800"/>
            </a:br>
            <a:r>
              <a:rPr lang="en-US" sz="2800"/>
              <a:t>           </a:t>
            </a:r>
            <a:r>
              <a:rPr lang="en-US" sz="2800" b="1"/>
              <a:t>11 trừ đi một số: 11 - 5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90" grpId="0"/>
      <p:bldP spid="16391" grpId="0"/>
      <p:bldP spid="16392" grpId="0"/>
      <p:bldP spid="16394" grpId="0"/>
      <p:bldP spid="16395" grpId="0"/>
      <p:bldP spid="16396" grpId="0"/>
      <p:bldP spid="1638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3" descr="bv2009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10" name="Oval 18"/>
          <p:cNvSpPr>
            <a:spLocks noChangeArrowheads="1"/>
          </p:cNvSpPr>
          <p:nvPr/>
        </p:nvSpPr>
        <p:spPr bwMode="auto">
          <a:xfrm>
            <a:off x="5976938" y="4760913"/>
            <a:ext cx="2819400" cy="1676400"/>
          </a:xfrm>
          <a:prstGeom prst="ellipse">
            <a:avLst/>
          </a:prstGeom>
          <a:solidFill>
            <a:srgbClr val="00FF00">
              <a:alpha val="76862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000066"/>
                </a:solidFill>
              </a:rPr>
              <a:t>Các số ở cột</a:t>
            </a:r>
          </a:p>
          <a:p>
            <a:pPr algn="ctr"/>
            <a:r>
              <a:rPr lang="en-US" sz="2400">
                <a:solidFill>
                  <a:srgbClr val="000066"/>
                </a:solidFill>
              </a:rPr>
              <a:t>hiệu</a:t>
            </a:r>
          </a:p>
          <a:p>
            <a:pPr algn="ctr"/>
            <a:r>
              <a:rPr lang="en-US" sz="2400">
                <a:solidFill>
                  <a:srgbClr val="000066"/>
                </a:solidFill>
              </a:rPr>
              <a:t>là các số giảm dần</a:t>
            </a:r>
          </a:p>
          <a:p>
            <a:pPr algn="ctr"/>
            <a:r>
              <a:rPr lang="en-US" sz="2400">
                <a:solidFill>
                  <a:srgbClr val="000066"/>
                </a:solidFill>
              </a:rPr>
              <a:t>từ 9 về 2</a:t>
            </a:r>
          </a:p>
        </p:txBody>
      </p:sp>
      <p:sp>
        <p:nvSpPr>
          <p:cNvPr id="8209" name="Oval 17"/>
          <p:cNvSpPr>
            <a:spLocks noChangeArrowheads="1"/>
          </p:cNvSpPr>
          <p:nvPr/>
        </p:nvSpPr>
        <p:spPr bwMode="auto">
          <a:xfrm>
            <a:off x="3024188" y="3933825"/>
            <a:ext cx="2971800" cy="1600200"/>
          </a:xfrm>
          <a:prstGeom prst="ellipse">
            <a:avLst/>
          </a:prstGeom>
          <a:gradFill rotWithShape="1">
            <a:gsLst>
              <a:gs pos="0">
                <a:srgbClr val="CCFFCC">
                  <a:alpha val="82999"/>
                </a:srgbClr>
              </a:gs>
              <a:gs pos="100000">
                <a:srgbClr val="D0FFD0"/>
              </a:gs>
            </a:gsLst>
            <a:lin ang="5400000" scaled="1"/>
          </a:gradFill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000066"/>
                </a:solidFill>
              </a:rPr>
              <a:t>Các số ở cột</a:t>
            </a:r>
          </a:p>
          <a:p>
            <a:pPr algn="ctr"/>
            <a:r>
              <a:rPr lang="en-US" sz="2400">
                <a:solidFill>
                  <a:srgbClr val="000066"/>
                </a:solidFill>
              </a:rPr>
              <a:t>số trừ</a:t>
            </a:r>
          </a:p>
          <a:p>
            <a:pPr algn="ctr"/>
            <a:r>
              <a:rPr lang="en-US" sz="2400">
                <a:solidFill>
                  <a:srgbClr val="000066"/>
                </a:solidFill>
              </a:rPr>
              <a:t>là các số tăng dần</a:t>
            </a:r>
          </a:p>
          <a:p>
            <a:pPr algn="ctr"/>
            <a:r>
              <a:rPr lang="en-US" sz="2400">
                <a:solidFill>
                  <a:srgbClr val="000066"/>
                </a:solidFill>
              </a:rPr>
              <a:t>từ 2 đến 9</a:t>
            </a:r>
          </a:p>
        </p:txBody>
      </p:sp>
      <p:sp>
        <p:nvSpPr>
          <p:cNvPr id="8208" name="Oval 16"/>
          <p:cNvSpPr>
            <a:spLocks noChangeArrowheads="1"/>
          </p:cNvSpPr>
          <p:nvPr/>
        </p:nvSpPr>
        <p:spPr bwMode="auto">
          <a:xfrm>
            <a:off x="6156325" y="3105150"/>
            <a:ext cx="2514600" cy="1371600"/>
          </a:xfrm>
          <a:prstGeom prst="ellipse">
            <a:avLst/>
          </a:prstGeom>
          <a:solidFill>
            <a:srgbClr val="FF99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000066"/>
                </a:solidFill>
              </a:rPr>
              <a:t>Các số ở cột</a:t>
            </a:r>
          </a:p>
          <a:p>
            <a:pPr algn="ctr"/>
            <a:r>
              <a:rPr lang="en-US" sz="2400">
                <a:solidFill>
                  <a:srgbClr val="000066"/>
                </a:solidFill>
              </a:rPr>
              <a:t>số bị trừ</a:t>
            </a:r>
          </a:p>
          <a:p>
            <a:pPr algn="ctr"/>
            <a:r>
              <a:rPr lang="en-US" sz="2400">
                <a:solidFill>
                  <a:srgbClr val="000066"/>
                </a:solidFill>
              </a:rPr>
              <a:t>đều là số 11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2163" y="1447800"/>
            <a:ext cx="2209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b="1">
                <a:solidFill>
                  <a:srgbClr val="FFFF66"/>
                </a:solidFill>
              </a:rPr>
              <a:t>11 – 2 = 9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b="1">
                <a:solidFill>
                  <a:srgbClr val="FFFF66"/>
                </a:solidFill>
              </a:rPr>
              <a:t>11 – 3 = 8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b="1">
                <a:solidFill>
                  <a:srgbClr val="FFFF66"/>
                </a:solidFill>
              </a:rPr>
              <a:t>11 – 4 = 7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b="1">
                <a:solidFill>
                  <a:srgbClr val="FFFF66"/>
                </a:solidFill>
              </a:rPr>
              <a:t>11 – 5 = 6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b="1">
                <a:solidFill>
                  <a:srgbClr val="FFFF66"/>
                </a:solidFill>
              </a:rPr>
              <a:t>11 – 6 = 5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b="1">
                <a:solidFill>
                  <a:srgbClr val="FFFF66"/>
                </a:solidFill>
              </a:rPr>
              <a:t>11 – 7 = 4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b="1">
                <a:solidFill>
                  <a:srgbClr val="FFFF66"/>
                </a:solidFill>
              </a:rPr>
              <a:t>11 – 8 = 3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b="1">
                <a:solidFill>
                  <a:srgbClr val="FFFF66"/>
                </a:solidFill>
              </a:rPr>
              <a:t>11 – 9 = 2</a:t>
            </a:r>
          </a:p>
        </p:txBody>
      </p:sp>
      <p:pic>
        <p:nvPicPr>
          <p:cNvPr id="8198" name="Picture 6" descr="j02991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9588" y="1628775"/>
            <a:ext cx="1100137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0" name="AutoShape 8"/>
          <p:cNvSpPr>
            <a:spLocks noChangeArrowheads="1"/>
          </p:cNvSpPr>
          <p:nvPr/>
        </p:nvSpPr>
        <p:spPr bwMode="auto">
          <a:xfrm>
            <a:off x="5791200" y="1449388"/>
            <a:ext cx="3352800" cy="1371600"/>
          </a:xfrm>
          <a:prstGeom prst="cloudCallout">
            <a:avLst>
              <a:gd name="adj1" fmla="val -59231"/>
              <a:gd name="adj2" fmla="val 28819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2600">
                <a:solidFill>
                  <a:schemeClr val="accent2"/>
                </a:solidFill>
              </a:rPr>
              <a:t>Nhận xét các số ở :</a:t>
            </a:r>
          </a:p>
        </p:txBody>
      </p:sp>
      <p:sp>
        <p:nvSpPr>
          <p:cNvPr id="8201" name="Oval 9"/>
          <p:cNvSpPr>
            <a:spLocks noChangeArrowheads="1"/>
          </p:cNvSpPr>
          <p:nvPr/>
        </p:nvSpPr>
        <p:spPr bwMode="auto">
          <a:xfrm>
            <a:off x="6480175" y="3249613"/>
            <a:ext cx="1828800" cy="914400"/>
          </a:xfrm>
          <a:prstGeom prst="ellipse">
            <a:avLst/>
          </a:prstGeom>
          <a:solidFill>
            <a:srgbClr val="FF99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000066"/>
                </a:solidFill>
              </a:rPr>
              <a:t>Cột số bị trừ</a:t>
            </a:r>
          </a:p>
        </p:txBody>
      </p:sp>
      <p:sp>
        <p:nvSpPr>
          <p:cNvPr id="8202" name="Oval 10"/>
          <p:cNvSpPr>
            <a:spLocks noChangeArrowheads="1"/>
          </p:cNvSpPr>
          <p:nvPr/>
        </p:nvSpPr>
        <p:spPr bwMode="auto">
          <a:xfrm>
            <a:off x="3600450" y="3933825"/>
            <a:ext cx="1828800" cy="9144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000066"/>
                </a:solidFill>
              </a:rPr>
              <a:t>Cột số trừ</a:t>
            </a:r>
          </a:p>
        </p:txBody>
      </p:sp>
      <p:sp>
        <p:nvSpPr>
          <p:cNvPr id="8203" name="Oval 11"/>
          <p:cNvSpPr>
            <a:spLocks noChangeArrowheads="1"/>
          </p:cNvSpPr>
          <p:nvPr/>
        </p:nvSpPr>
        <p:spPr bwMode="auto">
          <a:xfrm>
            <a:off x="6119813" y="4868863"/>
            <a:ext cx="1828800" cy="914400"/>
          </a:xfrm>
          <a:prstGeom prst="ellipse">
            <a:avLst/>
          </a:prstGeom>
          <a:solidFill>
            <a:srgbClr val="FF00FF">
              <a:alpha val="92155"/>
            </a:srgbClr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000066"/>
                </a:solidFill>
              </a:rPr>
              <a:t>Cột hiệu</a:t>
            </a:r>
          </a:p>
        </p:txBody>
      </p:sp>
      <p:cxnSp>
        <p:nvCxnSpPr>
          <p:cNvPr id="8205" name="AutoShape 13"/>
          <p:cNvCxnSpPr>
            <a:cxnSpLocks noChangeShapeType="1"/>
            <a:stCxn id="8200" idx="4"/>
            <a:endCxn id="8201" idx="0"/>
          </p:cNvCxnSpPr>
          <p:nvPr/>
        </p:nvCxnSpPr>
        <p:spPr bwMode="auto">
          <a:xfrm>
            <a:off x="5481638" y="2530475"/>
            <a:ext cx="1912937" cy="719138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8206" name="AutoShape 14"/>
          <p:cNvCxnSpPr>
            <a:cxnSpLocks noChangeShapeType="1"/>
            <a:stCxn id="8200" idx="4"/>
            <a:endCxn id="8210" idx="1"/>
          </p:cNvCxnSpPr>
          <p:nvPr/>
        </p:nvCxnSpPr>
        <p:spPr bwMode="auto">
          <a:xfrm>
            <a:off x="5481638" y="2530475"/>
            <a:ext cx="908050" cy="24765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8207" name="AutoShape 15"/>
          <p:cNvCxnSpPr>
            <a:cxnSpLocks noChangeShapeType="1"/>
            <a:stCxn id="8200" idx="4"/>
            <a:endCxn id="8209" idx="0"/>
          </p:cNvCxnSpPr>
          <p:nvPr/>
        </p:nvCxnSpPr>
        <p:spPr bwMode="auto">
          <a:xfrm flipH="1">
            <a:off x="4510088" y="2530475"/>
            <a:ext cx="971550" cy="140335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8222" name="Rectangle 30"/>
          <p:cNvSpPr>
            <a:spLocks noChangeArrowheads="1"/>
          </p:cNvSpPr>
          <p:nvPr/>
        </p:nvSpPr>
        <p:spPr bwMode="auto">
          <a:xfrm>
            <a:off x="792163" y="1449388"/>
            <a:ext cx="71913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11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11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11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11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11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11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11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11</a:t>
            </a:r>
            <a:endParaRPr lang="en-US" sz="3200">
              <a:solidFill>
                <a:srgbClr val="000066"/>
              </a:solidFill>
            </a:endParaRPr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auto">
          <a:xfrm>
            <a:off x="1692275" y="1449388"/>
            <a:ext cx="755650" cy="435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2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3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4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5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6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7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8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9</a:t>
            </a:r>
            <a:endParaRPr lang="en-US" sz="3200">
              <a:solidFill>
                <a:srgbClr val="000066"/>
              </a:solidFill>
            </a:endParaRPr>
          </a:p>
        </p:txBody>
      </p:sp>
      <p:sp>
        <p:nvSpPr>
          <p:cNvPr id="8224" name="Rectangle 32"/>
          <p:cNvSpPr>
            <a:spLocks noChangeArrowheads="1"/>
          </p:cNvSpPr>
          <p:nvPr/>
        </p:nvSpPr>
        <p:spPr bwMode="auto">
          <a:xfrm>
            <a:off x="2376488" y="1449388"/>
            <a:ext cx="75565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9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8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7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6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5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4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3</a:t>
            </a:r>
            <a:endParaRPr lang="en-US" sz="3200">
              <a:solidFill>
                <a:srgbClr val="0000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2</a:t>
            </a:r>
            <a:endParaRPr lang="en-US" sz="3200">
              <a:solidFill>
                <a:srgbClr val="000066"/>
              </a:solidFill>
            </a:endParaRPr>
          </a:p>
        </p:txBody>
      </p:sp>
      <p:sp>
        <p:nvSpPr>
          <p:cNvPr id="5138" name="Rectangle 20"/>
          <p:cNvSpPr>
            <a:spLocks noChangeArrowheads="1"/>
          </p:cNvSpPr>
          <p:nvPr/>
        </p:nvSpPr>
        <p:spPr bwMode="auto">
          <a:xfrm>
            <a:off x="1835150" y="0"/>
            <a:ext cx="43846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FFFF66"/>
                </a:solidFill>
              </a:rPr>
              <a:t/>
            </a:r>
            <a:br>
              <a:rPr lang="en-US" sz="2400" b="1">
                <a:solidFill>
                  <a:srgbClr val="FFFF66"/>
                </a:solidFill>
              </a:rPr>
            </a:br>
            <a:r>
              <a:rPr lang="en-US" sz="2400" b="1">
                <a:solidFill>
                  <a:srgbClr val="FFFF66"/>
                </a:solidFill>
              </a:rPr>
              <a:t>                         </a:t>
            </a:r>
            <a:r>
              <a:rPr lang="en-US" sz="2400" b="1" u="sng">
                <a:solidFill>
                  <a:srgbClr val="FFFF66"/>
                </a:solidFill>
              </a:rPr>
              <a:t>Toán</a:t>
            </a:r>
            <a:r>
              <a:rPr lang="en-US" sz="2400" b="1">
                <a:solidFill>
                  <a:srgbClr val="FFFF66"/>
                </a:solidFill>
              </a:rPr>
              <a:t/>
            </a:r>
            <a:br>
              <a:rPr lang="en-US" sz="2400" b="1">
                <a:solidFill>
                  <a:srgbClr val="FFFF66"/>
                </a:solidFill>
              </a:rPr>
            </a:br>
            <a:r>
              <a:rPr lang="en-US" sz="2400" b="1">
                <a:solidFill>
                  <a:srgbClr val="FFFF66"/>
                </a:solidFill>
              </a:rPr>
              <a:t>           11 trừ đi một số: 11 - 5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9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0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8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82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20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6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82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0" dur="1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20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4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8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2" dur="20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0" grpId="0" animBg="1"/>
      <p:bldP spid="8209" grpId="0" animBg="1"/>
      <p:bldP spid="8208" grpId="0" animBg="1"/>
      <p:bldP spid="8196" grpId="0" build="allAtOnce"/>
      <p:bldP spid="8200" grpId="0" animBg="1"/>
      <p:bldP spid="8200" grpId="1" animBg="1"/>
      <p:bldP spid="8200" grpId="2" animBg="1"/>
      <p:bldP spid="8201" grpId="0" animBg="1"/>
      <p:bldP spid="8201" grpId="1" animBg="1"/>
      <p:bldP spid="8202" grpId="0" animBg="1"/>
      <p:bldP spid="8202" grpId="1" animBg="1"/>
      <p:bldP spid="8203" grpId="0" animBg="1"/>
      <p:bldP spid="8203" grpId="1" animBg="1"/>
      <p:bldP spid="8222" grpId="0"/>
      <p:bldP spid="8222" grpId="1"/>
      <p:bldP spid="8223" grpId="0"/>
      <p:bldP spid="8223" grpId="1"/>
      <p:bldP spid="8224" grpId="0"/>
      <p:bldP spid="822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0" descr="bv2009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5" name="AutoShape 17"/>
          <p:cNvSpPr>
            <a:spLocks noChangeArrowheads="1"/>
          </p:cNvSpPr>
          <p:nvPr/>
        </p:nvSpPr>
        <p:spPr bwMode="auto">
          <a:xfrm>
            <a:off x="3924300" y="1628775"/>
            <a:ext cx="3384550" cy="4716463"/>
          </a:xfrm>
          <a:prstGeom prst="verticalScroll">
            <a:avLst>
              <a:gd name="adj" fmla="val 12500"/>
            </a:avLst>
          </a:prstGeom>
          <a:gradFill rotWithShape="1">
            <a:gsLst>
              <a:gs pos="0">
                <a:srgbClr val="FF00FF"/>
              </a:gs>
              <a:gs pos="50000">
                <a:srgbClr val="FFB6FF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5486400" y="469265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000066"/>
                </a:solidFill>
              </a:rPr>
              <a:t>7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rgbClr val="FFFF66"/>
                </a:solidFill>
              </a:rPr>
              <a:t/>
            </a:r>
            <a:br>
              <a:rPr lang="en-US" sz="2400" b="1" smtClean="0">
                <a:solidFill>
                  <a:srgbClr val="FFFF66"/>
                </a:solidFill>
              </a:rPr>
            </a:br>
            <a:r>
              <a:rPr lang="en-US" sz="2400" b="1" smtClean="0">
                <a:solidFill>
                  <a:srgbClr val="FFFF66"/>
                </a:solidFill>
              </a:rPr>
              <a:t>Toán</a:t>
            </a:r>
            <a:r>
              <a:rPr lang="en-US" sz="2400" smtClean="0">
                <a:solidFill>
                  <a:srgbClr val="FFFF66"/>
                </a:solidFill>
              </a:rPr>
              <a:t/>
            </a:r>
            <a:br>
              <a:rPr lang="en-US" sz="2400" smtClean="0">
                <a:solidFill>
                  <a:srgbClr val="FFFF66"/>
                </a:solidFill>
              </a:rPr>
            </a:br>
            <a:r>
              <a:rPr lang="en-US" sz="2800" b="1" smtClean="0">
                <a:solidFill>
                  <a:srgbClr val="FFFF66"/>
                </a:solidFill>
              </a:rPr>
              <a:t>11 trừ đi một số: 11 - 5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3438" y="2060575"/>
            <a:ext cx="20574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/>
              <a:t>11 – 2 = 9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/>
              <a:t>11 – 3 =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/>
              <a:t>11 –    = 7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/>
              <a:t>11 – 5 =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/>
              <a:t>11 –    = 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/>
              <a:t>11 –    = 4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/>
              <a:t>11 – 8 =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/>
              <a:t>11 – 9 =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6172200" y="255905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000066"/>
                </a:solidFill>
              </a:rPr>
              <a:t>8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6172200" y="362585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000066"/>
                </a:solidFill>
              </a:rPr>
              <a:t>6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6172200" y="522605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000066"/>
                </a:solidFill>
              </a:rPr>
              <a:t>3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6172200" y="575945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000066"/>
                </a:solidFill>
              </a:rPr>
              <a:t>2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5486400" y="309245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000066"/>
                </a:solidFill>
              </a:rPr>
              <a:t>4</a:t>
            </a: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5486400" y="415925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000066"/>
                </a:solidFill>
              </a:rPr>
              <a:t>6</a:t>
            </a:r>
          </a:p>
        </p:txBody>
      </p:sp>
      <p:sp>
        <p:nvSpPr>
          <p:cNvPr id="7187" name="AutoShape 19"/>
          <p:cNvSpPr>
            <a:spLocks noChangeArrowheads="1"/>
          </p:cNvSpPr>
          <p:nvPr/>
        </p:nvSpPr>
        <p:spPr bwMode="auto">
          <a:xfrm>
            <a:off x="792163" y="2312988"/>
            <a:ext cx="3311525" cy="2592387"/>
          </a:xfrm>
          <a:prstGeom prst="irregularSeal1">
            <a:avLst/>
          </a:prstGeom>
          <a:gradFill rotWithShape="1">
            <a:gsLst>
              <a:gs pos="0">
                <a:srgbClr val="FFFFC8"/>
              </a:gs>
              <a:gs pos="50000">
                <a:srgbClr val="FFFF99"/>
              </a:gs>
              <a:gs pos="100000">
                <a:srgbClr val="FFFFC8"/>
              </a:gs>
            </a:gsLst>
            <a:lin ang="5400000" scaled="1"/>
          </a:gra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>
                <a:solidFill>
                  <a:schemeClr val="accent2"/>
                </a:solidFill>
              </a:rPr>
              <a:t>Thi đua</a:t>
            </a:r>
          </a:p>
          <a:p>
            <a:pPr algn="ctr"/>
            <a:r>
              <a:rPr lang="en-US" sz="2400" b="1">
                <a:solidFill>
                  <a:schemeClr val="accent2"/>
                </a:solidFill>
              </a:rPr>
              <a:t>học thuộc</a:t>
            </a:r>
          </a:p>
          <a:p>
            <a:pPr algn="ctr"/>
            <a:r>
              <a:rPr lang="en-US" sz="2400" b="1">
                <a:solidFill>
                  <a:schemeClr val="accent2"/>
                </a:solidFill>
              </a:rPr>
              <a:t>bảng trừ</a:t>
            </a:r>
          </a:p>
        </p:txBody>
      </p:sp>
      <p:sp>
        <p:nvSpPr>
          <p:cNvPr id="7190" name="Rectangle 22"/>
          <p:cNvSpPr>
            <a:spLocks noChangeArrowheads="1"/>
          </p:cNvSpPr>
          <p:nvPr/>
        </p:nvSpPr>
        <p:spPr bwMode="auto">
          <a:xfrm>
            <a:off x="6192838" y="2133600"/>
            <a:ext cx="574675" cy="41036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8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1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4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0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3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6" dur="5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71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2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1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6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1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80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1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84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0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1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4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1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8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1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2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06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1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10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1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14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1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0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1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4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1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8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5" grpId="0" animBg="1"/>
      <p:bldP spid="7183" grpId="0"/>
      <p:bldP spid="7183" grpId="1"/>
      <p:bldP spid="7183" grpId="2"/>
      <p:bldP spid="7170" grpId="0"/>
      <p:bldP spid="7171" grpId="0" build="p"/>
      <p:bldP spid="7175" grpId="0"/>
      <p:bldP spid="7175" grpId="1"/>
      <p:bldP spid="7175" grpId="2"/>
      <p:bldP spid="7177" grpId="0"/>
      <p:bldP spid="7177" grpId="1"/>
      <p:bldP spid="7177" grpId="2"/>
      <p:bldP spid="7180" grpId="0"/>
      <p:bldP spid="7180" grpId="1"/>
      <p:bldP spid="7180" grpId="2"/>
      <p:bldP spid="7181" grpId="0"/>
      <p:bldP spid="7181" grpId="1"/>
      <p:bldP spid="7181" grpId="2"/>
      <p:bldP spid="7182" grpId="0"/>
      <p:bldP spid="7182" grpId="1"/>
      <p:bldP spid="7182" grpId="2"/>
      <p:bldP spid="7184" grpId="0"/>
      <p:bldP spid="7184" grpId="1"/>
      <p:bldP spid="7184" grpId="2"/>
      <p:bldP spid="7187" grpId="0" animBg="1"/>
      <p:bldP spid="7187" grpId="1" animBg="1"/>
      <p:bldP spid="7190" grpId="0" animBg="1"/>
      <p:bldP spid="719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671888" y="1520825"/>
            <a:ext cx="2016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200" b="1">
              <a:solidFill>
                <a:srgbClr val="FF0066"/>
              </a:solidFill>
            </a:endParaRP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CFF99">
                  <a:alpha val="42000"/>
                </a:srgbClr>
              </a:gs>
              <a:gs pos="50000">
                <a:srgbClr val="CCFF99">
                  <a:gamma/>
                  <a:tint val="54118"/>
                  <a:invGamma/>
                </a:srgbClr>
              </a:gs>
              <a:gs pos="100000">
                <a:srgbClr val="CCFF99">
                  <a:alpha val="42000"/>
                </a:srgbClr>
              </a:gs>
            </a:gsLst>
            <a:lin ang="5400000" scaled="1"/>
          </a:gra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7174" name="Rectangle 13"/>
          <p:cNvSpPr>
            <a:spLocks noChangeArrowheads="1"/>
          </p:cNvSpPr>
          <p:nvPr/>
        </p:nvSpPr>
        <p:spPr bwMode="auto">
          <a:xfrm>
            <a:off x="1692275" y="333375"/>
            <a:ext cx="509428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>                         </a:t>
            </a:r>
            <a:r>
              <a:rPr lang="en-US" sz="2800" b="1" u="sng"/>
              <a:t>Toán</a:t>
            </a:r>
            <a:r>
              <a:rPr lang="en-US" sz="2800"/>
              <a:t/>
            </a:r>
            <a:br>
              <a:rPr lang="en-US" sz="2800"/>
            </a:br>
            <a:r>
              <a:rPr lang="en-US" sz="2800"/>
              <a:t>           </a:t>
            </a:r>
            <a:r>
              <a:rPr lang="en-US" sz="2800" b="1"/>
              <a:t>11 trừ đi một số: 11 - 5</a:t>
            </a:r>
          </a:p>
        </p:txBody>
      </p:sp>
      <p:sp>
        <p:nvSpPr>
          <p:cNvPr id="7175" name="Rectangle 2"/>
          <p:cNvSpPr>
            <a:spLocks noChangeArrowheads="1"/>
          </p:cNvSpPr>
          <p:nvPr/>
        </p:nvSpPr>
        <p:spPr bwMode="auto">
          <a:xfrm>
            <a:off x="395288" y="14493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 b="1"/>
              <a:t>  </a:t>
            </a:r>
            <a:r>
              <a:rPr lang="en-US" sz="3200" b="1"/>
              <a:t>Thực hành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79388" y="2492375"/>
            <a:ext cx="8964612" cy="45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25000"/>
              </a:spcAft>
            </a:pPr>
            <a:r>
              <a:rPr lang="en-US" sz="3600"/>
              <a:t>	</a:t>
            </a:r>
            <a:r>
              <a:rPr lang="en-US" sz="3200" b="1">
                <a:solidFill>
                  <a:srgbClr val="0000FF"/>
                </a:solidFill>
              </a:rPr>
              <a:t>Bài 1: Tính nhẩm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000066"/>
                </a:solidFill>
              </a:rPr>
              <a:t>  </a:t>
            </a:r>
            <a:r>
              <a:rPr lang="en-US" sz="3200" b="1">
                <a:solidFill>
                  <a:srgbClr val="0000FF"/>
                </a:solidFill>
              </a:rPr>
              <a:t>a)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</a:pPr>
            <a:r>
              <a:rPr lang="en-US" sz="2800" b="1">
                <a:solidFill>
                  <a:srgbClr val="0000FF"/>
                </a:solidFill>
              </a:rPr>
              <a:t>  9 + 2 =	    8 + 3 =            7 + 4 =           6 + 5 =  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</a:pPr>
            <a:r>
              <a:rPr lang="en-US" sz="2800" b="1">
                <a:solidFill>
                  <a:srgbClr val="0000FF"/>
                </a:solidFill>
              </a:rPr>
              <a:t>  2 + 9 = 	    3 + 8 =            4 + 7 =           5 + 6 = 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</a:pPr>
            <a:r>
              <a:rPr lang="en-US" sz="2800" b="1">
                <a:solidFill>
                  <a:srgbClr val="0000FF"/>
                </a:solidFill>
              </a:rPr>
              <a:t>11 – 9 =	  11 – 8 =          11 – 7 =         11 – 6 = 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</a:pPr>
            <a:r>
              <a:rPr lang="en-US" sz="2800" b="1">
                <a:solidFill>
                  <a:srgbClr val="0000FF"/>
                </a:solidFill>
              </a:rPr>
              <a:t>11 – 2 =       11 – 3 =          11 – 4 =         11 – 5 = </a:t>
            </a:r>
            <a:r>
              <a:rPr lang="en-US" sz="3200" b="1">
                <a:solidFill>
                  <a:srgbClr val="0000FF"/>
                </a:solidFill>
              </a:rPr>
              <a:t>	</a:t>
            </a:r>
            <a:r>
              <a:rPr lang="en-US" sz="3200"/>
              <a:t>	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</a:pPr>
            <a:r>
              <a:rPr lang="en-US" sz="3200"/>
              <a:t>		</a:t>
            </a:r>
            <a:endParaRPr lang="en-US" sz="2800">
              <a:solidFill>
                <a:srgbClr val="000066"/>
              </a:solidFill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sz="1400"/>
              <a:t>		</a:t>
            </a:r>
          </a:p>
        </p:txBody>
      </p:sp>
      <p:sp>
        <p:nvSpPr>
          <p:cNvPr id="50192" name="Oval 16"/>
          <p:cNvSpPr>
            <a:spLocks noChangeArrowheads="1"/>
          </p:cNvSpPr>
          <p:nvPr/>
        </p:nvSpPr>
        <p:spPr bwMode="auto">
          <a:xfrm>
            <a:off x="3095625" y="5813425"/>
            <a:ext cx="3311525" cy="1044575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LÀM BÀI CÁ NHÂN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547813" y="3608388"/>
            <a:ext cx="6492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11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547813" y="4113213"/>
            <a:ext cx="6492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11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511300" y="4581525"/>
            <a:ext cx="6492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2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1511300" y="5121275"/>
            <a:ext cx="6492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9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3600450" y="3644900"/>
            <a:ext cx="6492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11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3600450" y="4076700"/>
            <a:ext cx="6492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11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3600450" y="4581525"/>
            <a:ext cx="6492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3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3563938" y="5121275"/>
            <a:ext cx="6492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8</a:t>
            </a:r>
          </a:p>
        </p:txBody>
      </p:sp>
      <p:sp>
        <p:nvSpPr>
          <p:cNvPr id="50206" name="Text Box 30"/>
          <p:cNvSpPr txBox="1">
            <a:spLocks noChangeArrowheads="1"/>
          </p:cNvSpPr>
          <p:nvPr/>
        </p:nvSpPr>
        <p:spPr bwMode="auto">
          <a:xfrm>
            <a:off x="5867400" y="3644900"/>
            <a:ext cx="647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11</a:t>
            </a:r>
          </a:p>
        </p:txBody>
      </p:sp>
      <p:sp>
        <p:nvSpPr>
          <p:cNvPr id="50207" name="Text Box 31"/>
          <p:cNvSpPr txBox="1">
            <a:spLocks noChangeArrowheads="1"/>
          </p:cNvSpPr>
          <p:nvPr/>
        </p:nvSpPr>
        <p:spPr bwMode="auto">
          <a:xfrm>
            <a:off x="5867400" y="4113213"/>
            <a:ext cx="6477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11</a:t>
            </a:r>
          </a:p>
        </p:txBody>
      </p:sp>
      <p:sp>
        <p:nvSpPr>
          <p:cNvPr id="50208" name="Text Box 32"/>
          <p:cNvSpPr txBox="1">
            <a:spLocks noChangeArrowheads="1"/>
          </p:cNvSpPr>
          <p:nvPr/>
        </p:nvSpPr>
        <p:spPr bwMode="auto">
          <a:xfrm>
            <a:off x="5976938" y="4616450"/>
            <a:ext cx="7191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5976938" y="5121275"/>
            <a:ext cx="7207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7</a:t>
            </a:r>
          </a:p>
        </p:txBody>
      </p:sp>
      <p:sp>
        <p:nvSpPr>
          <p:cNvPr id="50210" name="Text Box 34"/>
          <p:cNvSpPr txBox="1">
            <a:spLocks noChangeArrowheads="1"/>
          </p:cNvSpPr>
          <p:nvPr/>
        </p:nvSpPr>
        <p:spPr bwMode="auto">
          <a:xfrm>
            <a:off x="8064500" y="3644900"/>
            <a:ext cx="647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11</a:t>
            </a:r>
          </a:p>
        </p:txBody>
      </p:sp>
      <p:sp>
        <p:nvSpPr>
          <p:cNvPr id="50211" name="Text Box 35"/>
          <p:cNvSpPr txBox="1">
            <a:spLocks noChangeArrowheads="1"/>
          </p:cNvSpPr>
          <p:nvPr/>
        </p:nvSpPr>
        <p:spPr bwMode="auto">
          <a:xfrm>
            <a:off x="8064500" y="4113213"/>
            <a:ext cx="6477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11</a:t>
            </a:r>
          </a:p>
        </p:txBody>
      </p:sp>
      <p:sp>
        <p:nvSpPr>
          <p:cNvPr id="50212" name="Text Box 36"/>
          <p:cNvSpPr txBox="1">
            <a:spLocks noChangeArrowheads="1"/>
          </p:cNvSpPr>
          <p:nvPr/>
        </p:nvSpPr>
        <p:spPr bwMode="auto">
          <a:xfrm>
            <a:off x="8172450" y="4616450"/>
            <a:ext cx="5762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5</a:t>
            </a:r>
          </a:p>
        </p:txBody>
      </p:sp>
      <p:sp>
        <p:nvSpPr>
          <p:cNvPr id="50213" name="Text Box 37"/>
          <p:cNvSpPr txBox="1">
            <a:spLocks noChangeArrowheads="1"/>
          </p:cNvSpPr>
          <p:nvPr/>
        </p:nvSpPr>
        <p:spPr bwMode="auto">
          <a:xfrm>
            <a:off x="8172450" y="5121275"/>
            <a:ext cx="647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7" dur="5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1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5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0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0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0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0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0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0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0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0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50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50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50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50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92" grpId="0" animBg="1"/>
      <p:bldP spid="50192" grpId="1" animBg="1"/>
      <p:bldP spid="10245" grpId="0"/>
      <p:bldP spid="10247" grpId="0"/>
      <p:bldP spid="10248" grpId="0"/>
      <p:bldP spid="10249" grpId="0"/>
      <p:bldP spid="10250" grpId="0"/>
      <p:bldP spid="10251" grpId="0"/>
      <p:bldP spid="10252" grpId="0"/>
      <p:bldP spid="10253" grpId="0"/>
      <p:bldP spid="50206" grpId="0"/>
      <p:bldP spid="50207" grpId="0"/>
      <p:bldP spid="50208" grpId="0"/>
      <p:bldP spid="50209" grpId="0"/>
      <p:bldP spid="50210" grpId="0"/>
      <p:bldP spid="50211" grpId="0"/>
      <p:bldP spid="50212" grpId="0"/>
      <p:bldP spid="502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671888" y="1520825"/>
            <a:ext cx="2016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200" b="1">
              <a:solidFill>
                <a:srgbClr val="FF0066"/>
              </a:solidFill>
            </a:endParaRP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-288925" y="0"/>
            <a:ext cx="9432925" cy="6858000"/>
          </a:xfrm>
          <a:prstGeom prst="rect">
            <a:avLst/>
          </a:prstGeom>
          <a:gradFill rotWithShape="1">
            <a:gsLst>
              <a:gs pos="0">
                <a:srgbClr val="CCFF99">
                  <a:alpha val="28999"/>
                </a:srgbClr>
              </a:gs>
              <a:gs pos="50000">
                <a:srgbClr val="CCFF99">
                  <a:gamma/>
                  <a:tint val="72941"/>
                  <a:invGamma/>
                </a:srgbClr>
              </a:gs>
              <a:gs pos="100000">
                <a:srgbClr val="CCFF99">
                  <a:alpha val="28999"/>
                </a:srgbClr>
              </a:gs>
            </a:gsLst>
            <a:lin ang="5400000" scaled="1"/>
          </a:gra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8198" name="Rectangle 11"/>
          <p:cNvSpPr>
            <a:spLocks noChangeArrowheads="1"/>
          </p:cNvSpPr>
          <p:nvPr/>
        </p:nvSpPr>
        <p:spPr bwMode="auto">
          <a:xfrm>
            <a:off x="1800225" y="333375"/>
            <a:ext cx="509428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>                         </a:t>
            </a:r>
            <a:r>
              <a:rPr lang="en-US" sz="2800" b="1" u="sng"/>
              <a:t>Toán</a:t>
            </a:r>
            <a:r>
              <a:rPr lang="en-US" sz="2800"/>
              <a:t/>
            </a:r>
            <a:br>
              <a:rPr lang="en-US" sz="2800"/>
            </a:br>
            <a:r>
              <a:rPr lang="en-US" sz="2800"/>
              <a:t>           </a:t>
            </a:r>
            <a:r>
              <a:rPr lang="en-US" sz="2800" b="1"/>
              <a:t>11 trừ đi một số: 11 - 5</a:t>
            </a:r>
          </a:p>
        </p:txBody>
      </p:sp>
      <p:sp>
        <p:nvSpPr>
          <p:cNvPr id="8199" name="Rectangle 3"/>
          <p:cNvSpPr>
            <a:spLocks noChangeArrowheads="1"/>
          </p:cNvSpPr>
          <p:nvPr/>
        </p:nvSpPr>
        <p:spPr bwMode="auto">
          <a:xfrm>
            <a:off x="323850" y="2024063"/>
            <a:ext cx="82296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70000"/>
              </a:spcAft>
            </a:pPr>
            <a:r>
              <a:rPr lang="en-US" sz="2800" b="1" i="1" u="sng"/>
              <a:t>Bài 2:</a:t>
            </a:r>
            <a:r>
              <a:rPr lang="en-US" sz="2800" b="1"/>
              <a:t> Tính</a:t>
            </a:r>
            <a:r>
              <a:rPr lang="en-US" sz="2800"/>
              <a:t>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/>
              <a:t>	</a:t>
            </a:r>
            <a:endParaRPr lang="en-US" sz="2800" b="1">
              <a:solidFill>
                <a:srgbClr val="000066"/>
              </a:solidFill>
            </a:endParaRPr>
          </a:p>
        </p:txBody>
      </p:sp>
      <p:sp>
        <p:nvSpPr>
          <p:cNvPr id="8200" name="Text Box 6"/>
          <p:cNvSpPr txBox="1">
            <a:spLocks noChangeArrowheads="1"/>
          </p:cNvSpPr>
          <p:nvPr/>
        </p:nvSpPr>
        <p:spPr bwMode="auto">
          <a:xfrm>
            <a:off x="933450" y="3098800"/>
            <a:ext cx="7207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 b="1"/>
              <a:t>11</a:t>
            </a:r>
          </a:p>
        </p:txBody>
      </p:sp>
      <p:sp>
        <p:nvSpPr>
          <p:cNvPr id="8201" name="Text Box 27"/>
          <p:cNvSpPr txBox="1">
            <a:spLocks noChangeArrowheads="1"/>
          </p:cNvSpPr>
          <p:nvPr/>
        </p:nvSpPr>
        <p:spPr bwMode="auto">
          <a:xfrm>
            <a:off x="1187450" y="3573463"/>
            <a:ext cx="4667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 b="1"/>
              <a:t>8</a:t>
            </a:r>
          </a:p>
        </p:txBody>
      </p:sp>
      <p:sp>
        <p:nvSpPr>
          <p:cNvPr id="12316" name="Text Box 28"/>
          <p:cNvSpPr txBox="1">
            <a:spLocks noChangeArrowheads="1"/>
          </p:cNvSpPr>
          <p:nvPr/>
        </p:nvSpPr>
        <p:spPr bwMode="auto">
          <a:xfrm>
            <a:off x="1187450" y="4113213"/>
            <a:ext cx="4333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 b="1"/>
              <a:t>3</a:t>
            </a:r>
          </a:p>
        </p:txBody>
      </p:sp>
      <p:sp>
        <p:nvSpPr>
          <p:cNvPr id="8203" name="Text Box 7"/>
          <p:cNvSpPr txBox="1">
            <a:spLocks noChangeArrowheads="1"/>
          </p:cNvSpPr>
          <p:nvPr/>
        </p:nvSpPr>
        <p:spPr bwMode="auto">
          <a:xfrm>
            <a:off x="611188" y="3175000"/>
            <a:ext cx="5032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/>
              <a:t>_</a:t>
            </a:r>
          </a:p>
        </p:txBody>
      </p:sp>
      <p:sp>
        <p:nvSpPr>
          <p:cNvPr id="8204" name="Line 8"/>
          <p:cNvSpPr>
            <a:spLocks noChangeShapeType="1"/>
          </p:cNvSpPr>
          <p:nvPr/>
        </p:nvSpPr>
        <p:spPr bwMode="auto">
          <a:xfrm>
            <a:off x="646113" y="4110038"/>
            <a:ext cx="10080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5" name="Text Box 9"/>
          <p:cNvSpPr txBox="1">
            <a:spLocks noChangeArrowheads="1"/>
          </p:cNvSpPr>
          <p:nvPr/>
        </p:nvSpPr>
        <p:spPr bwMode="auto">
          <a:xfrm>
            <a:off x="2771775" y="3068638"/>
            <a:ext cx="7207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 b="1"/>
              <a:t>11 7</a:t>
            </a:r>
          </a:p>
        </p:txBody>
      </p:sp>
      <p:sp>
        <p:nvSpPr>
          <p:cNvPr id="51219" name="Text Box 19"/>
          <p:cNvSpPr txBox="1">
            <a:spLocks noChangeArrowheads="1"/>
          </p:cNvSpPr>
          <p:nvPr/>
        </p:nvSpPr>
        <p:spPr bwMode="auto">
          <a:xfrm>
            <a:off x="3024188" y="4113213"/>
            <a:ext cx="6111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4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4535488" y="3068638"/>
            <a:ext cx="7207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 b="1"/>
              <a:t>113</a:t>
            </a:r>
          </a:p>
        </p:txBody>
      </p:sp>
      <p:sp>
        <p:nvSpPr>
          <p:cNvPr id="2" name="Text Box 27"/>
          <p:cNvSpPr txBox="1">
            <a:spLocks noChangeArrowheads="1"/>
          </p:cNvSpPr>
          <p:nvPr/>
        </p:nvSpPr>
        <p:spPr bwMode="auto">
          <a:xfrm>
            <a:off x="4787900" y="4113213"/>
            <a:ext cx="4667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 b="1"/>
              <a:t>8</a:t>
            </a:r>
          </a:p>
        </p:txBody>
      </p:sp>
      <p:sp>
        <p:nvSpPr>
          <p:cNvPr id="8209" name="Text Box 10"/>
          <p:cNvSpPr txBox="1">
            <a:spLocks noChangeArrowheads="1"/>
          </p:cNvSpPr>
          <p:nvPr/>
        </p:nvSpPr>
        <p:spPr bwMode="auto">
          <a:xfrm>
            <a:off x="2411413" y="3175000"/>
            <a:ext cx="5032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/>
              <a:t>_</a:t>
            </a:r>
          </a:p>
        </p:txBody>
      </p:sp>
      <p:sp>
        <p:nvSpPr>
          <p:cNvPr id="8210" name="Line 11"/>
          <p:cNvSpPr>
            <a:spLocks noChangeShapeType="1"/>
          </p:cNvSpPr>
          <p:nvPr/>
        </p:nvSpPr>
        <p:spPr bwMode="auto">
          <a:xfrm>
            <a:off x="2447925" y="4113213"/>
            <a:ext cx="10080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1" name="Text Box 16"/>
          <p:cNvSpPr txBox="1">
            <a:spLocks noChangeArrowheads="1"/>
          </p:cNvSpPr>
          <p:nvPr/>
        </p:nvSpPr>
        <p:spPr bwMode="auto">
          <a:xfrm>
            <a:off x="4211638" y="3141663"/>
            <a:ext cx="503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/>
              <a:t>_</a:t>
            </a:r>
          </a:p>
        </p:txBody>
      </p:sp>
      <p:sp>
        <p:nvSpPr>
          <p:cNvPr id="8212" name="Line 17"/>
          <p:cNvSpPr>
            <a:spLocks noChangeShapeType="1"/>
          </p:cNvSpPr>
          <p:nvPr/>
        </p:nvSpPr>
        <p:spPr bwMode="auto">
          <a:xfrm>
            <a:off x="4248150" y="4113213"/>
            <a:ext cx="10080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3" name="Text Box 15"/>
          <p:cNvSpPr txBox="1">
            <a:spLocks noChangeArrowheads="1"/>
          </p:cNvSpPr>
          <p:nvPr/>
        </p:nvSpPr>
        <p:spPr bwMode="auto">
          <a:xfrm>
            <a:off x="6156325" y="3068638"/>
            <a:ext cx="7207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 b="1"/>
              <a:t>115</a:t>
            </a:r>
          </a:p>
        </p:txBody>
      </p:sp>
      <p:sp>
        <p:nvSpPr>
          <p:cNvPr id="8214" name="Text Box 15"/>
          <p:cNvSpPr txBox="1">
            <a:spLocks noChangeArrowheads="1"/>
          </p:cNvSpPr>
          <p:nvPr/>
        </p:nvSpPr>
        <p:spPr bwMode="auto">
          <a:xfrm>
            <a:off x="7775575" y="3033713"/>
            <a:ext cx="7207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 b="1"/>
              <a:t>112</a:t>
            </a:r>
          </a:p>
        </p:txBody>
      </p:sp>
      <p:sp>
        <p:nvSpPr>
          <p:cNvPr id="8215" name="Text Box 16"/>
          <p:cNvSpPr txBox="1">
            <a:spLocks noChangeArrowheads="1"/>
          </p:cNvSpPr>
          <p:nvPr/>
        </p:nvSpPr>
        <p:spPr bwMode="auto">
          <a:xfrm>
            <a:off x="5903913" y="3141663"/>
            <a:ext cx="503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/>
              <a:t>_</a:t>
            </a:r>
          </a:p>
        </p:txBody>
      </p:sp>
      <p:sp>
        <p:nvSpPr>
          <p:cNvPr id="8216" name="Text Box 16"/>
          <p:cNvSpPr txBox="1">
            <a:spLocks noChangeArrowheads="1"/>
          </p:cNvSpPr>
          <p:nvPr/>
        </p:nvSpPr>
        <p:spPr bwMode="auto">
          <a:xfrm>
            <a:off x="7559675" y="3141663"/>
            <a:ext cx="5032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/>
              <a:t>_</a:t>
            </a:r>
          </a:p>
        </p:txBody>
      </p:sp>
      <p:sp>
        <p:nvSpPr>
          <p:cNvPr id="8217" name="Line 17"/>
          <p:cNvSpPr>
            <a:spLocks noChangeShapeType="1"/>
          </p:cNvSpPr>
          <p:nvPr/>
        </p:nvSpPr>
        <p:spPr bwMode="auto">
          <a:xfrm>
            <a:off x="5976938" y="4076700"/>
            <a:ext cx="10080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8" name="Line 17"/>
          <p:cNvSpPr>
            <a:spLocks noChangeShapeType="1"/>
          </p:cNvSpPr>
          <p:nvPr/>
        </p:nvSpPr>
        <p:spPr bwMode="auto">
          <a:xfrm>
            <a:off x="7632700" y="4041775"/>
            <a:ext cx="10080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45" name="Text Box 45"/>
          <p:cNvSpPr txBox="1">
            <a:spLocks noChangeArrowheads="1"/>
          </p:cNvSpPr>
          <p:nvPr/>
        </p:nvSpPr>
        <p:spPr bwMode="auto">
          <a:xfrm>
            <a:off x="6443663" y="4113213"/>
            <a:ext cx="6111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6</a:t>
            </a:r>
          </a:p>
        </p:txBody>
      </p:sp>
      <p:sp>
        <p:nvSpPr>
          <p:cNvPr id="51246" name="Text Box 46"/>
          <p:cNvSpPr txBox="1">
            <a:spLocks noChangeArrowheads="1"/>
          </p:cNvSpPr>
          <p:nvPr/>
        </p:nvSpPr>
        <p:spPr bwMode="auto">
          <a:xfrm>
            <a:off x="8101013" y="4076700"/>
            <a:ext cx="6111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9</a:t>
            </a:r>
          </a:p>
        </p:txBody>
      </p:sp>
      <p:sp>
        <p:nvSpPr>
          <p:cNvPr id="51247" name="AutoShape 47"/>
          <p:cNvSpPr>
            <a:spLocks noChangeArrowheads="1"/>
          </p:cNvSpPr>
          <p:nvPr/>
        </p:nvSpPr>
        <p:spPr bwMode="auto">
          <a:xfrm>
            <a:off x="2808288" y="5445125"/>
            <a:ext cx="3671887" cy="828675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FF"/>
              </a:gs>
              <a:gs pos="50000">
                <a:srgbClr val="FFBEFF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/>
              <a:t>Làm bảng con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1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1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6" grpId="0"/>
      <p:bldP spid="51219" grpId="0"/>
      <p:bldP spid="2" grpId="0"/>
      <p:bldP spid="51245" grpId="0"/>
      <p:bldP spid="51246" grpId="0"/>
      <p:bldP spid="5124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3671888" y="1520825"/>
            <a:ext cx="2016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200" b="1">
              <a:solidFill>
                <a:srgbClr val="FF0066"/>
              </a:solidFill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-288925" y="188913"/>
            <a:ext cx="9432925" cy="6858000"/>
          </a:xfrm>
          <a:prstGeom prst="rect">
            <a:avLst/>
          </a:prstGeom>
          <a:gradFill rotWithShape="1">
            <a:gsLst>
              <a:gs pos="0">
                <a:srgbClr val="CCFF99">
                  <a:alpha val="28999"/>
                </a:srgbClr>
              </a:gs>
              <a:gs pos="50000">
                <a:srgbClr val="CCFF99">
                  <a:gamma/>
                  <a:tint val="72941"/>
                  <a:invGamma/>
                </a:srgbClr>
              </a:gs>
              <a:gs pos="100000">
                <a:srgbClr val="CCFF99">
                  <a:alpha val="28999"/>
                </a:srgbClr>
              </a:gs>
            </a:gsLst>
            <a:lin ang="5400000" scaled="1"/>
          </a:gra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latin typeface="Arial"/>
            </a:endParaRPr>
          </a:p>
        </p:txBody>
      </p:sp>
      <p:sp>
        <p:nvSpPr>
          <p:cNvPr id="9222" name="Rectangle 4"/>
          <p:cNvSpPr>
            <a:spLocks noChangeArrowheads="1"/>
          </p:cNvSpPr>
          <p:nvPr/>
        </p:nvSpPr>
        <p:spPr bwMode="auto">
          <a:xfrm>
            <a:off x="1800225" y="333375"/>
            <a:ext cx="509428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>                         </a:t>
            </a:r>
            <a:r>
              <a:rPr lang="en-US" sz="2800" b="1" u="sng"/>
              <a:t>Toán</a:t>
            </a:r>
            <a:r>
              <a:rPr lang="en-US" sz="2800"/>
              <a:t/>
            </a:r>
            <a:br>
              <a:rPr lang="en-US" sz="2800"/>
            </a:br>
            <a:r>
              <a:rPr lang="en-US" sz="2800"/>
              <a:t>           </a:t>
            </a:r>
            <a:r>
              <a:rPr lang="en-US" sz="2800" b="1"/>
              <a:t>11 trừ đi một số: 11 - 5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827088" y="2024063"/>
            <a:ext cx="8066087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sz="2600" b="1" i="1" u="sng"/>
              <a:t>Bài 3:</a:t>
            </a:r>
            <a:r>
              <a:rPr lang="en-US" sz="2600" b="1"/>
              <a:t> Bình có 11 quả bóng bay, Bình cho bạn 4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sz="2600" b="1"/>
              <a:t>            quả. Hỏi Bình còn lại mấy quả bóng bay?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sz="2600" b="1"/>
              <a:t>    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n-US" sz="2600" b="1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250825" y="3357563"/>
            <a:ext cx="435768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400" b="1"/>
              <a:t>       </a:t>
            </a:r>
            <a:r>
              <a:rPr lang="en-US" sz="2400" b="1" u="sng"/>
              <a:t>Tóm tắt</a:t>
            </a:r>
          </a:p>
          <a:p>
            <a:pPr marL="342900" indent="-342900">
              <a:spcBef>
                <a:spcPct val="20000"/>
              </a:spcBef>
            </a:pPr>
            <a:r>
              <a:rPr lang="en-US" sz="2400" b="1"/>
              <a:t>Có         : 11 quả</a:t>
            </a:r>
            <a:r>
              <a:rPr lang="en-US" b="1"/>
              <a:t>  </a:t>
            </a:r>
            <a:r>
              <a:rPr lang="en-US" sz="2400" b="1"/>
              <a:t>bóng bay.</a:t>
            </a:r>
          </a:p>
          <a:p>
            <a:pPr marL="342900" indent="-342900">
              <a:spcBef>
                <a:spcPct val="20000"/>
              </a:spcBef>
            </a:pPr>
            <a:r>
              <a:rPr lang="en-US" sz="2400" b="1"/>
              <a:t>Cho bạn:  4  quả </a:t>
            </a:r>
          </a:p>
          <a:p>
            <a:pPr marL="342900" indent="-342900">
              <a:spcBef>
                <a:spcPct val="20000"/>
              </a:spcBef>
            </a:pPr>
            <a:r>
              <a:rPr lang="en-US" sz="2400" b="1"/>
              <a:t>Còn lại  : … quả bóng bay?</a:t>
            </a:r>
          </a:p>
          <a:p>
            <a:pPr marL="342900" indent="-342900">
              <a:spcBef>
                <a:spcPct val="20000"/>
              </a:spcBef>
            </a:pPr>
            <a:endParaRPr lang="en-US" sz="2400" b="1"/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4608513" y="3284538"/>
            <a:ext cx="43561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2400" b="1" u="sng"/>
              <a:t>Bài giải</a:t>
            </a:r>
          </a:p>
          <a:p>
            <a:pPr marL="342900" indent="-342900">
              <a:spcBef>
                <a:spcPct val="20000"/>
              </a:spcBef>
            </a:pPr>
            <a:r>
              <a:rPr lang="en-US" sz="2400" b="1"/>
              <a:t>Số quả bóng bay Bình còn lại là:</a:t>
            </a:r>
          </a:p>
          <a:p>
            <a:pPr marL="342900" indent="-342900">
              <a:spcBef>
                <a:spcPct val="20000"/>
              </a:spcBef>
            </a:pPr>
            <a:r>
              <a:rPr lang="en-US" sz="2400" b="1"/>
              <a:t>           11 – 4 = 7 (quả )</a:t>
            </a:r>
          </a:p>
          <a:p>
            <a:pPr marL="342900" indent="-342900">
              <a:spcBef>
                <a:spcPct val="20000"/>
              </a:spcBef>
            </a:pPr>
            <a:r>
              <a:rPr lang="en-US" sz="2400" b="1"/>
              <a:t>      Đáp số: 7 quả bóng bay</a:t>
            </a:r>
            <a:r>
              <a:rPr lang="en-US" b="1"/>
              <a:t> </a:t>
            </a:r>
            <a:endParaRPr lang="en-US" sz="2400" b="1"/>
          </a:p>
          <a:p>
            <a:pPr marL="342900" indent="-342900">
              <a:spcBef>
                <a:spcPct val="20000"/>
              </a:spcBef>
            </a:pPr>
            <a:endParaRPr lang="en-US" sz="2400" b="1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>
            <a:off x="4535488" y="3573463"/>
            <a:ext cx="0" cy="1871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07" name="AutoShape 35"/>
          <p:cNvSpPr>
            <a:spLocks noChangeArrowheads="1"/>
          </p:cNvSpPr>
          <p:nvPr/>
        </p:nvSpPr>
        <p:spPr bwMode="auto">
          <a:xfrm>
            <a:off x="7056438" y="908050"/>
            <a:ext cx="1871662" cy="863600"/>
          </a:xfrm>
          <a:prstGeom prst="wedgeEllipseCallout">
            <a:avLst>
              <a:gd name="adj1" fmla="val -56616"/>
              <a:gd name="adj2" fmla="val 65991"/>
            </a:avLst>
          </a:prstGeom>
          <a:gradFill rotWithShape="1">
            <a:gsLst>
              <a:gs pos="0">
                <a:srgbClr val="0000FF"/>
              </a:gs>
              <a:gs pos="50000">
                <a:srgbClr val="A6A6FF"/>
              </a:gs>
              <a:gs pos="100000">
                <a:srgbClr val="0000FF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b="1"/>
              <a:t>Thảo luận nhóm đôi</a:t>
            </a:r>
          </a:p>
        </p:txBody>
      </p:sp>
      <p:sp>
        <p:nvSpPr>
          <p:cNvPr id="54308" name="AutoShape 36"/>
          <p:cNvSpPr>
            <a:spLocks noChangeArrowheads="1"/>
          </p:cNvSpPr>
          <p:nvPr/>
        </p:nvSpPr>
        <p:spPr bwMode="auto">
          <a:xfrm>
            <a:off x="3348038" y="5553075"/>
            <a:ext cx="2663825" cy="1116013"/>
          </a:xfrm>
          <a:prstGeom prst="wave">
            <a:avLst>
              <a:gd name="adj1" fmla="val 13005"/>
              <a:gd name="adj2" fmla="val 0"/>
            </a:avLst>
          </a:prstGeom>
          <a:solidFill>
            <a:srgbClr val="FF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Làm vở bài tập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44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72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54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54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1" dur="500"/>
                                        <p:tgtEl>
                                          <p:spTgt spid="13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5" dur="500"/>
                                        <p:tgtEl>
                                          <p:spTgt spid="13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0" dur="500"/>
                                        <p:tgtEl>
                                          <p:spTgt spid="13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3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4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4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133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133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133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  <p:bldP spid="13320" grpId="0" animBg="1"/>
      <p:bldP spid="54307" grpId="0" animBg="1"/>
      <p:bldP spid="54307" grpId="1" animBg="1"/>
      <p:bldP spid="5430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727200" y="1916113"/>
            <a:ext cx="47815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909"/>
                </a:solidFill>
              </a:rPr>
              <a:t>Kết quả của phép trừ: 11 – 9 = ?</a:t>
            </a:r>
          </a:p>
          <a:p>
            <a:pPr>
              <a:spcBef>
                <a:spcPct val="50000"/>
              </a:spcBef>
            </a:pPr>
            <a:endParaRPr lang="en-US" sz="2400" b="1">
              <a:solidFill>
                <a:srgbClr val="FF0909"/>
              </a:solidFill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2016125" y="2744788"/>
            <a:ext cx="847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A. 2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4535488" y="2744788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C. 5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3276600" y="2744788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B. 6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50825" y="1881188"/>
            <a:ext cx="1044575" cy="1476375"/>
            <a:chOff x="1608" y="2016"/>
            <a:chExt cx="947" cy="1392"/>
          </a:xfrm>
        </p:grpSpPr>
        <p:pic>
          <p:nvPicPr>
            <p:cNvPr id="10254" name="Picture 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08" y="2016"/>
              <a:ext cx="947" cy="1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55" name="Picture 8" descr="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800" y="2400"/>
              <a:ext cx="552" cy="864"/>
            </a:xfrm>
            <a:prstGeom prst="rect">
              <a:avLst/>
            </a:prstGeom>
            <a:solidFill>
              <a:srgbClr val="FAEDCA"/>
            </a:solidFill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47" name="Text Box 10"/>
          <p:cNvSpPr txBox="1">
            <a:spLocks noChangeArrowheads="1"/>
          </p:cNvSpPr>
          <p:nvPr/>
        </p:nvSpPr>
        <p:spPr bwMode="auto">
          <a:xfrm>
            <a:off x="431800" y="2205038"/>
            <a:ext cx="4572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500" b="1">
                <a:solidFill>
                  <a:srgbClr val="FFFF00"/>
                </a:solidFill>
              </a:rPr>
              <a:t>1</a:t>
            </a:r>
          </a:p>
        </p:txBody>
      </p:sp>
      <p:pic>
        <p:nvPicPr>
          <p:cNvPr id="39961" name="Picture 7" descr="rosewet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79838" y="4113213"/>
            <a:ext cx="1524000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27" descr="bang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7700" y="657225"/>
            <a:ext cx="12954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29" descr="bang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00900" y="620713"/>
            <a:ext cx="13589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30" descr="bang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9138" y="5229225"/>
            <a:ext cx="1439862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31" descr="bang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35825" y="5192713"/>
            <a:ext cx="1252538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71" name="clock.avi">
            <a:hlinkClick r:id="" action="ppaction://media"/>
          </p:cNvPr>
          <p:cNvPicPr>
            <a:picLocks noRot="1" noChangeAspect="1" noChangeArrowheads="1"/>
          </p:cNvPicPr>
          <p:nvPr>
            <p:ph/>
            <a:videoFile r:link="rId1"/>
          </p:nvPr>
        </p:nvPicPr>
        <p:blipFill>
          <a:blip r:embed="rId7"/>
          <a:srcRect/>
          <a:stretch>
            <a:fillRect/>
          </a:stretch>
        </p:blipFill>
        <p:spPr>
          <a:xfrm>
            <a:off x="7451725" y="1412875"/>
            <a:ext cx="1403350" cy="1397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7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399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399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0" dur="2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90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9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9971"/>
                </p:tgtEl>
              </p:cMediaNode>
            </p:video>
          </p:childTnLst>
        </p:cTn>
      </p:par>
    </p:tnLst>
    <p:bldLst>
      <p:bldP spid="39938" grpId="0"/>
      <p:bldP spid="39939" grpId="0"/>
      <p:bldP spid="39939" grpId="1"/>
      <p:bldP spid="39940" grpId="0"/>
      <p:bldP spid="39941" grpId="0"/>
    </p:bldLst>
  </p:timing>
</p:sld>
</file>

<file path=ppt/theme/theme1.xml><?xml version="1.0" encoding="utf-8"?>
<a:theme xmlns:a="http://schemas.openxmlformats.org/drawingml/2006/main" name="Presentation1">
  <a:themeElements>
    <a:clrScheme name="Presentation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hủ đề của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Presentation1</Template>
  <TotalTime>1689</TotalTime>
  <Words>479</Words>
  <Application>Microsoft Office PowerPoint</Application>
  <PresentationFormat>On-screen Show (4:3)</PresentationFormat>
  <Paragraphs>183</Paragraphs>
  <Slides>12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Presentation1</vt:lpstr>
      <vt:lpstr>Slide 1</vt:lpstr>
      <vt:lpstr>Slide 2</vt:lpstr>
      <vt:lpstr>Slide 3</vt:lpstr>
      <vt:lpstr>Slide 4</vt:lpstr>
      <vt:lpstr> Toán 11 trừ đi một số: 11 - 5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GMI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Vuong</dc:creator>
  <cp:lastModifiedBy>CSTeam</cp:lastModifiedBy>
  <cp:revision>310</cp:revision>
  <dcterms:created xsi:type="dcterms:W3CDTF">2008-10-29T12:43:02Z</dcterms:created>
  <dcterms:modified xsi:type="dcterms:W3CDTF">2016-06-29T09:44:59Z</dcterms:modified>
</cp:coreProperties>
</file>