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78" d="100"/>
          <a:sy n="78" d="100"/>
        </p:scale>
        <p:origin x="-294" y="-72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41C1F-3822-4D9F-BB97-D83B2BB15E70}" type="datetimeFigureOut">
              <a:rPr lang="en-US" smtClean="0"/>
              <a:pPr/>
              <a:t>19/10/2020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EC44B-039E-4E52-B62C-AE11651CDCC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3983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41C1F-3822-4D9F-BB97-D83B2BB15E70}" type="datetimeFigureOut">
              <a:rPr lang="en-US" smtClean="0"/>
              <a:pPr/>
              <a:t>19/10/2020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EC44B-039E-4E52-B62C-AE11651CDCC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15803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41C1F-3822-4D9F-BB97-D83B2BB15E70}" type="datetimeFigureOut">
              <a:rPr lang="en-US" smtClean="0"/>
              <a:pPr/>
              <a:t>19/10/2020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EC44B-039E-4E52-B62C-AE11651CDCC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848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41C1F-3822-4D9F-BB97-D83B2BB15E70}" type="datetimeFigureOut">
              <a:rPr lang="en-US" smtClean="0"/>
              <a:pPr/>
              <a:t>19/10/2020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EC44B-039E-4E52-B62C-AE11651CDCC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865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41C1F-3822-4D9F-BB97-D83B2BB15E70}" type="datetimeFigureOut">
              <a:rPr lang="en-US" smtClean="0"/>
              <a:pPr/>
              <a:t>19/10/2020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EC44B-039E-4E52-B62C-AE11651CDCC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08858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41C1F-3822-4D9F-BB97-D83B2BB15E70}" type="datetimeFigureOut">
              <a:rPr lang="en-US" smtClean="0"/>
              <a:pPr/>
              <a:t>19/10/2020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EC44B-039E-4E52-B62C-AE11651CDCC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49843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41C1F-3822-4D9F-BB97-D83B2BB15E70}" type="datetimeFigureOut">
              <a:rPr lang="en-US" smtClean="0"/>
              <a:pPr/>
              <a:t>19/10/2020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EC44B-039E-4E52-B62C-AE11651CDCC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4945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41C1F-3822-4D9F-BB97-D83B2BB15E70}" type="datetimeFigureOut">
              <a:rPr lang="en-US" smtClean="0"/>
              <a:pPr/>
              <a:t>19/10/2020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EC44B-039E-4E52-B62C-AE11651CDCC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29494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41C1F-3822-4D9F-BB97-D83B2BB15E70}" type="datetimeFigureOut">
              <a:rPr lang="en-US" smtClean="0"/>
              <a:pPr/>
              <a:t>19/10/2020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EC44B-039E-4E52-B62C-AE11651CDCC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09908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41C1F-3822-4D9F-BB97-D83B2BB15E70}" type="datetimeFigureOut">
              <a:rPr lang="en-US" smtClean="0"/>
              <a:pPr/>
              <a:t>19/10/2020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EC44B-039E-4E52-B62C-AE11651CDCC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81084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41C1F-3822-4D9F-BB97-D83B2BB15E70}" type="datetimeFigureOut">
              <a:rPr lang="en-US" smtClean="0"/>
              <a:pPr/>
              <a:t>19/10/2020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EC44B-039E-4E52-B62C-AE11651CDCC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22370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21000" r="-3000" b="-2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641C1F-3822-4D9F-BB97-D83B2BB15E70}" type="datetimeFigureOut">
              <a:rPr lang="en-US" smtClean="0"/>
              <a:pPr/>
              <a:t>19/10/2020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7EC44B-039E-4E52-B62C-AE11651CDCC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2751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2052" name="Picture 12" descr="background-3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3" name="WordArt 13"/>
          <p:cNvSpPr>
            <a:spLocks noChangeArrowheads="1" noChangeShapeType="1" noTextEdit="1"/>
          </p:cNvSpPr>
          <p:nvPr/>
        </p:nvSpPr>
        <p:spPr bwMode="auto">
          <a:xfrm>
            <a:off x="1562100" y="2019983"/>
            <a:ext cx="5943600" cy="1143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 dirty="0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endParaRPr lang="en-US" sz="3600" b="1" kern="10" dirty="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54" name="Text Box 14"/>
          <p:cNvSpPr txBox="1">
            <a:spLocks noChangeArrowheads="1"/>
          </p:cNvSpPr>
          <p:nvPr/>
        </p:nvSpPr>
        <p:spPr bwMode="auto">
          <a:xfrm>
            <a:off x="1143000" y="1143298"/>
            <a:ext cx="67818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b="1" dirty="0">
                <a:latin typeface="Times New Roman" panose="02020603050405020304" pitchFamily="18" charset="0"/>
              </a:rPr>
              <a:t>TRƯỜNG TIỂU HỌC </a:t>
            </a:r>
            <a:r>
              <a:rPr lang="en-US" sz="2400" b="1" dirty="0" smtClean="0">
                <a:latin typeface="Times New Roman" panose="02020603050405020304" pitchFamily="18" charset="0"/>
              </a:rPr>
              <a:t>LÊ NGỌC HÂN</a:t>
            </a:r>
            <a:endParaRPr lang="en-US" sz="2400" b="1" dirty="0">
              <a:latin typeface="Times New Roman" panose="02020603050405020304" pitchFamily="18" charset="0"/>
            </a:endParaRPr>
          </a:p>
        </p:txBody>
      </p:sp>
      <p:sp>
        <p:nvSpPr>
          <p:cNvPr id="2055" name="WordArt 15" descr="Paper bag"/>
          <p:cNvSpPr>
            <a:spLocks noChangeArrowheads="1" noChangeShapeType="1" noTextEdit="1"/>
          </p:cNvSpPr>
          <p:nvPr/>
        </p:nvSpPr>
        <p:spPr bwMode="auto">
          <a:xfrm>
            <a:off x="6324600" y="3584575"/>
            <a:ext cx="1600200" cy="762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blipFill dpi="0" rotWithShape="0">
                  <a:blip r:embed="rId3"/>
                  <a:srcRect/>
                  <a:tile tx="0" ty="0" sx="100000" sy="100000" flip="none" algn="tl"/>
                </a:blipFill>
                <a:effectLst>
                  <a:outerShdw dist="563972" dir="14049741" sx="125000" sy="125000" algn="tl" rotWithShape="0">
                    <a:srgbClr val="C7DFD3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LỚP </a:t>
            </a:r>
            <a:r>
              <a:rPr lang="en-US" sz="3600" kern="10" dirty="0" smtClean="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blipFill dpi="0" rotWithShape="0">
                  <a:blip r:embed="rId3"/>
                  <a:srcRect/>
                  <a:tile tx="0" ty="0" sx="100000" sy="100000" flip="none" algn="tl"/>
                </a:blipFill>
                <a:effectLst>
                  <a:outerShdw dist="563972" dir="14049741" sx="125000" sy="125000" algn="tl" rotWithShape="0">
                    <a:srgbClr val="C7DFD3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3B</a:t>
            </a:r>
            <a:endParaRPr lang="en-US" sz="3600" kern="10" dirty="0">
              <a:ln w="9525">
                <a:solidFill>
                  <a:srgbClr val="008000"/>
                </a:solidFill>
                <a:round/>
                <a:headEnd/>
                <a:tailEnd/>
              </a:ln>
              <a:blipFill dpi="0" rotWithShape="0">
                <a:blip r:embed="rId3"/>
                <a:srcRect/>
                <a:tile tx="0" ty="0" sx="100000" sy="100000" flip="none" algn="tl"/>
              </a:blipFill>
              <a:effectLst>
                <a:outerShdw dist="563972" dir="14049741" sx="125000" sy="125000" algn="tl" rotWithShape="0">
                  <a:srgbClr val="C7DFD3">
                    <a:alpha val="79999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6" name="Picture 1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0" y="4346575"/>
            <a:ext cx="1066800" cy="2511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57" name="Text Box 17"/>
          <p:cNvSpPr txBox="1">
            <a:spLocks noChangeArrowheads="1"/>
          </p:cNvSpPr>
          <p:nvPr/>
        </p:nvSpPr>
        <p:spPr bwMode="auto">
          <a:xfrm>
            <a:off x="524256" y="4724399"/>
            <a:ext cx="5257800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b="1" dirty="0"/>
              <a:t>GIÁO VIÊN:</a:t>
            </a:r>
            <a:r>
              <a:rPr lang="en-US" sz="2400" dirty="0"/>
              <a:t> </a:t>
            </a:r>
            <a:r>
              <a:rPr lang="en-US" sz="2400" b="1" i="1" dirty="0" err="1" smtClean="0">
                <a:latin typeface="Times New Roman" pitchFamily="18" charset="0"/>
                <a:cs typeface="Times New Roman" pitchFamily="18" charset="0"/>
              </a:rPr>
              <a:t>Lý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b="1" i="1" dirty="0" err="1" smtClean="0">
                <a:latin typeface="Times New Roman" pitchFamily="18" charset="0"/>
                <a:cs typeface="Times New Roman" pitchFamily="18" charset="0"/>
              </a:rPr>
              <a:t>Thị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latin typeface="Times New Roman" pitchFamily="18" charset="0"/>
                <a:cs typeface="Times New Roman" pitchFamily="18" charset="0"/>
              </a:rPr>
              <a:t>Thơ</a:t>
            </a:r>
            <a:endParaRPr lang="en-US" sz="24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4805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8"/>
          <p:cNvSpPr txBox="1">
            <a:spLocks noChangeArrowheads="1"/>
          </p:cNvSpPr>
          <p:nvPr/>
        </p:nvSpPr>
        <p:spPr bwMode="auto">
          <a:xfrm>
            <a:off x="381000" y="458677"/>
            <a:ext cx="8382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800" dirty="0" err="1" smtClean="0"/>
              <a:t>Toán</a:t>
            </a:r>
            <a:endParaRPr lang="en-US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869324" y="1417621"/>
            <a:ext cx="2895600" cy="52322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800" b="1" dirty="0" smtClean="0"/>
              <a:t>KIỂM TRA BÀI CŨ</a:t>
            </a:r>
            <a:endParaRPr lang="en-US" sz="2800" b="1" dirty="0"/>
          </a:p>
        </p:txBody>
      </p:sp>
      <p:sp>
        <p:nvSpPr>
          <p:cNvPr id="2" name="Rectangle 1"/>
          <p:cNvSpPr/>
          <p:nvPr/>
        </p:nvSpPr>
        <p:spPr>
          <a:xfrm>
            <a:off x="1451325" y="2214024"/>
            <a:ext cx="274145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Đặt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rồi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2067059" y="2917518"/>
            <a:ext cx="1066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dirty="0"/>
              <a:t>24 : 6</a:t>
            </a: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6426558" y="2917518"/>
            <a:ext cx="1066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dirty="0"/>
              <a:t>34 : 6</a:t>
            </a:r>
          </a:p>
        </p:txBody>
      </p:sp>
      <p:sp>
        <p:nvSpPr>
          <p:cNvPr id="10" name="Text Box 13"/>
          <p:cNvSpPr txBox="1">
            <a:spLocks noChangeArrowheads="1"/>
          </p:cNvSpPr>
          <p:nvPr/>
        </p:nvSpPr>
        <p:spPr bwMode="auto">
          <a:xfrm>
            <a:off x="1918952" y="3881857"/>
            <a:ext cx="1981200" cy="180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AutoNum type="arabicPlain" startAt="24"/>
            </a:pPr>
            <a:r>
              <a:rPr lang="en-US" sz="2800" dirty="0"/>
              <a:t>       6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 dirty="0"/>
              <a:t>24      4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 dirty="0"/>
              <a:t>  0       </a:t>
            </a:r>
          </a:p>
        </p:txBody>
      </p:sp>
      <p:grpSp>
        <p:nvGrpSpPr>
          <p:cNvPr id="12" name="Group 20"/>
          <p:cNvGrpSpPr>
            <a:grpSpLocks/>
          </p:cNvGrpSpPr>
          <p:nvPr/>
        </p:nvGrpSpPr>
        <p:grpSpPr bwMode="auto">
          <a:xfrm>
            <a:off x="1918952" y="3881857"/>
            <a:ext cx="1419225" cy="1371600"/>
            <a:chOff x="1200" y="2697"/>
            <a:chExt cx="894" cy="864"/>
          </a:xfrm>
        </p:grpSpPr>
        <p:grpSp>
          <p:nvGrpSpPr>
            <p:cNvPr id="13" name="Group 21"/>
            <p:cNvGrpSpPr>
              <a:grpSpLocks/>
            </p:cNvGrpSpPr>
            <p:nvPr/>
          </p:nvGrpSpPr>
          <p:grpSpPr bwMode="auto">
            <a:xfrm>
              <a:off x="1662" y="2697"/>
              <a:ext cx="432" cy="864"/>
              <a:chOff x="1584" y="2688"/>
              <a:chExt cx="576" cy="816"/>
            </a:xfrm>
          </p:grpSpPr>
          <p:sp>
            <p:nvSpPr>
              <p:cNvPr id="15" name="Line 22"/>
              <p:cNvSpPr>
                <a:spLocks noChangeShapeType="1"/>
              </p:cNvSpPr>
              <p:nvPr/>
            </p:nvSpPr>
            <p:spPr bwMode="auto">
              <a:xfrm>
                <a:off x="1584" y="2688"/>
                <a:ext cx="0" cy="816"/>
              </a:xfrm>
              <a:prstGeom prst="line">
                <a:avLst/>
              </a:prstGeom>
              <a:ln>
                <a:headEnd/>
                <a:tailEnd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16" name="Line 23"/>
              <p:cNvSpPr>
                <a:spLocks noChangeShapeType="1"/>
              </p:cNvSpPr>
              <p:nvPr/>
            </p:nvSpPr>
            <p:spPr bwMode="auto">
              <a:xfrm>
                <a:off x="1584" y="3024"/>
                <a:ext cx="576" cy="0"/>
              </a:xfrm>
              <a:prstGeom prst="line">
                <a:avLst/>
              </a:prstGeom>
              <a:ln>
                <a:headEnd/>
                <a:tailEnd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4" name="Line 24"/>
            <p:cNvSpPr>
              <a:spLocks noChangeShapeType="1"/>
            </p:cNvSpPr>
            <p:nvPr/>
          </p:nvSpPr>
          <p:spPr bwMode="auto">
            <a:xfrm>
              <a:off x="1200" y="3501"/>
              <a:ext cx="336" cy="0"/>
            </a:xfrm>
            <a:prstGeom prst="line">
              <a:avLst/>
            </a:prstGeom>
            <a:ln>
              <a:headEnd/>
              <a:tailEnd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3" name="Text Box 19"/>
          <p:cNvSpPr txBox="1">
            <a:spLocks noChangeArrowheads="1"/>
          </p:cNvSpPr>
          <p:nvPr/>
        </p:nvSpPr>
        <p:spPr bwMode="auto">
          <a:xfrm>
            <a:off x="6171127" y="3854869"/>
            <a:ext cx="1981200" cy="180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dirty="0"/>
              <a:t>34       6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 dirty="0"/>
              <a:t>30      5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 dirty="0"/>
              <a:t>  4       </a:t>
            </a:r>
          </a:p>
        </p:txBody>
      </p:sp>
      <p:grpSp>
        <p:nvGrpSpPr>
          <p:cNvPr id="24" name="Group 20"/>
          <p:cNvGrpSpPr>
            <a:grpSpLocks/>
          </p:cNvGrpSpPr>
          <p:nvPr/>
        </p:nvGrpSpPr>
        <p:grpSpPr bwMode="auto">
          <a:xfrm>
            <a:off x="6183070" y="3881857"/>
            <a:ext cx="1419225" cy="1371600"/>
            <a:chOff x="1200" y="2697"/>
            <a:chExt cx="894" cy="864"/>
          </a:xfrm>
        </p:grpSpPr>
        <p:grpSp>
          <p:nvGrpSpPr>
            <p:cNvPr id="25" name="Group 21"/>
            <p:cNvGrpSpPr>
              <a:grpSpLocks/>
            </p:cNvGrpSpPr>
            <p:nvPr/>
          </p:nvGrpSpPr>
          <p:grpSpPr bwMode="auto">
            <a:xfrm>
              <a:off x="1662" y="2697"/>
              <a:ext cx="432" cy="864"/>
              <a:chOff x="1584" y="2688"/>
              <a:chExt cx="576" cy="816"/>
            </a:xfrm>
          </p:grpSpPr>
          <p:sp>
            <p:nvSpPr>
              <p:cNvPr id="27" name="Line 22"/>
              <p:cNvSpPr>
                <a:spLocks noChangeShapeType="1"/>
              </p:cNvSpPr>
              <p:nvPr/>
            </p:nvSpPr>
            <p:spPr bwMode="auto">
              <a:xfrm>
                <a:off x="1584" y="2688"/>
                <a:ext cx="0" cy="816"/>
              </a:xfrm>
              <a:prstGeom prst="line">
                <a:avLst/>
              </a:prstGeom>
              <a:ln>
                <a:headEnd/>
                <a:tailEnd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28" name="Line 23"/>
              <p:cNvSpPr>
                <a:spLocks noChangeShapeType="1"/>
              </p:cNvSpPr>
              <p:nvPr/>
            </p:nvSpPr>
            <p:spPr bwMode="auto">
              <a:xfrm>
                <a:off x="1584" y="3024"/>
                <a:ext cx="576" cy="0"/>
              </a:xfrm>
              <a:prstGeom prst="line">
                <a:avLst/>
              </a:prstGeom>
              <a:ln>
                <a:headEnd/>
                <a:tailEnd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6" name="Line 24"/>
            <p:cNvSpPr>
              <a:spLocks noChangeShapeType="1"/>
            </p:cNvSpPr>
            <p:nvPr/>
          </p:nvSpPr>
          <p:spPr bwMode="auto">
            <a:xfrm>
              <a:off x="1200" y="3501"/>
              <a:ext cx="336" cy="0"/>
            </a:xfrm>
            <a:prstGeom prst="line">
              <a:avLst/>
            </a:prstGeom>
            <a:ln>
              <a:headEnd/>
              <a:tailEnd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868921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/>
      <p:bldP spid="8" grpId="0"/>
      <p:bldP spid="9" grpId="0"/>
      <p:bldP spid="10" grpId="0"/>
      <p:bldP spid="2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8"/>
          <p:cNvSpPr txBox="1">
            <a:spLocks noChangeArrowheads="1"/>
          </p:cNvSpPr>
          <p:nvPr/>
        </p:nvSpPr>
        <p:spPr bwMode="auto">
          <a:xfrm>
            <a:off x="381000" y="458677"/>
            <a:ext cx="8382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800" dirty="0" err="1" smtClean="0"/>
              <a:t>Toán</a:t>
            </a:r>
            <a:endParaRPr lang="en-US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2864476" y="989665"/>
            <a:ext cx="35674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BẢNG NHÂN 7</a:t>
            </a:r>
            <a:endParaRPr lang="en-US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89774" y="1512885"/>
            <a:ext cx="2574702" cy="4616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400" b="1" dirty="0" smtClean="0"/>
              <a:t>LẬP BẢNG NHÂN 7</a:t>
            </a:r>
            <a:endParaRPr lang="en-US" sz="2400" b="1" dirty="0"/>
          </a:p>
        </p:txBody>
      </p:sp>
      <p:sp>
        <p:nvSpPr>
          <p:cNvPr id="35" name="Rectangle 4"/>
          <p:cNvSpPr>
            <a:spLocks noChangeArrowheads="1"/>
          </p:cNvSpPr>
          <p:nvPr/>
        </p:nvSpPr>
        <p:spPr bwMode="auto">
          <a:xfrm>
            <a:off x="2864476" y="2056985"/>
            <a:ext cx="368872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7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lấy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lần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ta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:  </a:t>
            </a:r>
          </a:p>
        </p:txBody>
      </p:sp>
      <p:sp>
        <p:nvSpPr>
          <p:cNvPr id="36" name="Rectangle 9"/>
          <p:cNvSpPr>
            <a:spLocks noChangeArrowheads="1"/>
          </p:cNvSpPr>
          <p:nvPr/>
        </p:nvSpPr>
        <p:spPr bwMode="auto">
          <a:xfrm>
            <a:off x="2864476" y="2509645"/>
            <a:ext cx="137249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sz="2400" dirty="0">
                <a:latin typeface="Arial" panose="020B0604020202020204" pitchFamily="34" charset="0"/>
              </a:rPr>
              <a:t>7 x 1 </a:t>
            </a:r>
            <a:r>
              <a:rPr lang="en-US" sz="2400" dirty="0" smtClean="0">
                <a:latin typeface="Arial" panose="020B0604020202020204" pitchFamily="34" charset="0"/>
              </a:rPr>
              <a:t>= 7</a:t>
            </a:r>
            <a:endParaRPr lang="en-US" sz="2400" dirty="0">
              <a:latin typeface="Arial" panose="020B0604020202020204" pitchFamily="34" charset="0"/>
            </a:endParaRPr>
          </a:p>
        </p:txBody>
      </p:sp>
      <p:grpSp>
        <p:nvGrpSpPr>
          <p:cNvPr id="37" name="Group 12"/>
          <p:cNvGrpSpPr>
            <a:grpSpLocks/>
          </p:cNvGrpSpPr>
          <p:nvPr/>
        </p:nvGrpSpPr>
        <p:grpSpPr bwMode="auto">
          <a:xfrm>
            <a:off x="76200" y="2274888"/>
            <a:ext cx="2543175" cy="392112"/>
            <a:chOff x="228600" y="304800"/>
            <a:chExt cx="3276600" cy="533400"/>
          </a:xfrm>
        </p:grpSpPr>
        <p:sp>
          <p:nvSpPr>
            <p:cNvPr id="38" name="Rectangle 37"/>
            <p:cNvSpPr/>
            <p:nvPr/>
          </p:nvSpPr>
          <p:spPr>
            <a:xfrm>
              <a:off x="228600" y="304800"/>
              <a:ext cx="3276600" cy="5334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39" name="Oval 38"/>
            <p:cNvSpPr/>
            <p:nvPr/>
          </p:nvSpPr>
          <p:spPr>
            <a:xfrm>
              <a:off x="1676685" y="380382"/>
              <a:ext cx="380429" cy="382235"/>
            </a:xfrm>
            <a:prstGeom prst="ellipse">
              <a:avLst/>
            </a:prstGeom>
            <a:solidFill>
              <a:srgbClr val="C8371A"/>
            </a:solidFill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0" name="Oval 39"/>
            <p:cNvSpPr/>
            <p:nvPr/>
          </p:nvSpPr>
          <p:spPr>
            <a:xfrm>
              <a:off x="2132792" y="380382"/>
              <a:ext cx="382474" cy="382235"/>
            </a:xfrm>
            <a:prstGeom prst="ellipse">
              <a:avLst/>
            </a:prstGeom>
            <a:solidFill>
              <a:srgbClr val="C8371A"/>
            </a:solidFill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1" name="Oval 40"/>
            <p:cNvSpPr/>
            <p:nvPr/>
          </p:nvSpPr>
          <p:spPr>
            <a:xfrm>
              <a:off x="762429" y="380382"/>
              <a:ext cx="380429" cy="382235"/>
            </a:xfrm>
            <a:prstGeom prst="ellipse">
              <a:avLst/>
            </a:prstGeom>
            <a:solidFill>
              <a:srgbClr val="C8371A"/>
            </a:solidFill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2" name="Oval 41"/>
            <p:cNvSpPr/>
            <p:nvPr/>
          </p:nvSpPr>
          <p:spPr>
            <a:xfrm>
              <a:off x="1218534" y="380382"/>
              <a:ext cx="382475" cy="382235"/>
            </a:xfrm>
            <a:prstGeom prst="ellipse">
              <a:avLst/>
            </a:prstGeom>
            <a:solidFill>
              <a:srgbClr val="C8371A"/>
            </a:solidFill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3" name="Oval 42"/>
            <p:cNvSpPr/>
            <p:nvPr/>
          </p:nvSpPr>
          <p:spPr>
            <a:xfrm>
              <a:off x="2590943" y="380382"/>
              <a:ext cx="380429" cy="382235"/>
            </a:xfrm>
            <a:prstGeom prst="ellipse">
              <a:avLst/>
            </a:prstGeom>
            <a:solidFill>
              <a:srgbClr val="C8371A"/>
            </a:solidFill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4" name="Oval 43"/>
            <p:cNvSpPr/>
            <p:nvPr/>
          </p:nvSpPr>
          <p:spPr>
            <a:xfrm>
              <a:off x="304277" y="380382"/>
              <a:ext cx="382474" cy="382235"/>
            </a:xfrm>
            <a:prstGeom prst="ellipse">
              <a:avLst/>
            </a:prstGeom>
            <a:solidFill>
              <a:srgbClr val="C8371A"/>
            </a:solidFill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5" name="Oval 44"/>
            <p:cNvSpPr/>
            <p:nvPr/>
          </p:nvSpPr>
          <p:spPr>
            <a:xfrm>
              <a:off x="3047049" y="380382"/>
              <a:ext cx="382475" cy="382235"/>
            </a:xfrm>
            <a:prstGeom prst="ellipse">
              <a:avLst/>
            </a:prstGeom>
            <a:solidFill>
              <a:srgbClr val="C8371A"/>
            </a:solidFill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46" name="AutoShape 5"/>
          <p:cNvSpPr>
            <a:spLocks/>
          </p:cNvSpPr>
          <p:nvPr/>
        </p:nvSpPr>
        <p:spPr bwMode="auto">
          <a:xfrm>
            <a:off x="2788276" y="2115045"/>
            <a:ext cx="76200" cy="769658"/>
          </a:xfrm>
          <a:prstGeom prst="rightBrace">
            <a:avLst>
              <a:gd name="adj1" fmla="val 66319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endParaRPr lang="en-US" sz="2400" i="1">
              <a:latin typeface=".VnTime" panose="020B7200000000000000" pitchFamily="34" charset="0"/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6698692" y="1868557"/>
            <a:ext cx="0" cy="4784034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Rectangle 9"/>
          <p:cNvSpPr>
            <a:spLocks noChangeArrowheads="1"/>
          </p:cNvSpPr>
          <p:nvPr/>
        </p:nvSpPr>
        <p:spPr bwMode="auto">
          <a:xfrm>
            <a:off x="6766916" y="1759336"/>
            <a:ext cx="137249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sz="2400" dirty="0">
                <a:latin typeface="Arial" panose="020B0604020202020204" pitchFamily="34" charset="0"/>
              </a:rPr>
              <a:t>7 x 1 </a:t>
            </a:r>
            <a:r>
              <a:rPr lang="en-US" sz="2400" dirty="0" smtClean="0">
                <a:latin typeface="Arial" panose="020B0604020202020204" pitchFamily="34" charset="0"/>
              </a:rPr>
              <a:t>= 7</a:t>
            </a:r>
            <a:endParaRPr lang="en-US" sz="2400" dirty="0">
              <a:latin typeface="Arial" panose="020B0604020202020204" pitchFamily="34" charset="0"/>
            </a:endParaRPr>
          </a:p>
        </p:txBody>
      </p:sp>
      <p:grpSp>
        <p:nvGrpSpPr>
          <p:cNvPr id="48" name="Group 70"/>
          <p:cNvGrpSpPr>
            <a:grpSpLocks/>
          </p:cNvGrpSpPr>
          <p:nvPr/>
        </p:nvGrpSpPr>
        <p:grpSpPr bwMode="auto">
          <a:xfrm>
            <a:off x="57150" y="3327400"/>
            <a:ext cx="2603500" cy="1027113"/>
            <a:chOff x="228600" y="1529686"/>
            <a:chExt cx="3276600" cy="1270379"/>
          </a:xfrm>
        </p:grpSpPr>
        <p:grpSp>
          <p:nvGrpSpPr>
            <p:cNvPr id="49" name="Group 24"/>
            <p:cNvGrpSpPr>
              <a:grpSpLocks/>
            </p:cNvGrpSpPr>
            <p:nvPr/>
          </p:nvGrpSpPr>
          <p:grpSpPr bwMode="auto">
            <a:xfrm>
              <a:off x="228600" y="1529686"/>
              <a:ext cx="3276600" cy="533400"/>
              <a:chOff x="228600" y="304800"/>
              <a:chExt cx="3276600" cy="533400"/>
            </a:xfrm>
          </p:grpSpPr>
          <p:sp>
            <p:nvSpPr>
              <p:cNvPr id="59" name="Rectangle 58"/>
              <p:cNvSpPr/>
              <p:nvPr/>
            </p:nvSpPr>
            <p:spPr>
              <a:xfrm>
                <a:off x="228600" y="304800"/>
                <a:ext cx="3276600" cy="534069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60" name="Oval 59"/>
              <p:cNvSpPr/>
              <p:nvPr/>
            </p:nvSpPr>
            <p:spPr>
              <a:xfrm>
                <a:off x="1677098" y="381377"/>
                <a:ext cx="379606" cy="380917"/>
              </a:xfrm>
              <a:prstGeom prst="ellipse">
                <a:avLst/>
              </a:prstGeom>
              <a:solidFill>
                <a:srgbClr val="C8371A"/>
              </a:solidFill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61" name="Oval 60"/>
              <p:cNvSpPr/>
              <p:nvPr/>
            </p:nvSpPr>
            <p:spPr>
              <a:xfrm>
                <a:off x="2132625" y="381377"/>
                <a:ext cx="381603" cy="380917"/>
              </a:xfrm>
              <a:prstGeom prst="ellipse">
                <a:avLst/>
              </a:prstGeom>
              <a:solidFill>
                <a:srgbClr val="C8371A"/>
              </a:solidFill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62" name="Oval 61"/>
              <p:cNvSpPr/>
              <p:nvPr/>
            </p:nvSpPr>
            <p:spPr>
              <a:xfrm>
                <a:off x="762047" y="381377"/>
                <a:ext cx="381603" cy="380917"/>
              </a:xfrm>
              <a:prstGeom prst="ellipse">
                <a:avLst/>
              </a:prstGeom>
              <a:solidFill>
                <a:srgbClr val="C8371A"/>
              </a:solidFill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63" name="Oval 62"/>
              <p:cNvSpPr/>
              <p:nvPr/>
            </p:nvSpPr>
            <p:spPr>
              <a:xfrm>
                <a:off x="1219572" y="381377"/>
                <a:ext cx="381605" cy="380917"/>
              </a:xfrm>
              <a:prstGeom prst="ellipse">
                <a:avLst/>
              </a:prstGeom>
              <a:solidFill>
                <a:srgbClr val="C8371A"/>
              </a:solidFill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64" name="Oval 63"/>
              <p:cNvSpPr/>
              <p:nvPr/>
            </p:nvSpPr>
            <p:spPr>
              <a:xfrm>
                <a:off x="2590150" y="381377"/>
                <a:ext cx="381605" cy="380917"/>
              </a:xfrm>
              <a:prstGeom prst="ellipse">
                <a:avLst/>
              </a:prstGeom>
              <a:solidFill>
                <a:srgbClr val="C8371A"/>
              </a:solidFill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65" name="Oval 64"/>
              <p:cNvSpPr/>
              <p:nvPr/>
            </p:nvSpPr>
            <p:spPr>
              <a:xfrm>
                <a:off x="304521" y="381377"/>
                <a:ext cx="381605" cy="380917"/>
              </a:xfrm>
              <a:prstGeom prst="ellipse">
                <a:avLst/>
              </a:prstGeom>
              <a:solidFill>
                <a:srgbClr val="C8371A"/>
              </a:solidFill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66" name="Oval 65"/>
              <p:cNvSpPr/>
              <p:nvPr/>
            </p:nvSpPr>
            <p:spPr>
              <a:xfrm>
                <a:off x="3047675" y="381377"/>
                <a:ext cx="381603" cy="380917"/>
              </a:xfrm>
              <a:prstGeom prst="ellipse">
                <a:avLst/>
              </a:prstGeom>
              <a:solidFill>
                <a:srgbClr val="C8371A"/>
              </a:solidFill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</p:grpSp>
        <p:grpSp>
          <p:nvGrpSpPr>
            <p:cNvPr id="50" name="Group 33"/>
            <p:cNvGrpSpPr>
              <a:grpSpLocks/>
            </p:cNvGrpSpPr>
            <p:nvPr/>
          </p:nvGrpSpPr>
          <p:grpSpPr bwMode="auto">
            <a:xfrm>
              <a:off x="228600" y="2266665"/>
              <a:ext cx="3276600" cy="533400"/>
              <a:chOff x="228600" y="304800"/>
              <a:chExt cx="3276600" cy="533400"/>
            </a:xfrm>
          </p:grpSpPr>
          <p:sp>
            <p:nvSpPr>
              <p:cNvPr id="51" name="Rectangle 50"/>
              <p:cNvSpPr/>
              <p:nvPr/>
            </p:nvSpPr>
            <p:spPr>
              <a:xfrm>
                <a:off x="228600" y="304131"/>
                <a:ext cx="3276600" cy="534069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52" name="Oval 51"/>
              <p:cNvSpPr/>
              <p:nvPr/>
            </p:nvSpPr>
            <p:spPr>
              <a:xfrm>
                <a:off x="1677098" y="380706"/>
                <a:ext cx="379606" cy="380917"/>
              </a:xfrm>
              <a:prstGeom prst="ellipse">
                <a:avLst/>
              </a:prstGeom>
              <a:solidFill>
                <a:srgbClr val="C8371A"/>
              </a:solidFill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53" name="Oval 52"/>
              <p:cNvSpPr/>
              <p:nvPr/>
            </p:nvSpPr>
            <p:spPr>
              <a:xfrm>
                <a:off x="2132625" y="380706"/>
                <a:ext cx="381603" cy="380917"/>
              </a:xfrm>
              <a:prstGeom prst="ellipse">
                <a:avLst/>
              </a:prstGeom>
              <a:solidFill>
                <a:srgbClr val="C8371A"/>
              </a:solidFill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54" name="Oval 53"/>
              <p:cNvSpPr/>
              <p:nvPr/>
            </p:nvSpPr>
            <p:spPr>
              <a:xfrm>
                <a:off x="762047" y="380706"/>
                <a:ext cx="381603" cy="380917"/>
              </a:xfrm>
              <a:prstGeom prst="ellipse">
                <a:avLst/>
              </a:prstGeom>
              <a:solidFill>
                <a:srgbClr val="C8371A"/>
              </a:solidFill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55" name="Oval 54"/>
              <p:cNvSpPr/>
              <p:nvPr/>
            </p:nvSpPr>
            <p:spPr>
              <a:xfrm>
                <a:off x="1219572" y="380706"/>
                <a:ext cx="381605" cy="380917"/>
              </a:xfrm>
              <a:prstGeom prst="ellipse">
                <a:avLst/>
              </a:prstGeom>
              <a:solidFill>
                <a:srgbClr val="C8371A"/>
              </a:solidFill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56" name="Oval 55"/>
              <p:cNvSpPr/>
              <p:nvPr/>
            </p:nvSpPr>
            <p:spPr>
              <a:xfrm>
                <a:off x="2590150" y="380706"/>
                <a:ext cx="381605" cy="380917"/>
              </a:xfrm>
              <a:prstGeom prst="ellipse">
                <a:avLst/>
              </a:prstGeom>
              <a:solidFill>
                <a:srgbClr val="C8371A"/>
              </a:solidFill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57" name="Oval 56"/>
              <p:cNvSpPr/>
              <p:nvPr/>
            </p:nvSpPr>
            <p:spPr>
              <a:xfrm>
                <a:off x="304521" y="380706"/>
                <a:ext cx="381605" cy="380917"/>
              </a:xfrm>
              <a:prstGeom prst="ellipse">
                <a:avLst/>
              </a:prstGeom>
              <a:solidFill>
                <a:srgbClr val="C8371A"/>
              </a:solidFill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58" name="Oval 57"/>
              <p:cNvSpPr/>
              <p:nvPr/>
            </p:nvSpPr>
            <p:spPr>
              <a:xfrm>
                <a:off x="3047675" y="380706"/>
                <a:ext cx="381603" cy="380917"/>
              </a:xfrm>
              <a:prstGeom prst="ellipse">
                <a:avLst/>
              </a:prstGeom>
              <a:solidFill>
                <a:srgbClr val="C8371A"/>
              </a:solidFill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</p:grpSp>
      </p:grpSp>
      <p:sp>
        <p:nvSpPr>
          <p:cNvPr id="67" name="AutoShape 5"/>
          <p:cNvSpPr>
            <a:spLocks/>
          </p:cNvSpPr>
          <p:nvPr/>
        </p:nvSpPr>
        <p:spPr bwMode="auto">
          <a:xfrm>
            <a:off x="2777578" y="3312459"/>
            <a:ext cx="73646" cy="1042054"/>
          </a:xfrm>
          <a:prstGeom prst="rightBrace">
            <a:avLst>
              <a:gd name="adj1" fmla="val 66319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endParaRPr lang="en-US" sz="2400" i="1">
              <a:latin typeface=".VnTime" panose="020B7200000000000000" pitchFamily="34" charset="0"/>
            </a:endParaRPr>
          </a:p>
        </p:txBody>
      </p:sp>
      <p:sp>
        <p:nvSpPr>
          <p:cNvPr id="68" name="Rectangle 4"/>
          <p:cNvSpPr>
            <a:spLocks noChangeArrowheads="1"/>
          </p:cNvSpPr>
          <p:nvPr/>
        </p:nvSpPr>
        <p:spPr bwMode="auto">
          <a:xfrm>
            <a:off x="2864476" y="3136180"/>
            <a:ext cx="368872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7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lấy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lần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ta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:  </a:t>
            </a:r>
          </a:p>
        </p:txBody>
      </p:sp>
      <p:sp>
        <p:nvSpPr>
          <p:cNvPr id="69" name="Rectangle 9"/>
          <p:cNvSpPr>
            <a:spLocks noChangeArrowheads="1"/>
          </p:cNvSpPr>
          <p:nvPr/>
        </p:nvSpPr>
        <p:spPr bwMode="auto">
          <a:xfrm>
            <a:off x="2864476" y="3588840"/>
            <a:ext cx="111601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sz="2400" dirty="0">
                <a:latin typeface="Arial" panose="020B0604020202020204" pitchFamily="34" charset="0"/>
              </a:rPr>
              <a:t>7 x </a:t>
            </a:r>
            <a:r>
              <a:rPr lang="en-US" sz="2400" dirty="0" smtClean="0">
                <a:latin typeface="Arial" panose="020B0604020202020204" pitchFamily="34" charset="0"/>
              </a:rPr>
              <a:t>2 =</a:t>
            </a:r>
            <a:endParaRPr lang="en-US" sz="2400" dirty="0">
              <a:latin typeface="Arial" panose="020B0604020202020204" pitchFamily="34" charset="0"/>
            </a:endParaRPr>
          </a:p>
        </p:txBody>
      </p:sp>
      <p:sp>
        <p:nvSpPr>
          <p:cNvPr id="70" name="Rectangle 9"/>
          <p:cNvSpPr>
            <a:spLocks noChangeArrowheads="1"/>
          </p:cNvSpPr>
          <p:nvPr/>
        </p:nvSpPr>
        <p:spPr bwMode="auto">
          <a:xfrm>
            <a:off x="3915841" y="3588839"/>
            <a:ext cx="114165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sz="2400" dirty="0">
                <a:latin typeface="Arial" panose="020B0604020202020204" pitchFamily="34" charset="0"/>
              </a:rPr>
              <a:t>7 </a:t>
            </a:r>
            <a:r>
              <a:rPr lang="en-US" sz="2400" dirty="0" smtClean="0">
                <a:latin typeface="Arial" panose="020B0604020202020204" pitchFamily="34" charset="0"/>
              </a:rPr>
              <a:t>+ 7 =</a:t>
            </a:r>
            <a:endParaRPr lang="en-US" sz="2400" dirty="0">
              <a:latin typeface="Arial" panose="020B0604020202020204" pitchFamily="34" charset="0"/>
            </a:endParaRPr>
          </a:p>
        </p:txBody>
      </p:sp>
      <p:sp>
        <p:nvSpPr>
          <p:cNvPr id="71" name="Rectangle 9"/>
          <p:cNvSpPr>
            <a:spLocks noChangeArrowheads="1"/>
          </p:cNvSpPr>
          <p:nvPr/>
        </p:nvSpPr>
        <p:spPr bwMode="auto">
          <a:xfrm>
            <a:off x="4917455" y="3588838"/>
            <a:ext cx="52770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sz="2400" dirty="0" smtClean="0">
                <a:latin typeface="Arial" panose="020B0604020202020204" pitchFamily="34" charset="0"/>
              </a:rPr>
              <a:t>14</a:t>
            </a:r>
            <a:endParaRPr lang="en-US" sz="2400" dirty="0">
              <a:latin typeface="Arial" panose="020B0604020202020204" pitchFamily="34" charset="0"/>
            </a:endParaRPr>
          </a:p>
        </p:txBody>
      </p:sp>
      <p:sp>
        <p:nvSpPr>
          <p:cNvPr id="72" name="Rectangle 9"/>
          <p:cNvSpPr>
            <a:spLocks noChangeArrowheads="1"/>
          </p:cNvSpPr>
          <p:nvPr/>
        </p:nvSpPr>
        <p:spPr bwMode="auto">
          <a:xfrm>
            <a:off x="2883753" y="3985809"/>
            <a:ext cx="181652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sz="2400" dirty="0" err="1" smtClean="0">
                <a:latin typeface="Arial" panose="020B0604020202020204" pitchFamily="34" charset="0"/>
              </a:rPr>
              <a:t>Vậy</a:t>
            </a:r>
            <a:r>
              <a:rPr lang="en-US" sz="2400" dirty="0" smtClean="0">
                <a:latin typeface="Arial" panose="020B0604020202020204" pitchFamily="34" charset="0"/>
              </a:rPr>
              <a:t>: </a:t>
            </a:r>
            <a:r>
              <a:rPr lang="en-US" sz="2400" b="1" dirty="0" smtClean="0">
                <a:latin typeface="Arial" panose="020B0604020202020204" pitchFamily="34" charset="0"/>
              </a:rPr>
              <a:t>7 x 2 =</a:t>
            </a:r>
            <a:endParaRPr lang="en-US" sz="2400" b="1" dirty="0">
              <a:latin typeface="Arial" panose="020B0604020202020204" pitchFamily="34" charset="0"/>
            </a:endParaRPr>
          </a:p>
        </p:txBody>
      </p:sp>
      <p:sp>
        <p:nvSpPr>
          <p:cNvPr id="73" name="Rectangle 9"/>
          <p:cNvSpPr>
            <a:spLocks noChangeArrowheads="1"/>
          </p:cNvSpPr>
          <p:nvPr/>
        </p:nvSpPr>
        <p:spPr bwMode="auto">
          <a:xfrm>
            <a:off x="4590709" y="3985809"/>
            <a:ext cx="52770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sz="2400" b="1" dirty="0" smtClean="0">
                <a:latin typeface="Arial" panose="020B0604020202020204" pitchFamily="34" charset="0"/>
              </a:rPr>
              <a:t>14</a:t>
            </a:r>
            <a:endParaRPr lang="en-US" sz="2400" b="1" dirty="0">
              <a:latin typeface="Arial" panose="020B0604020202020204" pitchFamily="34" charset="0"/>
            </a:endParaRPr>
          </a:p>
        </p:txBody>
      </p:sp>
      <p:sp>
        <p:nvSpPr>
          <p:cNvPr id="74" name="Rectangle 9"/>
          <p:cNvSpPr>
            <a:spLocks noChangeArrowheads="1"/>
          </p:cNvSpPr>
          <p:nvPr/>
        </p:nvSpPr>
        <p:spPr bwMode="auto">
          <a:xfrm>
            <a:off x="6766282" y="2269111"/>
            <a:ext cx="154401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sz="2400" dirty="0">
                <a:latin typeface="Arial" panose="020B0604020202020204" pitchFamily="34" charset="0"/>
              </a:rPr>
              <a:t>7 x </a:t>
            </a:r>
            <a:r>
              <a:rPr lang="en-US" sz="2400" dirty="0" smtClean="0">
                <a:latin typeface="Arial" panose="020B0604020202020204" pitchFamily="34" charset="0"/>
              </a:rPr>
              <a:t>2 = 14</a:t>
            </a:r>
            <a:endParaRPr lang="en-US" sz="2400" dirty="0">
              <a:latin typeface="Arial" panose="020B0604020202020204" pitchFamily="34" charset="0"/>
            </a:endParaRPr>
          </a:p>
        </p:txBody>
      </p:sp>
      <p:grpSp>
        <p:nvGrpSpPr>
          <p:cNvPr id="75" name="Group 69"/>
          <p:cNvGrpSpPr>
            <a:grpSpLocks/>
          </p:cNvGrpSpPr>
          <p:nvPr/>
        </p:nvGrpSpPr>
        <p:grpSpPr bwMode="auto">
          <a:xfrm>
            <a:off x="76200" y="5001520"/>
            <a:ext cx="2705100" cy="1543050"/>
            <a:chOff x="228600" y="3505200"/>
            <a:chExt cx="3276600" cy="1828800"/>
          </a:xfrm>
        </p:grpSpPr>
        <p:grpSp>
          <p:nvGrpSpPr>
            <p:cNvPr id="76" name="Group 42"/>
            <p:cNvGrpSpPr>
              <a:grpSpLocks/>
            </p:cNvGrpSpPr>
            <p:nvPr/>
          </p:nvGrpSpPr>
          <p:grpSpPr bwMode="auto">
            <a:xfrm>
              <a:off x="228600" y="3505200"/>
              <a:ext cx="3276600" cy="533400"/>
              <a:chOff x="228600" y="304800"/>
              <a:chExt cx="3276600" cy="533400"/>
            </a:xfrm>
          </p:grpSpPr>
          <p:sp>
            <p:nvSpPr>
              <p:cNvPr id="95" name="Rectangle 94"/>
              <p:cNvSpPr/>
              <p:nvPr/>
            </p:nvSpPr>
            <p:spPr>
              <a:xfrm>
                <a:off x="228600" y="304800"/>
                <a:ext cx="3276600" cy="536223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96" name="Oval 95"/>
              <p:cNvSpPr/>
              <p:nvPr/>
            </p:nvSpPr>
            <p:spPr>
              <a:xfrm>
                <a:off x="1676535" y="381941"/>
                <a:ext cx="380732" cy="380059"/>
              </a:xfrm>
              <a:prstGeom prst="ellipse">
                <a:avLst/>
              </a:prstGeom>
              <a:solidFill>
                <a:srgbClr val="C8371A"/>
              </a:solidFill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97" name="Oval 96"/>
              <p:cNvSpPr/>
              <p:nvPr/>
            </p:nvSpPr>
            <p:spPr>
              <a:xfrm>
                <a:off x="2134182" y="381941"/>
                <a:ext cx="380732" cy="380059"/>
              </a:xfrm>
              <a:prstGeom prst="ellipse">
                <a:avLst/>
              </a:prstGeom>
              <a:solidFill>
                <a:srgbClr val="C8371A"/>
              </a:solidFill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98" name="Oval 97"/>
              <p:cNvSpPr/>
              <p:nvPr/>
            </p:nvSpPr>
            <p:spPr>
              <a:xfrm>
                <a:off x="761240" y="381941"/>
                <a:ext cx="382654" cy="380059"/>
              </a:xfrm>
              <a:prstGeom prst="ellipse">
                <a:avLst/>
              </a:prstGeom>
              <a:solidFill>
                <a:srgbClr val="C8371A"/>
              </a:solidFill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99" name="Oval 98"/>
              <p:cNvSpPr/>
              <p:nvPr/>
            </p:nvSpPr>
            <p:spPr>
              <a:xfrm>
                <a:off x="1218888" y="381941"/>
                <a:ext cx="380732" cy="380059"/>
              </a:xfrm>
              <a:prstGeom prst="ellipse">
                <a:avLst/>
              </a:prstGeom>
              <a:solidFill>
                <a:srgbClr val="C8371A"/>
              </a:solidFill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100" name="Oval 99"/>
              <p:cNvSpPr/>
              <p:nvPr/>
            </p:nvSpPr>
            <p:spPr>
              <a:xfrm>
                <a:off x="2589906" y="381941"/>
                <a:ext cx="382655" cy="380059"/>
              </a:xfrm>
              <a:prstGeom prst="ellipse">
                <a:avLst/>
              </a:prstGeom>
              <a:solidFill>
                <a:srgbClr val="C8371A"/>
              </a:solidFill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101" name="Oval 100"/>
              <p:cNvSpPr/>
              <p:nvPr/>
            </p:nvSpPr>
            <p:spPr>
              <a:xfrm>
                <a:off x="305515" y="381941"/>
                <a:ext cx="380732" cy="380059"/>
              </a:xfrm>
              <a:prstGeom prst="ellipse">
                <a:avLst/>
              </a:prstGeom>
              <a:solidFill>
                <a:srgbClr val="C8371A"/>
              </a:solidFill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102" name="Oval 101"/>
              <p:cNvSpPr/>
              <p:nvPr/>
            </p:nvSpPr>
            <p:spPr>
              <a:xfrm>
                <a:off x="3047553" y="381941"/>
                <a:ext cx="380732" cy="380059"/>
              </a:xfrm>
              <a:prstGeom prst="ellipse">
                <a:avLst/>
              </a:prstGeom>
              <a:solidFill>
                <a:srgbClr val="C8371A"/>
              </a:solidFill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</p:grpSp>
        <p:grpSp>
          <p:nvGrpSpPr>
            <p:cNvPr id="77" name="Group 51"/>
            <p:cNvGrpSpPr>
              <a:grpSpLocks/>
            </p:cNvGrpSpPr>
            <p:nvPr/>
          </p:nvGrpSpPr>
          <p:grpSpPr bwMode="auto">
            <a:xfrm>
              <a:off x="228600" y="4191000"/>
              <a:ext cx="3276600" cy="533400"/>
              <a:chOff x="228600" y="304800"/>
              <a:chExt cx="3276600" cy="533400"/>
            </a:xfrm>
          </p:grpSpPr>
          <p:sp>
            <p:nvSpPr>
              <p:cNvPr id="87" name="Rectangle 86"/>
              <p:cNvSpPr/>
              <p:nvPr/>
            </p:nvSpPr>
            <p:spPr>
              <a:xfrm>
                <a:off x="228600" y="305741"/>
                <a:ext cx="3276600" cy="532459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88" name="Oval 87"/>
              <p:cNvSpPr/>
              <p:nvPr/>
            </p:nvSpPr>
            <p:spPr>
              <a:xfrm>
                <a:off x="1676535" y="381000"/>
                <a:ext cx="380732" cy="381940"/>
              </a:xfrm>
              <a:prstGeom prst="ellipse">
                <a:avLst/>
              </a:prstGeom>
              <a:solidFill>
                <a:srgbClr val="C8371A"/>
              </a:solidFill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89" name="Oval 88"/>
              <p:cNvSpPr/>
              <p:nvPr/>
            </p:nvSpPr>
            <p:spPr>
              <a:xfrm>
                <a:off x="2134182" y="381000"/>
                <a:ext cx="380732" cy="381940"/>
              </a:xfrm>
              <a:prstGeom prst="ellipse">
                <a:avLst/>
              </a:prstGeom>
              <a:solidFill>
                <a:srgbClr val="C8371A"/>
              </a:solidFill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90" name="Oval 89"/>
              <p:cNvSpPr/>
              <p:nvPr/>
            </p:nvSpPr>
            <p:spPr>
              <a:xfrm>
                <a:off x="761240" y="381000"/>
                <a:ext cx="382654" cy="381940"/>
              </a:xfrm>
              <a:prstGeom prst="ellipse">
                <a:avLst/>
              </a:prstGeom>
              <a:solidFill>
                <a:srgbClr val="C8371A"/>
              </a:solidFill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91" name="Oval 90"/>
              <p:cNvSpPr/>
              <p:nvPr/>
            </p:nvSpPr>
            <p:spPr>
              <a:xfrm>
                <a:off x="1218888" y="381000"/>
                <a:ext cx="380732" cy="381940"/>
              </a:xfrm>
              <a:prstGeom prst="ellipse">
                <a:avLst/>
              </a:prstGeom>
              <a:solidFill>
                <a:srgbClr val="C8371A"/>
              </a:solidFill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92" name="Oval 91"/>
              <p:cNvSpPr/>
              <p:nvPr/>
            </p:nvSpPr>
            <p:spPr>
              <a:xfrm>
                <a:off x="2589906" y="381000"/>
                <a:ext cx="382655" cy="381940"/>
              </a:xfrm>
              <a:prstGeom prst="ellipse">
                <a:avLst/>
              </a:prstGeom>
              <a:solidFill>
                <a:srgbClr val="C8371A"/>
              </a:solidFill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93" name="Oval 92"/>
              <p:cNvSpPr/>
              <p:nvPr/>
            </p:nvSpPr>
            <p:spPr>
              <a:xfrm>
                <a:off x="305515" y="381000"/>
                <a:ext cx="380732" cy="381940"/>
              </a:xfrm>
              <a:prstGeom prst="ellipse">
                <a:avLst/>
              </a:prstGeom>
              <a:solidFill>
                <a:srgbClr val="C8371A"/>
              </a:solidFill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94" name="Oval 93"/>
              <p:cNvSpPr/>
              <p:nvPr/>
            </p:nvSpPr>
            <p:spPr>
              <a:xfrm>
                <a:off x="3047553" y="381000"/>
                <a:ext cx="380732" cy="381940"/>
              </a:xfrm>
              <a:prstGeom prst="ellipse">
                <a:avLst/>
              </a:prstGeom>
              <a:solidFill>
                <a:srgbClr val="C8371A"/>
              </a:solidFill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</p:grpSp>
        <p:grpSp>
          <p:nvGrpSpPr>
            <p:cNvPr id="78" name="Group 60"/>
            <p:cNvGrpSpPr>
              <a:grpSpLocks/>
            </p:cNvGrpSpPr>
            <p:nvPr/>
          </p:nvGrpSpPr>
          <p:grpSpPr bwMode="auto">
            <a:xfrm>
              <a:off x="228600" y="4800600"/>
              <a:ext cx="3276600" cy="533400"/>
              <a:chOff x="228600" y="304800"/>
              <a:chExt cx="3276600" cy="533400"/>
            </a:xfrm>
          </p:grpSpPr>
          <p:sp>
            <p:nvSpPr>
              <p:cNvPr id="79" name="Rectangle 78"/>
              <p:cNvSpPr/>
              <p:nvPr/>
            </p:nvSpPr>
            <p:spPr>
              <a:xfrm>
                <a:off x="228600" y="305741"/>
                <a:ext cx="3276600" cy="532459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80" name="Oval 79"/>
              <p:cNvSpPr/>
              <p:nvPr/>
            </p:nvSpPr>
            <p:spPr>
              <a:xfrm>
                <a:off x="1676535" y="381000"/>
                <a:ext cx="380732" cy="381940"/>
              </a:xfrm>
              <a:prstGeom prst="ellipse">
                <a:avLst/>
              </a:prstGeom>
              <a:solidFill>
                <a:srgbClr val="C8371A"/>
              </a:solidFill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81" name="Oval 80"/>
              <p:cNvSpPr/>
              <p:nvPr/>
            </p:nvSpPr>
            <p:spPr>
              <a:xfrm>
                <a:off x="2134182" y="381000"/>
                <a:ext cx="380732" cy="381940"/>
              </a:xfrm>
              <a:prstGeom prst="ellipse">
                <a:avLst/>
              </a:prstGeom>
              <a:solidFill>
                <a:srgbClr val="C8371A"/>
              </a:solidFill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82" name="Oval 81"/>
              <p:cNvSpPr/>
              <p:nvPr/>
            </p:nvSpPr>
            <p:spPr>
              <a:xfrm>
                <a:off x="761240" y="381000"/>
                <a:ext cx="382654" cy="381940"/>
              </a:xfrm>
              <a:prstGeom prst="ellipse">
                <a:avLst/>
              </a:prstGeom>
              <a:solidFill>
                <a:srgbClr val="C8371A"/>
              </a:solidFill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83" name="Oval 82"/>
              <p:cNvSpPr/>
              <p:nvPr/>
            </p:nvSpPr>
            <p:spPr>
              <a:xfrm>
                <a:off x="1218888" y="381000"/>
                <a:ext cx="380732" cy="381940"/>
              </a:xfrm>
              <a:prstGeom prst="ellipse">
                <a:avLst/>
              </a:prstGeom>
              <a:solidFill>
                <a:srgbClr val="C8371A"/>
              </a:solidFill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84" name="Oval 83"/>
              <p:cNvSpPr/>
              <p:nvPr/>
            </p:nvSpPr>
            <p:spPr>
              <a:xfrm>
                <a:off x="2589906" y="381000"/>
                <a:ext cx="382655" cy="381940"/>
              </a:xfrm>
              <a:prstGeom prst="ellipse">
                <a:avLst/>
              </a:prstGeom>
              <a:solidFill>
                <a:srgbClr val="C8371A"/>
              </a:solidFill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85" name="Oval 84"/>
              <p:cNvSpPr/>
              <p:nvPr/>
            </p:nvSpPr>
            <p:spPr>
              <a:xfrm>
                <a:off x="305515" y="381000"/>
                <a:ext cx="380732" cy="381940"/>
              </a:xfrm>
              <a:prstGeom prst="ellipse">
                <a:avLst/>
              </a:prstGeom>
              <a:solidFill>
                <a:srgbClr val="C8371A"/>
              </a:solidFill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86" name="Oval 85"/>
              <p:cNvSpPr/>
              <p:nvPr/>
            </p:nvSpPr>
            <p:spPr>
              <a:xfrm>
                <a:off x="3047553" y="381000"/>
                <a:ext cx="380732" cy="381940"/>
              </a:xfrm>
              <a:prstGeom prst="ellipse">
                <a:avLst/>
              </a:prstGeom>
              <a:solidFill>
                <a:srgbClr val="C8371A"/>
              </a:solidFill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</p:grpSp>
      </p:grpSp>
      <p:sp>
        <p:nvSpPr>
          <p:cNvPr id="103" name="AutoShape 5"/>
          <p:cNvSpPr>
            <a:spLocks/>
          </p:cNvSpPr>
          <p:nvPr/>
        </p:nvSpPr>
        <p:spPr bwMode="auto">
          <a:xfrm>
            <a:off x="2855756" y="4955484"/>
            <a:ext cx="45719" cy="1589086"/>
          </a:xfrm>
          <a:prstGeom prst="rightBrace">
            <a:avLst>
              <a:gd name="adj1" fmla="val 66319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endParaRPr lang="en-US" sz="2400" i="1">
              <a:latin typeface=".VnTime" panose="020B7200000000000000" pitchFamily="34" charset="0"/>
            </a:endParaRPr>
          </a:p>
        </p:txBody>
      </p:sp>
      <p:sp>
        <p:nvSpPr>
          <p:cNvPr id="104" name="Rectangle 4"/>
          <p:cNvSpPr>
            <a:spLocks noChangeArrowheads="1"/>
          </p:cNvSpPr>
          <p:nvPr/>
        </p:nvSpPr>
        <p:spPr bwMode="auto">
          <a:xfrm>
            <a:off x="2942379" y="5014846"/>
            <a:ext cx="368872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7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lấy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3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lần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ta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:  </a:t>
            </a:r>
          </a:p>
        </p:txBody>
      </p:sp>
      <p:sp>
        <p:nvSpPr>
          <p:cNvPr id="105" name="Rectangle 9"/>
          <p:cNvSpPr>
            <a:spLocks noChangeArrowheads="1"/>
          </p:cNvSpPr>
          <p:nvPr/>
        </p:nvSpPr>
        <p:spPr bwMode="auto">
          <a:xfrm>
            <a:off x="2942379" y="5467506"/>
            <a:ext cx="111601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sz="2400" dirty="0">
                <a:latin typeface="Arial" panose="020B0604020202020204" pitchFamily="34" charset="0"/>
              </a:rPr>
              <a:t>7 x 3</a:t>
            </a:r>
            <a:r>
              <a:rPr lang="en-US" sz="2400" dirty="0" smtClean="0">
                <a:latin typeface="Arial" panose="020B0604020202020204" pitchFamily="34" charset="0"/>
              </a:rPr>
              <a:t> =</a:t>
            </a:r>
            <a:endParaRPr lang="en-US" sz="2400" dirty="0">
              <a:latin typeface="Arial" panose="020B0604020202020204" pitchFamily="34" charset="0"/>
            </a:endParaRPr>
          </a:p>
        </p:txBody>
      </p:sp>
      <p:sp>
        <p:nvSpPr>
          <p:cNvPr id="106" name="Rectangle 9"/>
          <p:cNvSpPr>
            <a:spLocks noChangeArrowheads="1"/>
          </p:cNvSpPr>
          <p:nvPr/>
        </p:nvSpPr>
        <p:spPr bwMode="auto">
          <a:xfrm>
            <a:off x="3993744" y="5467505"/>
            <a:ext cx="166263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sz="2400" dirty="0">
                <a:latin typeface="Arial" panose="020B0604020202020204" pitchFamily="34" charset="0"/>
              </a:rPr>
              <a:t>7 </a:t>
            </a:r>
            <a:r>
              <a:rPr lang="en-US" sz="2400" dirty="0" smtClean="0">
                <a:latin typeface="Arial" panose="020B0604020202020204" pitchFamily="34" charset="0"/>
              </a:rPr>
              <a:t>+ 7 + 7 =</a:t>
            </a:r>
            <a:endParaRPr lang="en-US" sz="2400" dirty="0">
              <a:latin typeface="Arial" panose="020B0604020202020204" pitchFamily="34" charset="0"/>
            </a:endParaRPr>
          </a:p>
        </p:txBody>
      </p:sp>
      <p:sp>
        <p:nvSpPr>
          <p:cNvPr id="107" name="Rectangle 9"/>
          <p:cNvSpPr>
            <a:spLocks noChangeArrowheads="1"/>
          </p:cNvSpPr>
          <p:nvPr/>
        </p:nvSpPr>
        <p:spPr bwMode="auto">
          <a:xfrm>
            <a:off x="5511726" y="5439661"/>
            <a:ext cx="52770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sz="2400" dirty="0" smtClean="0">
                <a:latin typeface="Arial" panose="020B0604020202020204" pitchFamily="34" charset="0"/>
              </a:rPr>
              <a:t>21</a:t>
            </a:r>
            <a:endParaRPr lang="en-US" sz="2400" dirty="0">
              <a:latin typeface="Arial" panose="020B0604020202020204" pitchFamily="34" charset="0"/>
            </a:endParaRPr>
          </a:p>
        </p:txBody>
      </p:sp>
      <p:sp>
        <p:nvSpPr>
          <p:cNvPr id="108" name="Rectangle 9"/>
          <p:cNvSpPr>
            <a:spLocks noChangeArrowheads="1"/>
          </p:cNvSpPr>
          <p:nvPr/>
        </p:nvSpPr>
        <p:spPr bwMode="auto">
          <a:xfrm>
            <a:off x="2961656" y="5864475"/>
            <a:ext cx="183415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sz="2400" dirty="0" err="1" smtClean="0">
                <a:latin typeface="Arial" panose="020B0604020202020204" pitchFamily="34" charset="0"/>
              </a:rPr>
              <a:t>Vậy</a:t>
            </a:r>
            <a:r>
              <a:rPr lang="en-US" sz="2400" dirty="0" smtClean="0">
                <a:latin typeface="Arial" panose="020B0604020202020204" pitchFamily="34" charset="0"/>
              </a:rPr>
              <a:t>: </a:t>
            </a:r>
            <a:r>
              <a:rPr lang="en-US" sz="2400" b="1" dirty="0" smtClean="0">
                <a:latin typeface="Arial" panose="020B0604020202020204" pitchFamily="34" charset="0"/>
              </a:rPr>
              <a:t>7 x 3 =</a:t>
            </a:r>
            <a:endParaRPr lang="en-US" sz="2400" b="1" dirty="0">
              <a:latin typeface="Arial" panose="020B0604020202020204" pitchFamily="34" charset="0"/>
            </a:endParaRPr>
          </a:p>
        </p:txBody>
      </p:sp>
      <p:sp>
        <p:nvSpPr>
          <p:cNvPr id="109" name="Rectangle 9"/>
          <p:cNvSpPr>
            <a:spLocks noChangeArrowheads="1"/>
          </p:cNvSpPr>
          <p:nvPr/>
        </p:nvSpPr>
        <p:spPr bwMode="auto">
          <a:xfrm>
            <a:off x="4668612" y="5864475"/>
            <a:ext cx="52770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sz="2400" b="1" dirty="0" smtClean="0">
                <a:latin typeface="Arial" panose="020B0604020202020204" pitchFamily="34" charset="0"/>
              </a:rPr>
              <a:t>21</a:t>
            </a:r>
            <a:endParaRPr lang="en-US" sz="2400" b="1" dirty="0">
              <a:latin typeface="Arial" panose="020B0604020202020204" pitchFamily="34" charset="0"/>
            </a:endParaRPr>
          </a:p>
        </p:txBody>
      </p:sp>
      <p:sp>
        <p:nvSpPr>
          <p:cNvPr id="110" name="Rectangle 9"/>
          <p:cNvSpPr>
            <a:spLocks noChangeArrowheads="1"/>
          </p:cNvSpPr>
          <p:nvPr/>
        </p:nvSpPr>
        <p:spPr bwMode="auto">
          <a:xfrm>
            <a:off x="6766282" y="2780226"/>
            <a:ext cx="154401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sz="2400" dirty="0">
                <a:latin typeface="Arial" panose="020B0604020202020204" pitchFamily="34" charset="0"/>
              </a:rPr>
              <a:t>7 x 3</a:t>
            </a:r>
            <a:r>
              <a:rPr lang="en-US" sz="2400" dirty="0" smtClean="0">
                <a:latin typeface="Arial" panose="020B0604020202020204" pitchFamily="34" charset="0"/>
              </a:rPr>
              <a:t> = 21</a:t>
            </a:r>
            <a:endParaRPr lang="en-US" sz="2400" dirty="0">
              <a:latin typeface="Arial" panose="020B0604020202020204" pitchFamily="34" charset="0"/>
            </a:endParaRPr>
          </a:p>
        </p:txBody>
      </p:sp>
      <p:sp>
        <p:nvSpPr>
          <p:cNvPr id="112" name="Freeform 39"/>
          <p:cNvSpPr>
            <a:spLocks/>
          </p:cNvSpPr>
          <p:nvPr/>
        </p:nvSpPr>
        <p:spPr bwMode="auto">
          <a:xfrm>
            <a:off x="8216324" y="1901525"/>
            <a:ext cx="166268" cy="608119"/>
          </a:xfrm>
          <a:custGeom>
            <a:avLst/>
            <a:gdLst>
              <a:gd name="T0" fmla="*/ 0 w 144"/>
              <a:gd name="T1" fmla="*/ 0 h 384"/>
              <a:gd name="T2" fmla="*/ 144 w 144"/>
              <a:gd name="T3" fmla="*/ 144 h 384"/>
              <a:gd name="T4" fmla="*/ 0 w 144"/>
              <a:gd name="T5" fmla="*/ 384 h 384"/>
              <a:gd name="T6" fmla="*/ 0 60000 65536"/>
              <a:gd name="T7" fmla="*/ 0 60000 65536"/>
              <a:gd name="T8" fmla="*/ 0 60000 65536"/>
              <a:gd name="T9" fmla="*/ 0 w 144"/>
              <a:gd name="T10" fmla="*/ 0 h 384"/>
              <a:gd name="T11" fmla="*/ 144 w 144"/>
              <a:gd name="T12" fmla="*/ 384 h 38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44" h="384">
                <a:moveTo>
                  <a:pt x="0" y="0"/>
                </a:moveTo>
                <a:cubicBezTo>
                  <a:pt x="72" y="40"/>
                  <a:pt x="144" y="80"/>
                  <a:pt x="144" y="144"/>
                </a:cubicBezTo>
                <a:cubicBezTo>
                  <a:pt x="144" y="208"/>
                  <a:pt x="32" y="336"/>
                  <a:pt x="0" y="384"/>
                </a:cubicBezTo>
              </a:path>
            </a:pathLst>
          </a:custGeom>
          <a:noFill/>
          <a:ln w="9525">
            <a:solidFill>
              <a:srgbClr val="003366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13" name="Rectangle 40"/>
          <p:cNvSpPr>
            <a:spLocks noChangeArrowheads="1"/>
          </p:cNvSpPr>
          <p:nvPr/>
        </p:nvSpPr>
        <p:spPr bwMode="auto">
          <a:xfrm>
            <a:off x="8382592" y="1979653"/>
            <a:ext cx="620713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sz="2200" dirty="0">
                <a:solidFill>
                  <a:srgbClr val="003366"/>
                </a:solidFill>
                <a:latin typeface="Arial" panose="020B0604020202020204" pitchFamily="34" charset="0"/>
              </a:rPr>
              <a:t>+ 7</a:t>
            </a:r>
          </a:p>
        </p:txBody>
      </p:sp>
      <p:sp>
        <p:nvSpPr>
          <p:cNvPr id="114" name="Freeform 39"/>
          <p:cNvSpPr>
            <a:spLocks/>
          </p:cNvSpPr>
          <p:nvPr/>
        </p:nvSpPr>
        <p:spPr bwMode="auto">
          <a:xfrm>
            <a:off x="8227943" y="2536344"/>
            <a:ext cx="149940" cy="562017"/>
          </a:xfrm>
          <a:custGeom>
            <a:avLst/>
            <a:gdLst>
              <a:gd name="T0" fmla="*/ 0 w 144"/>
              <a:gd name="T1" fmla="*/ 0 h 384"/>
              <a:gd name="T2" fmla="*/ 144 w 144"/>
              <a:gd name="T3" fmla="*/ 144 h 384"/>
              <a:gd name="T4" fmla="*/ 0 w 144"/>
              <a:gd name="T5" fmla="*/ 384 h 384"/>
              <a:gd name="T6" fmla="*/ 0 60000 65536"/>
              <a:gd name="T7" fmla="*/ 0 60000 65536"/>
              <a:gd name="T8" fmla="*/ 0 60000 65536"/>
              <a:gd name="T9" fmla="*/ 0 w 144"/>
              <a:gd name="T10" fmla="*/ 0 h 384"/>
              <a:gd name="T11" fmla="*/ 144 w 144"/>
              <a:gd name="T12" fmla="*/ 384 h 38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44" h="384">
                <a:moveTo>
                  <a:pt x="0" y="0"/>
                </a:moveTo>
                <a:cubicBezTo>
                  <a:pt x="72" y="40"/>
                  <a:pt x="144" y="80"/>
                  <a:pt x="144" y="144"/>
                </a:cubicBezTo>
                <a:cubicBezTo>
                  <a:pt x="144" y="208"/>
                  <a:pt x="32" y="336"/>
                  <a:pt x="0" y="384"/>
                </a:cubicBezTo>
              </a:path>
            </a:pathLst>
          </a:custGeom>
          <a:noFill/>
          <a:ln w="9525">
            <a:solidFill>
              <a:srgbClr val="003366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15" name="Rectangle 40"/>
          <p:cNvSpPr>
            <a:spLocks noChangeArrowheads="1"/>
          </p:cNvSpPr>
          <p:nvPr/>
        </p:nvSpPr>
        <p:spPr bwMode="auto">
          <a:xfrm>
            <a:off x="8452643" y="2603833"/>
            <a:ext cx="620713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sz="2200" dirty="0">
                <a:solidFill>
                  <a:srgbClr val="003366"/>
                </a:solidFill>
                <a:latin typeface="Arial" panose="020B0604020202020204" pitchFamily="34" charset="0"/>
              </a:rPr>
              <a:t>+ 7</a:t>
            </a:r>
          </a:p>
        </p:txBody>
      </p:sp>
      <p:sp>
        <p:nvSpPr>
          <p:cNvPr id="116" name="Rectangle 9"/>
          <p:cNvSpPr>
            <a:spLocks noChangeArrowheads="1"/>
          </p:cNvSpPr>
          <p:nvPr/>
        </p:nvSpPr>
        <p:spPr bwMode="auto">
          <a:xfrm>
            <a:off x="6781868" y="3294248"/>
            <a:ext cx="111601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sz="2400" dirty="0">
                <a:latin typeface="Arial" panose="020B0604020202020204" pitchFamily="34" charset="0"/>
              </a:rPr>
              <a:t>7 x </a:t>
            </a:r>
            <a:r>
              <a:rPr lang="en-US" sz="2400" dirty="0" smtClean="0">
                <a:latin typeface="Arial" panose="020B0604020202020204" pitchFamily="34" charset="0"/>
              </a:rPr>
              <a:t>4 =</a:t>
            </a:r>
            <a:endParaRPr lang="en-US" sz="2400" dirty="0">
              <a:latin typeface="Arial" panose="020B0604020202020204" pitchFamily="34" charset="0"/>
            </a:endParaRPr>
          </a:p>
        </p:txBody>
      </p:sp>
      <p:sp>
        <p:nvSpPr>
          <p:cNvPr id="118" name="Rectangle 9"/>
          <p:cNvSpPr>
            <a:spLocks noChangeArrowheads="1"/>
          </p:cNvSpPr>
          <p:nvPr/>
        </p:nvSpPr>
        <p:spPr bwMode="auto">
          <a:xfrm>
            <a:off x="6790038" y="3813323"/>
            <a:ext cx="111601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sz="2400" dirty="0">
                <a:latin typeface="Arial" panose="020B0604020202020204" pitchFamily="34" charset="0"/>
              </a:rPr>
              <a:t>7 x 5</a:t>
            </a:r>
            <a:r>
              <a:rPr lang="en-US" sz="2400" dirty="0" smtClean="0">
                <a:latin typeface="Arial" panose="020B0604020202020204" pitchFamily="34" charset="0"/>
              </a:rPr>
              <a:t> =</a:t>
            </a:r>
            <a:endParaRPr lang="en-US" sz="2400" dirty="0">
              <a:latin typeface="Arial" panose="020B0604020202020204" pitchFamily="34" charset="0"/>
            </a:endParaRPr>
          </a:p>
        </p:txBody>
      </p:sp>
      <p:sp>
        <p:nvSpPr>
          <p:cNvPr id="119" name="Rectangle 9"/>
          <p:cNvSpPr>
            <a:spLocks noChangeArrowheads="1"/>
          </p:cNvSpPr>
          <p:nvPr/>
        </p:nvSpPr>
        <p:spPr bwMode="auto">
          <a:xfrm>
            <a:off x="6799944" y="4316809"/>
            <a:ext cx="111601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sz="2400" dirty="0">
                <a:latin typeface="Arial" panose="020B0604020202020204" pitchFamily="34" charset="0"/>
              </a:rPr>
              <a:t>7 x 6</a:t>
            </a:r>
            <a:r>
              <a:rPr lang="en-US" sz="2400" dirty="0" smtClean="0">
                <a:latin typeface="Arial" panose="020B0604020202020204" pitchFamily="34" charset="0"/>
              </a:rPr>
              <a:t> =</a:t>
            </a:r>
            <a:endParaRPr lang="en-US" sz="2400" dirty="0">
              <a:latin typeface="Arial" panose="020B0604020202020204" pitchFamily="34" charset="0"/>
            </a:endParaRPr>
          </a:p>
        </p:txBody>
      </p:sp>
      <p:sp>
        <p:nvSpPr>
          <p:cNvPr id="120" name="Rectangle 9"/>
          <p:cNvSpPr>
            <a:spLocks noChangeArrowheads="1"/>
          </p:cNvSpPr>
          <p:nvPr/>
        </p:nvSpPr>
        <p:spPr bwMode="auto">
          <a:xfrm>
            <a:off x="6799651" y="4822606"/>
            <a:ext cx="111601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sz="2400" dirty="0">
                <a:latin typeface="Arial" panose="020B0604020202020204" pitchFamily="34" charset="0"/>
              </a:rPr>
              <a:t>7 x 7</a:t>
            </a:r>
            <a:r>
              <a:rPr lang="en-US" sz="2400" dirty="0" smtClean="0">
                <a:latin typeface="Arial" panose="020B0604020202020204" pitchFamily="34" charset="0"/>
              </a:rPr>
              <a:t> =</a:t>
            </a:r>
            <a:endParaRPr lang="en-US" sz="2400" dirty="0">
              <a:latin typeface="Arial" panose="020B0604020202020204" pitchFamily="34" charset="0"/>
            </a:endParaRPr>
          </a:p>
        </p:txBody>
      </p:sp>
      <p:sp>
        <p:nvSpPr>
          <p:cNvPr id="121" name="Rectangle 9"/>
          <p:cNvSpPr>
            <a:spLocks noChangeArrowheads="1"/>
          </p:cNvSpPr>
          <p:nvPr/>
        </p:nvSpPr>
        <p:spPr bwMode="auto">
          <a:xfrm>
            <a:off x="6826304" y="5236672"/>
            <a:ext cx="111601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sz="2400" dirty="0">
                <a:latin typeface="Arial" panose="020B0604020202020204" pitchFamily="34" charset="0"/>
              </a:rPr>
              <a:t>7 x 8</a:t>
            </a:r>
            <a:r>
              <a:rPr lang="en-US" sz="2400" dirty="0" smtClean="0">
                <a:latin typeface="Arial" panose="020B0604020202020204" pitchFamily="34" charset="0"/>
              </a:rPr>
              <a:t> =</a:t>
            </a:r>
            <a:endParaRPr lang="en-US" sz="2400" dirty="0">
              <a:latin typeface="Arial" panose="020B0604020202020204" pitchFamily="34" charset="0"/>
            </a:endParaRPr>
          </a:p>
        </p:txBody>
      </p:sp>
      <p:sp>
        <p:nvSpPr>
          <p:cNvPr id="122" name="Rectangle 9"/>
          <p:cNvSpPr>
            <a:spLocks noChangeArrowheads="1"/>
          </p:cNvSpPr>
          <p:nvPr/>
        </p:nvSpPr>
        <p:spPr bwMode="auto">
          <a:xfrm>
            <a:off x="6799651" y="5748247"/>
            <a:ext cx="111601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sz="2400" dirty="0">
                <a:latin typeface="Arial" panose="020B0604020202020204" pitchFamily="34" charset="0"/>
              </a:rPr>
              <a:t>7 x 9</a:t>
            </a:r>
            <a:r>
              <a:rPr lang="en-US" sz="2400" dirty="0" smtClean="0">
                <a:latin typeface="Arial" panose="020B0604020202020204" pitchFamily="34" charset="0"/>
              </a:rPr>
              <a:t> =</a:t>
            </a:r>
            <a:endParaRPr lang="en-US" sz="2400" dirty="0">
              <a:latin typeface="Arial" panose="020B0604020202020204" pitchFamily="34" charset="0"/>
            </a:endParaRPr>
          </a:p>
        </p:txBody>
      </p:sp>
      <p:sp>
        <p:nvSpPr>
          <p:cNvPr id="123" name="Rectangle 9"/>
          <p:cNvSpPr>
            <a:spLocks noChangeArrowheads="1"/>
          </p:cNvSpPr>
          <p:nvPr/>
        </p:nvSpPr>
        <p:spPr bwMode="auto">
          <a:xfrm>
            <a:off x="6776595" y="6251733"/>
            <a:ext cx="128753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sz="2400" dirty="0">
                <a:latin typeface="Arial" panose="020B0604020202020204" pitchFamily="34" charset="0"/>
              </a:rPr>
              <a:t>7 x </a:t>
            </a:r>
            <a:r>
              <a:rPr lang="en-US" sz="2400" dirty="0" smtClean="0">
                <a:latin typeface="Arial" panose="020B0604020202020204" pitchFamily="34" charset="0"/>
              </a:rPr>
              <a:t>10 =</a:t>
            </a:r>
            <a:endParaRPr lang="en-US" sz="2400" dirty="0">
              <a:latin typeface="Arial" panose="020B0604020202020204" pitchFamily="34" charset="0"/>
            </a:endParaRPr>
          </a:p>
        </p:txBody>
      </p:sp>
      <p:sp>
        <p:nvSpPr>
          <p:cNvPr id="124" name="Rectangle 9"/>
          <p:cNvSpPr>
            <a:spLocks noChangeArrowheads="1"/>
          </p:cNvSpPr>
          <p:nvPr/>
        </p:nvSpPr>
        <p:spPr bwMode="auto">
          <a:xfrm>
            <a:off x="7751258" y="3277015"/>
            <a:ext cx="52770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sz="2400" dirty="0" smtClean="0">
                <a:latin typeface="Arial" panose="020B0604020202020204" pitchFamily="34" charset="0"/>
              </a:rPr>
              <a:t>28</a:t>
            </a:r>
            <a:endParaRPr lang="en-US" sz="2400" dirty="0">
              <a:latin typeface="Arial" panose="020B0604020202020204" pitchFamily="34" charset="0"/>
            </a:endParaRPr>
          </a:p>
        </p:txBody>
      </p:sp>
      <p:sp>
        <p:nvSpPr>
          <p:cNvPr id="125" name="Rectangle 9"/>
          <p:cNvSpPr>
            <a:spLocks noChangeArrowheads="1"/>
          </p:cNvSpPr>
          <p:nvPr/>
        </p:nvSpPr>
        <p:spPr bwMode="auto">
          <a:xfrm>
            <a:off x="7773127" y="3813322"/>
            <a:ext cx="52770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sz="2400" dirty="0" smtClean="0">
                <a:latin typeface="Arial" panose="020B0604020202020204" pitchFamily="34" charset="0"/>
              </a:rPr>
              <a:t>35</a:t>
            </a:r>
            <a:endParaRPr lang="en-US" sz="2400" dirty="0">
              <a:latin typeface="Arial" panose="020B0604020202020204" pitchFamily="34" charset="0"/>
            </a:endParaRPr>
          </a:p>
        </p:txBody>
      </p:sp>
      <p:sp>
        <p:nvSpPr>
          <p:cNvPr id="126" name="Rectangle 9"/>
          <p:cNvSpPr>
            <a:spLocks noChangeArrowheads="1"/>
          </p:cNvSpPr>
          <p:nvPr/>
        </p:nvSpPr>
        <p:spPr bwMode="auto">
          <a:xfrm>
            <a:off x="7771749" y="4298209"/>
            <a:ext cx="52770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sz="2400" dirty="0" smtClean="0">
                <a:latin typeface="Arial" panose="020B0604020202020204" pitchFamily="34" charset="0"/>
              </a:rPr>
              <a:t>42</a:t>
            </a:r>
            <a:endParaRPr lang="en-US" sz="2400" dirty="0">
              <a:latin typeface="Arial" panose="020B0604020202020204" pitchFamily="34" charset="0"/>
            </a:endParaRPr>
          </a:p>
        </p:txBody>
      </p:sp>
      <p:sp>
        <p:nvSpPr>
          <p:cNvPr id="127" name="Rectangle 9"/>
          <p:cNvSpPr>
            <a:spLocks noChangeArrowheads="1"/>
          </p:cNvSpPr>
          <p:nvPr/>
        </p:nvSpPr>
        <p:spPr bwMode="auto">
          <a:xfrm>
            <a:off x="7771748" y="4801694"/>
            <a:ext cx="52770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sz="2400" dirty="0" smtClean="0">
                <a:latin typeface="Arial" panose="020B0604020202020204" pitchFamily="34" charset="0"/>
              </a:rPr>
              <a:t>49</a:t>
            </a:r>
            <a:endParaRPr lang="en-US" sz="2400" dirty="0">
              <a:latin typeface="Arial" panose="020B0604020202020204" pitchFamily="34" charset="0"/>
            </a:endParaRPr>
          </a:p>
        </p:txBody>
      </p:sp>
      <p:sp>
        <p:nvSpPr>
          <p:cNvPr id="128" name="Rectangle 9"/>
          <p:cNvSpPr>
            <a:spLocks noChangeArrowheads="1"/>
          </p:cNvSpPr>
          <p:nvPr/>
        </p:nvSpPr>
        <p:spPr bwMode="auto">
          <a:xfrm>
            <a:off x="7800272" y="5253760"/>
            <a:ext cx="52770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sz="2400" dirty="0" smtClean="0">
                <a:latin typeface="Arial" panose="020B0604020202020204" pitchFamily="34" charset="0"/>
              </a:rPr>
              <a:t>56</a:t>
            </a:r>
            <a:endParaRPr lang="en-US" sz="2400" dirty="0">
              <a:latin typeface="Arial" panose="020B0604020202020204" pitchFamily="34" charset="0"/>
            </a:endParaRPr>
          </a:p>
        </p:txBody>
      </p:sp>
      <p:sp>
        <p:nvSpPr>
          <p:cNvPr id="129" name="Rectangle 9"/>
          <p:cNvSpPr>
            <a:spLocks noChangeArrowheads="1"/>
          </p:cNvSpPr>
          <p:nvPr/>
        </p:nvSpPr>
        <p:spPr bwMode="auto">
          <a:xfrm>
            <a:off x="7800271" y="5738992"/>
            <a:ext cx="52770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sz="2400" dirty="0" smtClean="0">
                <a:latin typeface="Arial" panose="020B0604020202020204" pitchFamily="34" charset="0"/>
              </a:rPr>
              <a:t>63</a:t>
            </a:r>
            <a:endParaRPr lang="en-US" sz="2400" dirty="0">
              <a:latin typeface="Arial" panose="020B0604020202020204" pitchFamily="34" charset="0"/>
            </a:endParaRPr>
          </a:p>
        </p:txBody>
      </p:sp>
      <p:sp>
        <p:nvSpPr>
          <p:cNvPr id="130" name="Rectangle 9"/>
          <p:cNvSpPr>
            <a:spLocks noChangeArrowheads="1"/>
          </p:cNvSpPr>
          <p:nvPr/>
        </p:nvSpPr>
        <p:spPr bwMode="auto">
          <a:xfrm>
            <a:off x="7964088" y="6224156"/>
            <a:ext cx="52770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sz="2400" dirty="0" smtClean="0">
                <a:latin typeface="Arial" panose="020B0604020202020204" pitchFamily="34" charset="0"/>
              </a:rPr>
              <a:t>70</a:t>
            </a:r>
            <a:endParaRPr lang="en-US" sz="24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368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6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1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6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1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6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500"/>
                            </p:stCondLst>
                            <p:childTnLst>
                              <p:par>
                                <p:cTn id="9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0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5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0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5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0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5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0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5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0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5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0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5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500"/>
                            </p:stCondLst>
                            <p:childTnLst>
                              <p:par>
                                <p:cTn id="15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9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1000"/>
                            </p:stCondLst>
                            <p:childTnLst>
                              <p:par>
                                <p:cTn id="16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3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1500"/>
                            </p:stCondLst>
                            <p:childTnLst>
                              <p:par>
                                <p:cTn id="16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7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2000"/>
                            </p:stCondLst>
                            <p:childTnLst>
                              <p:par>
                                <p:cTn id="16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1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2500"/>
                            </p:stCondLst>
                            <p:childTnLst>
                              <p:par>
                                <p:cTn id="17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5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9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4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9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4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9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4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9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4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1" grpId="0" animBg="1"/>
      <p:bldP spid="35" grpId="0"/>
      <p:bldP spid="36" grpId="0"/>
      <p:bldP spid="46" grpId="0" animBg="1"/>
      <p:bldP spid="47" grpId="0"/>
      <p:bldP spid="67" grpId="0" animBg="1"/>
      <p:bldP spid="68" grpId="0"/>
      <p:bldP spid="69" grpId="0"/>
      <p:bldP spid="70" grpId="0"/>
      <p:bldP spid="71" grpId="0"/>
      <p:bldP spid="72" grpId="0"/>
      <p:bldP spid="73" grpId="0"/>
      <p:bldP spid="74" grpId="0"/>
      <p:bldP spid="103" grpId="0" animBg="1"/>
      <p:bldP spid="104" grpId="0"/>
      <p:bldP spid="105" grpId="0"/>
      <p:bldP spid="106" grpId="0"/>
      <p:bldP spid="107" grpId="0"/>
      <p:bldP spid="108" grpId="0"/>
      <p:bldP spid="109" grpId="0"/>
      <p:bldP spid="110" grpId="0"/>
      <p:bldP spid="112" grpId="0" animBg="1"/>
      <p:bldP spid="113" grpId="0"/>
      <p:bldP spid="114" grpId="0" animBg="1"/>
      <p:bldP spid="115" grpId="0"/>
      <p:bldP spid="116" grpId="0"/>
      <p:bldP spid="118" grpId="0"/>
      <p:bldP spid="119" grpId="0"/>
      <p:bldP spid="120" grpId="0"/>
      <p:bldP spid="121" grpId="0"/>
      <p:bldP spid="122" grpId="0"/>
      <p:bldP spid="123" grpId="0"/>
      <p:bldP spid="124" grpId="0"/>
      <p:bldP spid="125" grpId="0"/>
      <p:bldP spid="126" grpId="0"/>
      <p:bldP spid="127" grpId="0"/>
      <p:bldP spid="128" grpId="0"/>
      <p:bldP spid="129" grpId="0"/>
      <p:bldP spid="13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8"/>
          <p:cNvSpPr txBox="1">
            <a:spLocks noChangeArrowheads="1"/>
          </p:cNvSpPr>
          <p:nvPr/>
        </p:nvSpPr>
        <p:spPr bwMode="auto">
          <a:xfrm>
            <a:off x="381000" y="458677"/>
            <a:ext cx="8382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800" dirty="0" err="1" smtClean="0"/>
              <a:t>Toán</a:t>
            </a:r>
            <a:endParaRPr lang="en-US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2864476" y="989665"/>
            <a:ext cx="35674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BẢNG NHÂN 7</a:t>
            </a:r>
            <a:endParaRPr lang="en-US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89774" y="1512885"/>
            <a:ext cx="2574702" cy="4616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400" b="1" dirty="0" smtClean="0"/>
              <a:t>LẬP BẢNG NHÂN 7</a:t>
            </a:r>
            <a:endParaRPr lang="en-US" sz="2400" b="1" dirty="0"/>
          </a:p>
        </p:txBody>
      </p:sp>
      <p:sp>
        <p:nvSpPr>
          <p:cNvPr id="47" name="Rectangle 9"/>
          <p:cNvSpPr>
            <a:spLocks noChangeArrowheads="1"/>
          </p:cNvSpPr>
          <p:nvPr/>
        </p:nvSpPr>
        <p:spPr bwMode="auto">
          <a:xfrm>
            <a:off x="3714233" y="2130083"/>
            <a:ext cx="1715534" cy="4450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sz="2400" dirty="0">
                <a:latin typeface="Arial" panose="020B0604020202020204" pitchFamily="34" charset="0"/>
              </a:rPr>
              <a:t>7 x 1 </a:t>
            </a:r>
            <a:r>
              <a:rPr lang="en-US" sz="2400" dirty="0" smtClean="0">
                <a:latin typeface="Arial" panose="020B0604020202020204" pitchFamily="34" charset="0"/>
              </a:rPr>
              <a:t>= 7</a:t>
            </a:r>
          </a:p>
          <a:p>
            <a:pPr eaLnBrk="1" hangingPunct="1">
              <a:spcBef>
                <a:spcPct val="20000"/>
              </a:spcBef>
            </a:pPr>
            <a:r>
              <a:rPr lang="en-US" sz="2400" dirty="0" smtClean="0">
                <a:latin typeface="Arial" panose="020B0604020202020204" pitchFamily="34" charset="0"/>
              </a:rPr>
              <a:t>7 x 2 = 14</a:t>
            </a:r>
          </a:p>
          <a:p>
            <a:pPr eaLnBrk="1" hangingPunct="1">
              <a:spcBef>
                <a:spcPct val="20000"/>
              </a:spcBef>
            </a:pPr>
            <a:r>
              <a:rPr lang="en-US" sz="2400" dirty="0" smtClean="0">
                <a:latin typeface="Arial" panose="020B0604020202020204" pitchFamily="34" charset="0"/>
              </a:rPr>
              <a:t>7 x 3 = 21</a:t>
            </a:r>
          </a:p>
          <a:p>
            <a:pPr eaLnBrk="1" hangingPunct="1">
              <a:spcBef>
                <a:spcPct val="20000"/>
              </a:spcBef>
            </a:pPr>
            <a:r>
              <a:rPr lang="en-US" sz="2400" dirty="0" smtClean="0">
                <a:latin typeface="Arial" panose="020B0604020202020204" pitchFamily="34" charset="0"/>
              </a:rPr>
              <a:t>7 x 4 = 28</a:t>
            </a:r>
          </a:p>
          <a:p>
            <a:pPr eaLnBrk="1" hangingPunct="1">
              <a:spcBef>
                <a:spcPct val="20000"/>
              </a:spcBef>
            </a:pPr>
            <a:r>
              <a:rPr lang="en-US" sz="2400" dirty="0" smtClean="0">
                <a:latin typeface="Arial" panose="020B0604020202020204" pitchFamily="34" charset="0"/>
              </a:rPr>
              <a:t>7 x 5 = 35</a:t>
            </a:r>
          </a:p>
          <a:p>
            <a:pPr eaLnBrk="1" hangingPunct="1">
              <a:spcBef>
                <a:spcPct val="20000"/>
              </a:spcBef>
            </a:pPr>
            <a:r>
              <a:rPr lang="en-US" sz="2400" dirty="0">
                <a:latin typeface="Arial" panose="020B0604020202020204" pitchFamily="34" charset="0"/>
              </a:rPr>
              <a:t>7</a:t>
            </a:r>
            <a:r>
              <a:rPr lang="en-US" sz="2400" dirty="0" smtClean="0">
                <a:latin typeface="Arial" panose="020B0604020202020204" pitchFamily="34" charset="0"/>
              </a:rPr>
              <a:t> x 6 = 42</a:t>
            </a:r>
          </a:p>
          <a:p>
            <a:pPr eaLnBrk="1" hangingPunct="1">
              <a:spcBef>
                <a:spcPct val="20000"/>
              </a:spcBef>
            </a:pPr>
            <a:r>
              <a:rPr lang="en-US" sz="2400" dirty="0" smtClean="0">
                <a:latin typeface="Arial" panose="020B0604020202020204" pitchFamily="34" charset="0"/>
              </a:rPr>
              <a:t>7 x 7 = 49</a:t>
            </a:r>
          </a:p>
          <a:p>
            <a:pPr eaLnBrk="1" hangingPunct="1">
              <a:spcBef>
                <a:spcPct val="20000"/>
              </a:spcBef>
            </a:pPr>
            <a:r>
              <a:rPr lang="en-US" sz="2400" dirty="0" smtClean="0">
                <a:latin typeface="Arial" panose="020B0604020202020204" pitchFamily="34" charset="0"/>
              </a:rPr>
              <a:t>7 x 8 = 56</a:t>
            </a:r>
          </a:p>
          <a:p>
            <a:pPr eaLnBrk="1" hangingPunct="1">
              <a:spcBef>
                <a:spcPct val="20000"/>
              </a:spcBef>
            </a:pPr>
            <a:r>
              <a:rPr lang="en-US" sz="2400" dirty="0" smtClean="0">
                <a:latin typeface="Arial" panose="020B0604020202020204" pitchFamily="34" charset="0"/>
              </a:rPr>
              <a:t>7 x 9 = 63</a:t>
            </a:r>
          </a:p>
          <a:p>
            <a:pPr eaLnBrk="1" hangingPunct="1">
              <a:spcBef>
                <a:spcPct val="20000"/>
              </a:spcBef>
            </a:pPr>
            <a:r>
              <a:rPr lang="en-US" sz="2400" dirty="0" smtClean="0">
                <a:latin typeface="Arial" panose="020B0604020202020204" pitchFamily="34" charset="0"/>
              </a:rPr>
              <a:t>7 x 10 = 70</a:t>
            </a:r>
            <a:endParaRPr lang="en-US" sz="2400" dirty="0">
              <a:latin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816699" y="2601533"/>
            <a:ext cx="437882" cy="3863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Rectangle 110"/>
          <p:cNvSpPr/>
          <p:nvPr/>
        </p:nvSpPr>
        <p:spPr>
          <a:xfrm>
            <a:off x="4816699" y="3536623"/>
            <a:ext cx="437882" cy="3863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Rectangle 116"/>
          <p:cNvSpPr/>
          <p:nvPr/>
        </p:nvSpPr>
        <p:spPr>
          <a:xfrm>
            <a:off x="4712595" y="5265314"/>
            <a:ext cx="437882" cy="3863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" name="Rectangle 130"/>
          <p:cNvSpPr/>
          <p:nvPr/>
        </p:nvSpPr>
        <p:spPr>
          <a:xfrm>
            <a:off x="4816699" y="4388090"/>
            <a:ext cx="437882" cy="3863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Rectangle 131"/>
          <p:cNvSpPr/>
          <p:nvPr/>
        </p:nvSpPr>
        <p:spPr>
          <a:xfrm>
            <a:off x="4816699" y="3081964"/>
            <a:ext cx="437882" cy="3863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Rectangle 132"/>
          <p:cNvSpPr/>
          <p:nvPr/>
        </p:nvSpPr>
        <p:spPr>
          <a:xfrm>
            <a:off x="4802748" y="4829388"/>
            <a:ext cx="437882" cy="3863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" name="Rectangle 133"/>
          <p:cNvSpPr/>
          <p:nvPr/>
        </p:nvSpPr>
        <p:spPr>
          <a:xfrm>
            <a:off x="4722379" y="5680855"/>
            <a:ext cx="437882" cy="3863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" name="Rectangle 134"/>
          <p:cNvSpPr/>
          <p:nvPr/>
        </p:nvSpPr>
        <p:spPr>
          <a:xfrm>
            <a:off x="4798581" y="2160732"/>
            <a:ext cx="437882" cy="3863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" name="Rectangle 135"/>
          <p:cNvSpPr/>
          <p:nvPr/>
        </p:nvSpPr>
        <p:spPr>
          <a:xfrm>
            <a:off x="4798581" y="3926451"/>
            <a:ext cx="437882" cy="3863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" name="Rectangle 136"/>
          <p:cNvSpPr/>
          <p:nvPr/>
        </p:nvSpPr>
        <p:spPr>
          <a:xfrm>
            <a:off x="5000476" y="6130693"/>
            <a:ext cx="437882" cy="3863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704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  <p:bldP spid="8" grpId="0" animBg="1"/>
      <p:bldP spid="111" grpId="0" animBg="1"/>
      <p:bldP spid="117" grpId="0" animBg="1"/>
      <p:bldP spid="131" grpId="0" animBg="1"/>
      <p:bldP spid="132" grpId="0" animBg="1"/>
      <p:bldP spid="133" grpId="0" animBg="1"/>
      <p:bldP spid="134" grpId="0" animBg="1"/>
      <p:bldP spid="135" grpId="0" animBg="1"/>
      <p:bldP spid="136" grpId="0" animBg="1"/>
      <p:bldP spid="13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8"/>
          <p:cNvSpPr txBox="1">
            <a:spLocks noChangeArrowheads="1"/>
          </p:cNvSpPr>
          <p:nvPr/>
        </p:nvSpPr>
        <p:spPr bwMode="auto">
          <a:xfrm>
            <a:off x="381000" y="458677"/>
            <a:ext cx="8382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800" dirty="0" err="1" smtClean="0"/>
              <a:t>Toán</a:t>
            </a:r>
            <a:endParaRPr lang="en-US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2864476" y="989665"/>
            <a:ext cx="35674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BẢNG NHÂN 7</a:t>
            </a:r>
            <a:endParaRPr lang="en-US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89774" y="1512885"/>
            <a:ext cx="1268570" cy="461665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400" b="1" dirty="0" smtClean="0"/>
              <a:t>BÀI TẬP</a:t>
            </a:r>
            <a:endParaRPr lang="en-US" sz="24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502277" y="2343955"/>
            <a:ext cx="28075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1: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nhẩm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9774" y="3340714"/>
            <a:ext cx="15894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7 x 3 =</a:t>
            </a: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7 x 5 =</a:t>
            </a: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7 x 7 =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515137" y="3340714"/>
            <a:ext cx="15894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7 x 8 =</a:t>
            </a: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7 x 6 =</a:t>
            </a: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7 x 4 =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740500" y="3340714"/>
            <a:ext cx="15894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7 x 2   =</a:t>
            </a: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7 x 10 =</a:t>
            </a: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7 x 9   =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965863" y="3340714"/>
            <a:ext cx="15894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7 x 1 =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x 7 =</a:t>
            </a: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7 </a:t>
            </a:r>
            <a:r>
              <a:rPr lang="en-US" sz="2400" smtClean="0">
                <a:latin typeface="Arial" panose="020B0604020202020204" pitchFamily="34" charset="0"/>
                <a:cs typeface="Arial" panose="020B0604020202020204" pitchFamily="34" charset="0"/>
              </a:rPr>
              <a:t>x 0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00767" y="3340714"/>
            <a:ext cx="5784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21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300766" y="3710119"/>
            <a:ext cx="5784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300765" y="4106640"/>
            <a:ext cx="5784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49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513252" y="3340713"/>
            <a:ext cx="5784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56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500374" y="3710119"/>
            <a:ext cx="5784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42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512447" y="4079378"/>
            <a:ext cx="5784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28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945213" y="3312791"/>
            <a:ext cx="5784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945213" y="3710119"/>
            <a:ext cx="5784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945213" y="4079378"/>
            <a:ext cx="5784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63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976052" y="3318066"/>
            <a:ext cx="5784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962369" y="3710119"/>
            <a:ext cx="5784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976051" y="4079377"/>
            <a:ext cx="5784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1579533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" grpId="0"/>
      <p:bldP spid="4" grpId="0"/>
      <p:bldP spid="19" grpId="0"/>
      <p:bldP spid="20" grpId="0"/>
      <p:bldP spid="22" grpId="0"/>
      <p:bldP spid="7" grpId="0"/>
      <p:bldP spid="13" grpId="0"/>
      <p:bldP spid="14" grpId="0"/>
      <p:bldP spid="15" grpId="0"/>
      <p:bldP spid="16" grpId="0"/>
      <p:bldP spid="17" grpId="0"/>
      <p:bldP spid="18" grpId="0"/>
      <p:bldP spid="23" grpId="0"/>
      <p:bldP spid="24" grpId="0"/>
      <p:bldP spid="25" grpId="0"/>
      <p:bldP spid="26" grpId="0"/>
      <p:bldP spid="2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8"/>
          <p:cNvSpPr txBox="1">
            <a:spLocks noChangeArrowheads="1"/>
          </p:cNvSpPr>
          <p:nvPr/>
        </p:nvSpPr>
        <p:spPr bwMode="auto">
          <a:xfrm>
            <a:off x="381000" y="458677"/>
            <a:ext cx="8382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800" dirty="0" err="1" smtClean="0"/>
              <a:t>Toán</a:t>
            </a:r>
            <a:endParaRPr lang="en-US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2864476" y="989665"/>
            <a:ext cx="35674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BẢNG NHÂN 7</a:t>
            </a:r>
            <a:endParaRPr lang="en-US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89774" y="1512885"/>
            <a:ext cx="1268570" cy="461665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400" b="1" dirty="0" smtClean="0"/>
              <a:t>BÀI TẬP</a:t>
            </a:r>
            <a:endParaRPr lang="en-US" sz="24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189963" y="2228045"/>
            <a:ext cx="87640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2: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tuần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7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4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tuần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tất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cả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bao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nhiêu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85611" y="3528811"/>
            <a:ext cx="13909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Tóm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tắt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Rectangle 11"/>
          <p:cNvSpPr>
            <a:spLocks noChangeArrowheads="1"/>
          </p:cNvSpPr>
          <p:nvPr/>
        </p:nvSpPr>
        <p:spPr bwMode="auto">
          <a:xfrm>
            <a:off x="289773" y="3990476"/>
            <a:ext cx="290418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tuần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:    7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Rectangle 11"/>
          <p:cNvSpPr>
            <a:spLocks noChangeArrowheads="1"/>
          </p:cNvSpPr>
          <p:nvPr/>
        </p:nvSpPr>
        <p:spPr bwMode="auto">
          <a:xfrm>
            <a:off x="289772" y="4452141"/>
            <a:ext cx="332919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tuần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:  …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3747752" y="3528811"/>
            <a:ext cx="0" cy="31166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5947893" y="3543369"/>
            <a:ext cx="13909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2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571999" y="4163702"/>
            <a:ext cx="39795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4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tuần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/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7 x 4 = 28 (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ctr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: 28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9502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28" grpId="0"/>
      <p:bldP spid="29" grpId="0"/>
      <p:bldP spid="30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8"/>
          <p:cNvSpPr txBox="1">
            <a:spLocks noChangeArrowheads="1"/>
          </p:cNvSpPr>
          <p:nvPr/>
        </p:nvSpPr>
        <p:spPr bwMode="auto">
          <a:xfrm>
            <a:off x="381000" y="458677"/>
            <a:ext cx="8382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800" dirty="0" err="1" smtClean="0"/>
              <a:t>Toán</a:t>
            </a:r>
            <a:endParaRPr lang="en-US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2864476" y="989665"/>
            <a:ext cx="35674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BẢNG NHÂN 7</a:t>
            </a:r>
            <a:endParaRPr lang="en-US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89774" y="1512885"/>
            <a:ext cx="1268570" cy="461665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400" b="1" dirty="0" smtClean="0"/>
              <a:t>BÀI TẬP</a:t>
            </a:r>
            <a:endParaRPr lang="en-US" sz="24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189963" y="2228045"/>
            <a:ext cx="87640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3: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Đếm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thêm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7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rồi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thích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ô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trống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3" name="Group 19"/>
          <p:cNvGrpSpPr>
            <a:grpSpLocks/>
          </p:cNvGrpSpPr>
          <p:nvPr/>
        </p:nvGrpSpPr>
        <p:grpSpPr bwMode="auto">
          <a:xfrm>
            <a:off x="1143000" y="3505200"/>
            <a:ext cx="6781800" cy="609600"/>
            <a:chOff x="720" y="2208"/>
            <a:chExt cx="3840" cy="384"/>
          </a:xfrm>
        </p:grpSpPr>
        <p:sp>
          <p:nvSpPr>
            <p:cNvPr id="14" name="Rectangle 9"/>
            <p:cNvSpPr>
              <a:spLocks noChangeArrowheads="1"/>
            </p:cNvSpPr>
            <p:nvPr/>
          </p:nvSpPr>
          <p:spPr bwMode="auto">
            <a:xfrm>
              <a:off x="720" y="2208"/>
              <a:ext cx="384" cy="384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endParaRPr lang="en-US"/>
            </a:p>
          </p:txBody>
        </p:sp>
        <p:sp>
          <p:nvSpPr>
            <p:cNvPr id="15" name="Rectangle 10"/>
            <p:cNvSpPr>
              <a:spLocks noChangeArrowheads="1"/>
            </p:cNvSpPr>
            <p:nvPr/>
          </p:nvSpPr>
          <p:spPr bwMode="auto">
            <a:xfrm>
              <a:off x="1104" y="2208"/>
              <a:ext cx="384" cy="384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endParaRPr lang="en-US"/>
            </a:p>
          </p:txBody>
        </p:sp>
        <p:sp>
          <p:nvSpPr>
            <p:cNvPr id="16" name="Rectangle 11"/>
            <p:cNvSpPr>
              <a:spLocks noChangeArrowheads="1"/>
            </p:cNvSpPr>
            <p:nvPr/>
          </p:nvSpPr>
          <p:spPr bwMode="auto">
            <a:xfrm>
              <a:off x="1488" y="2208"/>
              <a:ext cx="384" cy="384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endParaRPr lang="en-US"/>
            </a:p>
          </p:txBody>
        </p:sp>
        <p:sp>
          <p:nvSpPr>
            <p:cNvPr id="17" name="Rectangle 12"/>
            <p:cNvSpPr>
              <a:spLocks noChangeArrowheads="1"/>
            </p:cNvSpPr>
            <p:nvPr/>
          </p:nvSpPr>
          <p:spPr bwMode="auto">
            <a:xfrm>
              <a:off x="1872" y="2208"/>
              <a:ext cx="384" cy="384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endParaRPr lang="en-US"/>
            </a:p>
          </p:txBody>
        </p:sp>
        <p:sp>
          <p:nvSpPr>
            <p:cNvPr id="18" name="Rectangle 13"/>
            <p:cNvSpPr>
              <a:spLocks noChangeArrowheads="1"/>
            </p:cNvSpPr>
            <p:nvPr/>
          </p:nvSpPr>
          <p:spPr bwMode="auto">
            <a:xfrm>
              <a:off x="2256" y="2208"/>
              <a:ext cx="384" cy="384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endParaRPr lang="en-US"/>
            </a:p>
          </p:txBody>
        </p:sp>
        <p:sp>
          <p:nvSpPr>
            <p:cNvPr id="19" name="Rectangle 14"/>
            <p:cNvSpPr>
              <a:spLocks noChangeArrowheads="1"/>
            </p:cNvSpPr>
            <p:nvPr/>
          </p:nvSpPr>
          <p:spPr bwMode="auto">
            <a:xfrm>
              <a:off x="2640" y="2208"/>
              <a:ext cx="384" cy="384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endParaRPr lang="en-US"/>
            </a:p>
          </p:txBody>
        </p:sp>
        <p:sp>
          <p:nvSpPr>
            <p:cNvPr id="20" name="Rectangle 15"/>
            <p:cNvSpPr>
              <a:spLocks noChangeArrowheads="1"/>
            </p:cNvSpPr>
            <p:nvPr/>
          </p:nvSpPr>
          <p:spPr bwMode="auto">
            <a:xfrm>
              <a:off x="3024" y="2208"/>
              <a:ext cx="384" cy="384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endParaRPr lang="en-US"/>
            </a:p>
          </p:txBody>
        </p:sp>
        <p:sp>
          <p:nvSpPr>
            <p:cNvPr id="22" name="Rectangle 16"/>
            <p:cNvSpPr>
              <a:spLocks noChangeArrowheads="1"/>
            </p:cNvSpPr>
            <p:nvPr/>
          </p:nvSpPr>
          <p:spPr bwMode="auto">
            <a:xfrm>
              <a:off x="3408" y="2208"/>
              <a:ext cx="384" cy="384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endParaRPr lang="en-US"/>
            </a:p>
          </p:txBody>
        </p:sp>
        <p:sp>
          <p:nvSpPr>
            <p:cNvPr id="23" name="Rectangle 17"/>
            <p:cNvSpPr>
              <a:spLocks noChangeArrowheads="1"/>
            </p:cNvSpPr>
            <p:nvPr/>
          </p:nvSpPr>
          <p:spPr bwMode="auto">
            <a:xfrm>
              <a:off x="3792" y="2208"/>
              <a:ext cx="384" cy="384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endParaRPr lang="en-US"/>
            </a:p>
          </p:txBody>
        </p:sp>
        <p:sp>
          <p:nvSpPr>
            <p:cNvPr id="24" name="Rectangle 18"/>
            <p:cNvSpPr>
              <a:spLocks noChangeArrowheads="1"/>
            </p:cNvSpPr>
            <p:nvPr/>
          </p:nvSpPr>
          <p:spPr bwMode="auto">
            <a:xfrm>
              <a:off x="4176" y="2208"/>
              <a:ext cx="384" cy="384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endParaRPr lang="en-US"/>
            </a:p>
          </p:txBody>
        </p:sp>
      </p:grpSp>
      <p:sp>
        <p:nvSpPr>
          <p:cNvPr id="25" name="Text Box 20"/>
          <p:cNvSpPr txBox="1">
            <a:spLocks noChangeArrowheads="1"/>
          </p:cNvSpPr>
          <p:nvPr/>
        </p:nvSpPr>
        <p:spPr bwMode="auto">
          <a:xfrm>
            <a:off x="1219200" y="3505200"/>
            <a:ext cx="685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sz="2800"/>
          </a:p>
        </p:txBody>
      </p:sp>
      <p:sp>
        <p:nvSpPr>
          <p:cNvPr id="26" name="Text Box 21"/>
          <p:cNvSpPr txBox="1">
            <a:spLocks noChangeArrowheads="1"/>
          </p:cNvSpPr>
          <p:nvPr/>
        </p:nvSpPr>
        <p:spPr bwMode="auto">
          <a:xfrm>
            <a:off x="1219200" y="3581400"/>
            <a:ext cx="609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/>
              <a:t>7</a:t>
            </a:r>
          </a:p>
        </p:txBody>
      </p:sp>
      <p:sp>
        <p:nvSpPr>
          <p:cNvPr id="27" name="Text Box 22"/>
          <p:cNvSpPr txBox="1">
            <a:spLocks noChangeArrowheads="1"/>
          </p:cNvSpPr>
          <p:nvPr/>
        </p:nvSpPr>
        <p:spPr bwMode="auto">
          <a:xfrm>
            <a:off x="1828800" y="3581400"/>
            <a:ext cx="609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/>
              <a:t>14</a:t>
            </a:r>
          </a:p>
        </p:txBody>
      </p:sp>
      <p:sp>
        <p:nvSpPr>
          <p:cNvPr id="31" name="Text Box 23"/>
          <p:cNvSpPr txBox="1">
            <a:spLocks noChangeArrowheads="1"/>
          </p:cNvSpPr>
          <p:nvPr/>
        </p:nvSpPr>
        <p:spPr bwMode="auto">
          <a:xfrm>
            <a:off x="2590800" y="3581400"/>
            <a:ext cx="609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/>
              <a:t>21</a:t>
            </a:r>
          </a:p>
        </p:txBody>
      </p:sp>
      <p:sp>
        <p:nvSpPr>
          <p:cNvPr id="32" name="Text Box 24"/>
          <p:cNvSpPr txBox="1">
            <a:spLocks noChangeArrowheads="1"/>
          </p:cNvSpPr>
          <p:nvPr/>
        </p:nvSpPr>
        <p:spPr bwMode="auto">
          <a:xfrm>
            <a:off x="6567488" y="3562350"/>
            <a:ext cx="609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/>
              <a:t>63</a:t>
            </a:r>
          </a:p>
        </p:txBody>
      </p:sp>
      <p:sp>
        <p:nvSpPr>
          <p:cNvPr id="33" name="Text Box 25"/>
          <p:cNvSpPr txBox="1">
            <a:spLocks noChangeArrowheads="1"/>
          </p:cNvSpPr>
          <p:nvPr/>
        </p:nvSpPr>
        <p:spPr bwMode="auto">
          <a:xfrm>
            <a:off x="5257800" y="3562350"/>
            <a:ext cx="609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dirty="0">
                <a:solidFill>
                  <a:srgbClr val="FF0000"/>
                </a:solidFill>
              </a:rPr>
              <a:t>49</a:t>
            </a:r>
          </a:p>
        </p:txBody>
      </p:sp>
      <p:sp>
        <p:nvSpPr>
          <p:cNvPr id="34" name="Text Box 26"/>
          <p:cNvSpPr txBox="1">
            <a:spLocks noChangeArrowheads="1"/>
          </p:cNvSpPr>
          <p:nvPr/>
        </p:nvSpPr>
        <p:spPr bwMode="auto">
          <a:xfrm>
            <a:off x="3200400" y="3581400"/>
            <a:ext cx="609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dirty="0">
                <a:solidFill>
                  <a:srgbClr val="FF0000"/>
                </a:solidFill>
              </a:rPr>
              <a:t>28</a:t>
            </a:r>
          </a:p>
        </p:txBody>
      </p:sp>
      <p:sp>
        <p:nvSpPr>
          <p:cNvPr id="35" name="Text Box 27"/>
          <p:cNvSpPr txBox="1">
            <a:spLocks noChangeArrowheads="1"/>
          </p:cNvSpPr>
          <p:nvPr/>
        </p:nvSpPr>
        <p:spPr bwMode="auto">
          <a:xfrm>
            <a:off x="3886200" y="3567113"/>
            <a:ext cx="609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dirty="0">
                <a:solidFill>
                  <a:srgbClr val="FF0000"/>
                </a:solidFill>
              </a:rPr>
              <a:t>35</a:t>
            </a:r>
          </a:p>
        </p:txBody>
      </p:sp>
      <p:sp>
        <p:nvSpPr>
          <p:cNvPr id="36" name="Text Box 28"/>
          <p:cNvSpPr txBox="1">
            <a:spLocks noChangeArrowheads="1"/>
          </p:cNvSpPr>
          <p:nvPr/>
        </p:nvSpPr>
        <p:spPr bwMode="auto">
          <a:xfrm>
            <a:off x="4572000" y="3581400"/>
            <a:ext cx="609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/>
              <a:t>42</a:t>
            </a:r>
          </a:p>
        </p:txBody>
      </p:sp>
      <p:sp>
        <p:nvSpPr>
          <p:cNvPr id="37" name="Text Box 29"/>
          <p:cNvSpPr txBox="1">
            <a:spLocks noChangeArrowheads="1"/>
          </p:cNvSpPr>
          <p:nvPr/>
        </p:nvSpPr>
        <p:spPr bwMode="auto">
          <a:xfrm>
            <a:off x="5943600" y="3581400"/>
            <a:ext cx="609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dirty="0">
                <a:solidFill>
                  <a:srgbClr val="FF0000"/>
                </a:solidFill>
              </a:rPr>
              <a:t>56</a:t>
            </a:r>
          </a:p>
        </p:txBody>
      </p:sp>
      <p:sp>
        <p:nvSpPr>
          <p:cNvPr id="38" name="Text Box 30"/>
          <p:cNvSpPr txBox="1">
            <a:spLocks noChangeArrowheads="1"/>
          </p:cNvSpPr>
          <p:nvPr/>
        </p:nvSpPr>
        <p:spPr bwMode="auto">
          <a:xfrm>
            <a:off x="7315200" y="3581400"/>
            <a:ext cx="609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dirty="0">
                <a:solidFill>
                  <a:srgbClr val="FF0000"/>
                </a:solidFill>
              </a:rPr>
              <a:t>70</a:t>
            </a:r>
          </a:p>
        </p:txBody>
      </p:sp>
    </p:spTree>
    <p:extLst>
      <p:ext uri="{BB962C8B-B14F-4D97-AF65-F5344CB8AC3E}">
        <p14:creationId xmlns:p14="http://schemas.microsoft.com/office/powerpoint/2010/main" val="1680269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1" dur="80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2" dur="8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8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3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4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0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1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4" dur="80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5" dur="80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80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1" dur="80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2" dur="80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80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6" grpId="0"/>
      <p:bldP spid="27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8"/>
          <p:cNvSpPr txBox="1">
            <a:spLocks noChangeArrowheads="1"/>
          </p:cNvSpPr>
          <p:nvPr/>
        </p:nvSpPr>
        <p:spPr bwMode="auto">
          <a:xfrm>
            <a:off x="381000" y="458677"/>
            <a:ext cx="8382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800" dirty="0" err="1" smtClean="0"/>
              <a:t>Toán</a:t>
            </a:r>
            <a:endParaRPr lang="en-US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2864476" y="989665"/>
            <a:ext cx="35674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BẢNG NHÂN 7</a:t>
            </a:r>
            <a:endParaRPr lang="en-US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89774" y="1512885"/>
            <a:ext cx="1513268" cy="46166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b="1" dirty="0" smtClean="0"/>
              <a:t>CỦNG CỐ</a:t>
            </a:r>
            <a:endParaRPr lang="en-US" sz="2400" b="1" dirty="0"/>
          </a:p>
        </p:txBody>
      </p:sp>
      <p:sp>
        <p:nvSpPr>
          <p:cNvPr id="47" name="Rectangle 9"/>
          <p:cNvSpPr>
            <a:spLocks noChangeArrowheads="1"/>
          </p:cNvSpPr>
          <p:nvPr/>
        </p:nvSpPr>
        <p:spPr bwMode="auto">
          <a:xfrm>
            <a:off x="3714233" y="2130083"/>
            <a:ext cx="1372492" cy="4450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sz="2400" dirty="0">
                <a:latin typeface="Arial" panose="020B0604020202020204" pitchFamily="34" charset="0"/>
              </a:rPr>
              <a:t>7 x 1 </a:t>
            </a:r>
            <a:r>
              <a:rPr lang="en-US" sz="2400" dirty="0" smtClean="0">
                <a:latin typeface="Arial" panose="020B0604020202020204" pitchFamily="34" charset="0"/>
              </a:rPr>
              <a:t>= </a:t>
            </a:r>
          </a:p>
          <a:p>
            <a:pPr eaLnBrk="1" hangingPunct="1">
              <a:spcBef>
                <a:spcPct val="20000"/>
              </a:spcBef>
            </a:pPr>
            <a:r>
              <a:rPr lang="en-US" sz="2400" dirty="0" smtClean="0">
                <a:latin typeface="Arial" panose="020B0604020202020204" pitchFamily="34" charset="0"/>
              </a:rPr>
              <a:t>7 x 2 = </a:t>
            </a:r>
          </a:p>
          <a:p>
            <a:pPr eaLnBrk="1" hangingPunct="1">
              <a:spcBef>
                <a:spcPct val="20000"/>
              </a:spcBef>
            </a:pPr>
            <a:r>
              <a:rPr lang="en-US" sz="2400" dirty="0" smtClean="0">
                <a:latin typeface="Arial" panose="020B0604020202020204" pitchFamily="34" charset="0"/>
              </a:rPr>
              <a:t>7 x 3 = </a:t>
            </a:r>
          </a:p>
          <a:p>
            <a:pPr eaLnBrk="1" hangingPunct="1">
              <a:spcBef>
                <a:spcPct val="20000"/>
              </a:spcBef>
            </a:pPr>
            <a:r>
              <a:rPr lang="en-US" sz="2400" dirty="0" smtClean="0">
                <a:latin typeface="Arial" panose="020B0604020202020204" pitchFamily="34" charset="0"/>
              </a:rPr>
              <a:t>7 x 4 = </a:t>
            </a:r>
          </a:p>
          <a:p>
            <a:pPr eaLnBrk="1" hangingPunct="1">
              <a:spcBef>
                <a:spcPct val="20000"/>
              </a:spcBef>
            </a:pPr>
            <a:r>
              <a:rPr lang="en-US" sz="2400" dirty="0" smtClean="0">
                <a:latin typeface="Arial" panose="020B0604020202020204" pitchFamily="34" charset="0"/>
              </a:rPr>
              <a:t>7 x 5 = </a:t>
            </a:r>
          </a:p>
          <a:p>
            <a:pPr eaLnBrk="1" hangingPunct="1">
              <a:spcBef>
                <a:spcPct val="20000"/>
              </a:spcBef>
            </a:pPr>
            <a:r>
              <a:rPr lang="en-US" sz="2400" dirty="0">
                <a:latin typeface="Arial" panose="020B0604020202020204" pitchFamily="34" charset="0"/>
              </a:rPr>
              <a:t>7</a:t>
            </a:r>
            <a:r>
              <a:rPr lang="en-US" sz="2400" dirty="0" smtClean="0">
                <a:latin typeface="Arial" panose="020B0604020202020204" pitchFamily="34" charset="0"/>
              </a:rPr>
              <a:t> x 6 = </a:t>
            </a:r>
          </a:p>
          <a:p>
            <a:pPr eaLnBrk="1" hangingPunct="1">
              <a:spcBef>
                <a:spcPct val="20000"/>
              </a:spcBef>
            </a:pPr>
            <a:r>
              <a:rPr lang="en-US" sz="2400" dirty="0" smtClean="0">
                <a:latin typeface="Arial" panose="020B0604020202020204" pitchFamily="34" charset="0"/>
              </a:rPr>
              <a:t>7 x 7 = </a:t>
            </a:r>
          </a:p>
          <a:p>
            <a:pPr eaLnBrk="1" hangingPunct="1">
              <a:spcBef>
                <a:spcPct val="20000"/>
              </a:spcBef>
            </a:pPr>
            <a:r>
              <a:rPr lang="en-US" sz="2400" dirty="0" smtClean="0">
                <a:latin typeface="Arial" panose="020B0604020202020204" pitchFamily="34" charset="0"/>
              </a:rPr>
              <a:t>7 x 8 = </a:t>
            </a:r>
          </a:p>
          <a:p>
            <a:pPr eaLnBrk="1" hangingPunct="1">
              <a:spcBef>
                <a:spcPct val="20000"/>
              </a:spcBef>
            </a:pPr>
            <a:r>
              <a:rPr lang="en-US" sz="2400" dirty="0" smtClean="0">
                <a:latin typeface="Arial" panose="020B0604020202020204" pitchFamily="34" charset="0"/>
              </a:rPr>
              <a:t>7 x 9 = </a:t>
            </a:r>
          </a:p>
          <a:p>
            <a:pPr eaLnBrk="1" hangingPunct="1">
              <a:spcBef>
                <a:spcPct val="20000"/>
              </a:spcBef>
            </a:pPr>
            <a:r>
              <a:rPr lang="en-US" sz="2400" dirty="0" smtClean="0">
                <a:latin typeface="Arial" panose="020B0604020202020204" pitchFamily="34" charset="0"/>
              </a:rPr>
              <a:t>7 x 10 = </a:t>
            </a:r>
            <a:endParaRPr lang="en-US" sz="24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5286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HINH NEN"/>
          <p:cNvPicPr>
            <a:picLocks noChangeAspect="1" noChangeArrowheads="1"/>
          </p:cNvPicPr>
          <p:nvPr/>
        </p:nvPicPr>
        <p:blipFill>
          <a:blip r:embed="rId2">
            <a:lum brigh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8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41"/>
          <p:cNvSpPr txBox="1">
            <a:spLocks noChangeArrowheads="1"/>
          </p:cNvSpPr>
          <p:nvPr/>
        </p:nvSpPr>
        <p:spPr bwMode="auto">
          <a:xfrm>
            <a:off x="1908220" y="2891307"/>
            <a:ext cx="6858000" cy="2043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en-US" sz="32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32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thuộc</a:t>
            </a:r>
            <a:r>
              <a:rPr lang="en-US" sz="3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bảng</a:t>
            </a:r>
            <a:r>
              <a:rPr lang="en-US" sz="3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en-US" sz="3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7.</a:t>
            </a:r>
          </a:p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en-US" sz="32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Xem</a:t>
            </a:r>
            <a:r>
              <a:rPr lang="en-US" sz="32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kĩ</a:t>
            </a:r>
            <a:r>
              <a:rPr lang="en-US" sz="3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3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sz="32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sz="3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.</a:t>
            </a:r>
          </a:p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en-US" sz="32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Xem</a:t>
            </a:r>
            <a:r>
              <a:rPr lang="en-US" sz="32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trước</a:t>
            </a:r>
            <a:r>
              <a:rPr lang="en-US" sz="3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32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2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</a:t>
            </a:r>
            <a:r>
              <a:rPr lang="en-US" sz="3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3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trang</a:t>
            </a:r>
            <a:r>
              <a:rPr lang="en-US" sz="3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32</a:t>
            </a:r>
          </a:p>
        </p:txBody>
      </p:sp>
      <p:sp>
        <p:nvSpPr>
          <p:cNvPr id="8" name="Rectangle 7"/>
          <p:cNvSpPr/>
          <p:nvPr/>
        </p:nvSpPr>
        <p:spPr>
          <a:xfrm>
            <a:off x="3313634" y="1627932"/>
            <a:ext cx="254249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DẶN DÒ</a:t>
            </a:r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627523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587</TotalTime>
  <Words>471</Words>
  <Application>Microsoft Office PowerPoint</Application>
  <PresentationFormat>On-screen Show (4:3)</PresentationFormat>
  <Paragraphs>134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AutoBVT</dc:creator>
  <cp:lastModifiedBy>Windows User</cp:lastModifiedBy>
  <cp:revision>53</cp:revision>
  <dcterms:created xsi:type="dcterms:W3CDTF">2017-09-22T14:05:21Z</dcterms:created>
  <dcterms:modified xsi:type="dcterms:W3CDTF">2020-10-19T07:10:19Z</dcterms:modified>
</cp:coreProperties>
</file>