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6" r:id="rId6"/>
    <p:sldId id="267" r:id="rId7"/>
    <p:sldId id="268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.VnTime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.VnTime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.VnTime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.VnTime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.VnTime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.VnTime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.VnTime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.VnTime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.VnTime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FFFF99"/>
    <a:srgbClr val="66FF33"/>
    <a:srgbClr val="0000CC"/>
    <a:srgbClr val="006600"/>
    <a:srgbClr val="9900CC"/>
    <a:srgbClr val="66FF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516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47E6B-CC7D-408B-854B-406E1BC84B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8480E-8ABE-42F7-A720-FE0A53C6ED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78CF50-F380-432C-805A-4AC8505581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F156A2-80F2-49D6-994F-7EDADCFBCF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8A2370-C832-47B5-AB63-BF706A5D26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B629F-6739-4EFF-B64F-AF1A674367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1EAE90-0237-4841-97C1-3EFDBFFE01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5FA0D-B8AF-4DBF-8757-00766E600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341C3-2846-40A5-9641-8967BA9942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98DCE7-43E6-40F7-A811-BEBECF85D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705C0-D058-4DE9-963C-3720100C29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0A3560A-4A6E-41D8-AE62-510645C2F0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.VnTime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.VnTime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.VnTime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.VnTime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.VnTime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.VnTime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.VnTime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.VnTim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4343400" y="1371600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2051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66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2052" name="Text Box 6"/>
          <p:cNvSpPr txBox="1">
            <a:spLocks noChangeArrowheads="1"/>
          </p:cNvSpPr>
          <p:nvPr/>
        </p:nvSpPr>
        <p:spPr bwMode="auto">
          <a:xfrm>
            <a:off x="1981200" y="609600"/>
            <a:ext cx="5943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 sz="1800">
              <a:latin typeface="Arial" charset="0"/>
            </a:endParaRPr>
          </a:p>
        </p:txBody>
      </p:sp>
      <p:sp>
        <p:nvSpPr>
          <p:cNvPr id="2053" name="Text Box 10"/>
          <p:cNvSpPr txBox="1">
            <a:spLocks noChangeArrowheads="1"/>
          </p:cNvSpPr>
          <p:nvPr/>
        </p:nvSpPr>
        <p:spPr bwMode="auto">
          <a:xfrm>
            <a:off x="533400" y="2057400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 sz="1800">
              <a:latin typeface="Arial" charset="0"/>
            </a:endParaRPr>
          </a:p>
        </p:txBody>
      </p:sp>
      <p:pic>
        <p:nvPicPr>
          <p:cNvPr id="4107" name="Picture 11" descr="Picture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9906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206375" y="12954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latin typeface="Arial" charset="0"/>
              </a:rPr>
              <a:t>S/ 8</a:t>
            </a:r>
          </a:p>
        </p:txBody>
      </p:sp>
      <p:sp>
        <p:nvSpPr>
          <p:cNvPr id="2056" name="Text Box 13"/>
          <p:cNvSpPr txBox="1">
            <a:spLocks noChangeArrowheads="1"/>
          </p:cNvSpPr>
          <p:nvPr/>
        </p:nvSpPr>
        <p:spPr bwMode="auto">
          <a:xfrm>
            <a:off x="1066800" y="2286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 sz="1800">
              <a:latin typeface="Arial" charset="0"/>
            </a:endParaRPr>
          </a:p>
        </p:txBody>
      </p:sp>
      <p:sp>
        <p:nvSpPr>
          <p:cNvPr id="2057" name="Text Box 15"/>
          <p:cNvSpPr txBox="1">
            <a:spLocks noChangeArrowheads="1"/>
          </p:cNvSpPr>
          <p:nvPr/>
        </p:nvSpPr>
        <p:spPr bwMode="auto">
          <a:xfrm>
            <a:off x="1295400" y="3276600"/>
            <a:ext cx="5943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 sz="1800">
              <a:latin typeface="Arial" charset="0"/>
            </a:endParaRPr>
          </a:p>
        </p:txBody>
      </p:sp>
      <p:sp>
        <p:nvSpPr>
          <p:cNvPr id="2058" name="Text Box 19"/>
          <p:cNvSpPr txBox="1">
            <a:spLocks noChangeArrowheads="1"/>
          </p:cNvSpPr>
          <p:nvPr/>
        </p:nvSpPr>
        <p:spPr bwMode="auto">
          <a:xfrm>
            <a:off x="1828800" y="3276600"/>
            <a:ext cx="6019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 sz="1800">
              <a:latin typeface="Arial" charset="0"/>
            </a:endParaRPr>
          </a:p>
        </p:txBody>
      </p:sp>
      <p:sp>
        <p:nvSpPr>
          <p:cNvPr id="2059" name="Text Box 47"/>
          <p:cNvSpPr txBox="1">
            <a:spLocks noChangeArrowheads="1"/>
          </p:cNvSpPr>
          <p:nvPr/>
        </p:nvSpPr>
        <p:spPr bwMode="auto">
          <a:xfrm>
            <a:off x="2667000" y="1066800"/>
            <a:ext cx="3810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>
                <a:latin typeface="Arial" charset="0"/>
              </a:rPr>
              <a:t>Bài: Hệ c</a:t>
            </a:r>
            <a:r>
              <a:rPr lang="vi-VN" sz="3200">
                <a:latin typeface="Arial" charset="0"/>
              </a:rPr>
              <a:t>ơ</a:t>
            </a:r>
            <a:endParaRPr lang="en-US" sz="2400">
              <a:latin typeface="Arial" charset="0"/>
            </a:endParaRPr>
          </a:p>
        </p:txBody>
      </p:sp>
      <p:sp>
        <p:nvSpPr>
          <p:cNvPr id="2060" name="Text Box 48"/>
          <p:cNvSpPr txBox="1">
            <a:spLocks noChangeArrowheads="1"/>
          </p:cNvSpPr>
          <p:nvPr/>
        </p:nvSpPr>
        <p:spPr bwMode="auto">
          <a:xfrm>
            <a:off x="203200" y="1922463"/>
            <a:ext cx="3810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>
                <a:latin typeface="Arial" charset="0"/>
              </a:rPr>
              <a:t>Hoạt </a:t>
            </a:r>
            <a:r>
              <a:rPr lang="vi-VN" sz="2400">
                <a:latin typeface="Arial" charset="0"/>
              </a:rPr>
              <a:t>đ</a:t>
            </a:r>
            <a:r>
              <a:rPr lang="en-US" sz="2400">
                <a:latin typeface="Arial" charset="0"/>
              </a:rPr>
              <a:t>ộng 1: Quan sát hệ c</a:t>
            </a:r>
            <a:r>
              <a:rPr lang="vi-VN" sz="2400">
                <a:latin typeface="Arial" charset="0"/>
              </a:rPr>
              <a:t>ơ</a:t>
            </a:r>
            <a:endParaRPr lang="en-US" sz="2400">
              <a:latin typeface="Arial" charset="0"/>
            </a:endParaRPr>
          </a:p>
        </p:txBody>
      </p:sp>
      <p:pic>
        <p:nvPicPr>
          <p:cNvPr id="2061" name="Picture 49" descr="a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1600200"/>
            <a:ext cx="3505200" cy="517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66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2286000" y="685800"/>
            <a:ext cx="495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 sz="1800">
              <a:latin typeface="Arial" charset="0"/>
            </a:endParaRPr>
          </a:p>
        </p:txBody>
      </p:sp>
      <p:sp>
        <p:nvSpPr>
          <p:cNvPr id="3076" name="Text Box 6"/>
          <p:cNvSpPr txBox="1">
            <a:spLocks noChangeArrowheads="1"/>
          </p:cNvSpPr>
          <p:nvPr/>
        </p:nvSpPr>
        <p:spPr bwMode="auto">
          <a:xfrm>
            <a:off x="1143000" y="381000"/>
            <a:ext cx="7239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>
                <a:latin typeface="Arial" charset="0"/>
              </a:rPr>
              <a:t>Thứ hai ngày 16 tháng 4 n</a:t>
            </a:r>
            <a:r>
              <a:rPr lang="vi-VN" sz="3200">
                <a:latin typeface="Arial" charset="0"/>
              </a:rPr>
              <a:t>ă</a:t>
            </a:r>
            <a:r>
              <a:rPr lang="en-US" sz="3200">
                <a:latin typeface="Arial" charset="0"/>
              </a:rPr>
              <a:t>m 2007</a:t>
            </a:r>
            <a:endParaRPr lang="en-US" sz="3200" b="1">
              <a:latin typeface="Arial" charset="0"/>
            </a:endParaRPr>
          </a:p>
          <a:p>
            <a:pPr algn="ctr"/>
            <a:r>
              <a:rPr lang="en-US" sz="2400" b="1">
                <a:latin typeface="Arial" charset="0"/>
              </a:rPr>
              <a:t>Luyện từ và câu</a:t>
            </a:r>
            <a:endParaRPr lang="en-US" sz="2400">
              <a:latin typeface="Arial" charset="0"/>
            </a:endParaRPr>
          </a:p>
        </p:txBody>
      </p:sp>
      <p:sp>
        <p:nvSpPr>
          <p:cNvPr id="3077" name="Text Box 7"/>
          <p:cNvSpPr txBox="1">
            <a:spLocks noChangeArrowheads="1"/>
          </p:cNvSpPr>
          <p:nvPr/>
        </p:nvSpPr>
        <p:spPr bwMode="auto">
          <a:xfrm>
            <a:off x="2362200" y="1219200"/>
            <a:ext cx="4724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3300"/>
                </a:solidFill>
                <a:latin typeface="Arial" charset="0"/>
              </a:rPr>
              <a:t>Thêm trạng ngữ chỉ n</a:t>
            </a:r>
            <a:r>
              <a:rPr lang="vi-VN" sz="2400">
                <a:solidFill>
                  <a:srgbClr val="FF3300"/>
                </a:solidFill>
                <a:latin typeface="Arial" charset="0"/>
              </a:rPr>
              <a:t>ơ</a:t>
            </a:r>
            <a:r>
              <a:rPr lang="en-US" sz="2400">
                <a:solidFill>
                  <a:srgbClr val="FF3300"/>
                </a:solidFill>
                <a:latin typeface="Arial" charset="0"/>
              </a:rPr>
              <a:t>i chốn cho câu</a:t>
            </a:r>
          </a:p>
        </p:txBody>
      </p:sp>
      <p:sp>
        <p:nvSpPr>
          <p:cNvPr id="3078" name="Text Box 10"/>
          <p:cNvSpPr txBox="1">
            <a:spLocks noChangeArrowheads="1"/>
          </p:cNvSpPr>
          <p:nvPr/>
        </p:nvSpPr>
        <p:spPr bwMode="auto">
          <a:xfrm>
            <a:off x="381000" y="1905000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 sz="1800">
              <a:latin typeface="Arial" charset="0"/>
            </a:endParaRPr>
          </a:p>
        </p:txBody>
      </p:sp>
      <p:pic>
        <p:nvPicPr>
          <p:cNvPr id="5131" name="Picture 11" descr="Picture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206375" y="1828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latin typeface="Arial" charset="0"/>
              </a:rPr>
              <a:t>S/8</a:t>
            </a:r>
          </a:p>
        </p:txBody>
      </p:sp>
      <p:sp>
        <p:nvSpPr>
          <p:cNvPr id="3081" name="Text Box 16"/>
          <p:cNvSpPr txBox="1">
            <a:spLocks noChangeArrowheads="1"/>
          </p:cNvSpPr>
          <p:nvPr/>
        </p:nvSpPr>
        <p:spPr bwMode="auto">
          <a:xfrm>
            <a:off x="1295400" y="3429000"/>
            <a:ext cx="7467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 sz="1800">
              <a:latin typeface="Arial" charset="0"/>
            </a:endParaRPr>
          </a:p>
        </p:txBody>
      </p:sp>
      <p:sp>
        <p:nvSpPr>
          <p:cNvPr id="3082" name="Text Box 18"/>
          <p:cNvSpPr txBox="1">
            <a:spLocks noChangeArrowheads="1"/>
          </p:cNvSpPr>
          <p:nvPr/>
        </p:nvSpPr>
        <p:spPr bwMode="auto">
          <a:xfrm>
            <a:off x="609600" y="5943600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 sz="1800">
              <a:latin typeface="Arial" charset="0"/>
            </a:endParaRPr>
          </a:p>
        </p:txBody>
      </p:sp>
      <p:sp>
        <p:nvSpPr>
          <p:cNvPr id="3083" name="Text Box 21"/>
          <p:cNvSpPr txBox="1">
            <a:spLocks noChangeArrowheads="1"/>
          </p:cNvSpPr>
          <p:nvPr/>
        </p:nvSpPr>
        <p:spPr bwMode="auto">
          <a:xfrm>
            <a:off x="381000" y="5791200"/>
            <a:ext cx="38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 sz="1800">
              <a:latin typeface="Arial" charset="0"/>
            </a:endParaRPr>
          </a:p>
        </p:txBody>
      </p:sp>
      <p:pic>
        <p:nvPicPr>
          <p:cNvPr id="5142" name="Picture 22" descr="Picture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50292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Picture 26" descr="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0"/>
            <a:ext cx="7620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4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66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2133600" y="609600"/>
            <a:ext cx="502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 sz="1800">
              <a:latin typeface="Arial" charset="0"/>
            </a:endParaRPr>
          </a:p>
        </p:txBody>
      </p:sp>
      <p:sp>
        <p:nvSpPr>
          <p:cNvPr id="4100" name="Text Box 7"/>
          <p:cNvSpPr txBox="1">
            <a:spLocks noChangeArrowheads="1"/>
          </p:cNvSpPr>
          <p:nvPr/>
        </p:nvSpPr>
        <p:spPr bwMode="auto">
          <a:xfrm>
            <a:off x="2362200" y="1219200"/>
            <a:ext cx="4724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3300"/>
                </a:solidFill>
                <a:latin typeface="Arial" charset="0"/>
              </a:rPr>
              <a:t>                </a:t>
            </a:r>
            <a:r>
              <a:rPr lang="en-US" sz="2800">
                <a:solidFill>
                  <a:srgbClr val="FF3300"/>
                </a:solidFill>
                <a:latin typeface="Arial" charset="0"/>
              </a:rPr>
              <a:t>Bài 3: Hệ c</a:t>
            </a:r>
            <a:r>
              <a:rPr lang="vi-VN" sz="2800">
                <a:solidFill>
                  <a:srgbClr val="FF3300"/>
                </a:solidFill>
                <a:latin typeface="Arial" charset="0"/>
              </a:rPr>
              <a:t>ơ</a:t>
            </a:r>
            <a:endParaRPr lang="en-US" sz="2800">
              <a:solidFill>
                <a:srgbClr val="FF3300"/>
              </a:solidFill>
              <a:latin typeface="Arial" charset="0"/>
            </a:endParaRPr>
          </a:p>
        </p:txBody>
      </p:sp>
      <p:pic>
        <p:nvPicPr>
          <p:cNvPr id="6153" name="Picture 9" descr="Picture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4478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206375" y="1752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latin typeface="Arial" charset="0"/>
              </a:rPr>
              <a:t>S/ 8</a:t>
            </a:r>
          </a:p>
        </p:txBody>
      </p:sp>
      <p:sp>
        <p:nvSpPr>
          <p:cNvPr id="4103" name="Text Box 13"/>
          <p:cNvSpPr txBox="1">
            <a:spLocks noChangeArrowheads="1"/>
          </p:cNvSpPr>
          <p:nvPr/>
        </p:nvSpPr>
        <p:spPr bwMode="auto">
          <a:xfrm>
            <a:off x="1752600" y="2819400"/>
            <a:ext cx="678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 sz="1800">
              <a:latin typeface="Arial" charset="0"/>
            </a:endParaRPr>
          </a:p>
        </p:txBody>
      </p:sp>
      <p:sp>
        <p:nvSpPr>
          <p:cNvPr id="4104" name="AutoShape 15"/>
          <p:cNvSpPr>
            <a:spLocks noChangeArrowheads="1"/>
          </p:cNvSpPr>
          <p:nvPr/>
        </p:nvSpPr>
        <p:spPr bwMode="auto">
          <a:xfrm>
            <a:off x="838200" y="2590800"/>
            <a:ext cx="7620000" cy="304800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vi-VN" sz="2800">
              <a:latin typeface="Arial" charset="0"/>
            </a:endParaRP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1143000" y="3048000"/>
            <a:ext cx="73152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2400" dirty="0">
                <a:latin typeface="Arial" charset="0"/>
              </a:rPr>
              <a:t> </a:t>
            </a:r>
            <a:r>
              <a:rPr lang="en-US" sz="2400" b="1" dirty="0" err="1">
                <a:solidFill>
                  <a:srgbClr val="9900CC"/>
                </a:solidFill>
                <a:latin typeface="Arial" charset="0"/>
              </a:rPr>
              <a:t>Kết</a:t>
            </a:r>
            <a:r>
              <a:rPr lang="en-US" sz="2400" b="1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b="1" dirty="0" err="1">
                <a:solidFill>
                  <a:srgbClr val="9900CC"/>
                </a:solidFill>
                <a:latin typeface="Arial" charset="0"/>
              </a:rPr>
              <a:t>luận</a:t>
            </a:r>
            <a:r>
              <a:rPr lang="en-US" sz="2400" b="1" dirty="0">
                <a:solidFill>
                  <a:srgbClr val="9900CC"/>
                </a:solidFill>
                <a:latin typeface="Arial" charset="0"/>
              </a:rPr>
              <a:t>: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Trong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c</a:t>
            </a:r>
            <a:r>
              <a:rPr lang="vi-VN" sz="2400" dirty="0">
                <a:solidFill>
                  <a:srgbClr val="9900CC"/>
                </a:solidFill>
                <a:latin typeface="Arial" charset="0"/>
              </a:rPr>
              <a:t>ơ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thể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chúng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ta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có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rất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nhiều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c</a:t>
            </a:r>
            <a:r>
              <a:rPr lang="vi-VN" sz="2400" dirty="0">
                <a:solidFill>
                  <a:srgbClr val="9900CC"/>
                </a:solidFill>
                <a:latin typeface="Arial" charset="0"/>
              </a:rPr>
              <a:t>ơ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.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Các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c</a:t>
            </a:r>
            <a:r>
              <a:rPr lang="vi-VN" sz="2400" dirty="0">
                <a:solidFill>
                  <a:srgbClr val="9900CC"/>
                </a:solidFill>
                <a:latin typeface="Arial" charset="0"/>
              </a:rPr>
              <a:t>ơ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 smtClean="0">
                <a:solidFill>
                  <a:srgbClr val="9900CC"/>
                </a:solidFill>
                <a:latin typeface="Arial" charset="0"/>
              </a:rPr>
              <a:t>bao</a:t>
            </a:r>
            <a:r>
              <a:rPr lang="en-US" sz="2400" dirty="0" smtClean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phủ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toàn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bộ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c</a:t>
            </a:r>
            <a:r>
              <a:rPr lang="vi-VN" sz="2400" dirty="0">
                <a:solidFill>
                  <a:srgbClr val="9900CC"/>
                </a:solidFill>
                <a:latin typeface="Arial" charset="0"/>
              </a:rPr>
              <a:t>ơ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thể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làm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cho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mỗi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ng</a:t>
            </a:r>
            <a:r>
              <a:rPr lang="vi-VN" sz="2400" dirty="0">
                <a:solidFill>
                  <a:srgbClr val="9900CC"/>
                </a:solidFill>
                <a:latin typeface="Arial" charset="0"/>
              </a:rPr>
              <a:t>ư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ời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có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một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khuôn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mặt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và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hình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dáng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nhất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vi-VN" sz="2400" dirty="0">
                <a:solidFill>
                  <a:srgbClr val="9900CC"/>
                </a:solidFill>
                <a:latin typeface="Arial" charset="0"/>
              </a:rPr>
              <a:t>đ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ịnh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.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Nhờ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c</a:t>
            </a:r>
            <a:r>
              <a:rPr lang="vi-VN" sz="2400" dirty="0">
                <a:solidFill>
                  <a:srgbClr val="9900CC"/>
                </a:solidFill>
                <a:latin typeface="Arial" charset="0"/>
              </a:rPr>
              <a:t>ơ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bám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vào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x</a:t>
            </a:r>
            <a:r>
              <a:rPr lang="vi-VN" sz="2400" dirty="0">
                <a:solidFill>
                  <a:srgbClr val="9900CC"/>
                </a:solidFill>
                <a:latin typeface="Arial" charset="0"/>
              </a:rPr>
              <a:t>ươ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ng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mà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ta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có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thể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thực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hiện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vi-VN" sz="2400" dirty="0">
                <a:solidFill>
                  <a:srgbClr val="9900CC"/>
                </a:solidFill>
                <a:latin typeface="Arial" charset="0"/>
              </a:rPr>
              <a:t>đư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ợc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mọi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cử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vi-VN" sz="2400" dirty="0">
                <a:solidFill>
                  <a:srgbClr val="9900CC"/>
                </a:solidFill>
                <a:latin typeface="Arial" charset="0"/>
              </a:rPr>
              <a:t>đ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ộng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nh</a:t>
            </a:r>
            <a:r>
              <a:rPr lang="vi-VN" sz="2400" dirty="0">
                <a:solidFill>
                  <a:srgbClr val="9900CC"/>
                </a:solidFill>
                <a:latin typeface="Arial" charset="0"/>
              </a:rPr>
              <a:t>ư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: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chạy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,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nhảy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, </a:t>
            </a:r>
            <a:r>
              <a:rPr lang="vi-VN" sz="2400" dirty="0">
                <a:solidFill>
                  <a:srgbClr val="9900CC"/>
                </a:solidFill>
                <a:latin typeface="Arial" charset="0"/>
              </a:rPr>
              <a:t>ă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n,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uống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, c</a:t>
            </a:r>
            <a:r>
              <a:rPr lang="vi-VN" sz="2400" dirty="0">
                <a:solidFill>
                  <a:srgbClr val="9900CC"/>
                </a:solidFill>
                <a:latin typeface="Arial" charset="0"/>
              </a:rPr>
              <a:t>ư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ời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, </a:t>
            </a:r>
            <a:r>
              <a:rPr lang="en-US" sz="2400" dirty="0" err="1">
                <a:solidFill>
                  <a:srgbClr val="9900CC"/>
                </a:solidFill>
                <a:latin typeface="Arial" charset="0"/>
              </a:rPr>
              <a:t>nói</a:t>
            </a:r>
            <a:r>
              <a:rPr lang="en-US" sz="2400" dirty="0">
                <a:solidFill>
                  <a:srgbClr val="9900CC"/>
                </a:solidFill>
                <a:latin typeface="Arial" charset="0"/>
              </a:rPr>
              <a:t>.........</a:t>
            </a:r>
            <a:endParaRPr lang="en-US" sz="2400" b="1" dirty="0">
              <a:solidFill>
                <a:srgbClr val="9900CC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4" grpId="0"/>
      <p:bldP spid="616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0" y="0"/>
            <a:ext cx="9296400" cy="6858000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66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2362200" y="457200"/>
            <a:ext cx="480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 sz="1800">
              <a:latin typeface="Arial" charset="0"/>
            </a:endParaRPr>
          </a:p>
        </p:txBody>
      </p:sp>
      <p:sp>
        <p:nvSpPr>
          <p:cNvPr id="5124" name="Text Box 7"/>
          <p:cNvSpPr txBox="1">
            <a:spLocks noChangeArrowheads="1"/>
          </p:cNvSpPr>
          <p:nvPr/>
        </p:nvSpPr>
        <p:spPr bwMode="auto">
          <a:xfrm>
            <a:off x="2743200" y="1346200"/>
            <a:ext cx="3733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3300"/>
                </a:solidFill>
                <a:latin typeface="Arial" charset="0"/>
              </a:rPr>
              <a:t>             </a:t>
            </a:r>
            <a:r>
              <a:rPr lang="en-US" sz="2800">
                <a:solidFill>
                  <a:srgbClr val="FF3300"/>
                </a:solidFill>
                <a:latin typeface="Arial" charset="0"/>
              </a:rPr>
              <a:t>Bài 3: Hệ c</a:t>
            </a:r>
            <a:r>
              <a:rPr lang="vi-VN" sz="2800">
                <a:solidFill>
                  <a:srgbClr val="FF3300"/>
                </a:solidFill>
                <a:latin typeface="Arial" charset="0"/>
              </a:rPr>
              <a:t>ơ</a:t>
            </a:r>
            <a:endParaRPr lang="en-US" sz="2800">
              <a:solidFill>
                <a:srgbClr val="FF3300"/>
              </a:solidFill>
              <a:latin typeface="Arial" charset="0"/>
            </a:endParaRPr>
          </a:p>
        </p:txBody>
      </p:sp>
      <p:sp>
        <p:nvSpPr>
          <p:cNvPr id="5125" name="Text Box 9"/>
          <p:cNvSpPr txBox="1">
            <a:spLocks noChangeArrowheads="1"/>
          </p:cNvSpPr>
          <p:nvPr/>
        </p:nvSpPr>
        <p:spPr bwMode="auto">
          <a:xfrm>
            <a:off x="609600" y="1828800"/>
            <a:ext cx="3962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 sz="1800">
              <a:latin typeface="Arial" charset="0"/>
            </a:endParaRPr>
          </a:p>
        </p:txBody>
      </p:sp>
      <p:pic>
        <p:nvPicPr>
          <p:cNvPr id="7178" name="Picture 10" descr="Picture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4478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206375" y="1752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latin typeface="Arial" charset="0"/>
              </a:rPr>
              <a:t>S/8</a:t>
            </a:r>
          </a:p>
        </p:txBody>
      </p:sp>
      <p:sp>
        <p:nvSpPr>
          <p:cNvPr id="5128" name="Text Box 34"/>
          <p:cNvSpPr txBox="1">
            <a:spLocks noChangeArrowheads="1"/>
          </p:cNvSpPr>
          <p:nvPr/>
        </p:nvSpPr>
        <p:spPr bwMode="auto">
          <a:xfrm>
            <a:off x="4191000" y="42672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 sz="1800">
              <a:latin typeface="Arial" charset="0"/>
            </a:endParaRPr>
          </a:p>
        </p:txBody>
      </p:sp>
      <p:sp>
        <p:nvSpPr>
          <p:cNvPr id="5129" name="Text Box 36"/>
          <p:cNvSpPr txBox="1">
            <a:spLocks noChangeArrowheads="1"/>
          </p:cNvSpPr>
          <p:nvPr/>
        </p:nvSpPr>
        <p:spPr bwMode="auto">
          <a:xfrm>
            <a:off x="4191000" y="35814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vi-VN" sz="1800">
              <a:latin typeface="Arial" charset="0"/>
            </a:endParaRPr>
          </a:p>
        </p:txBody>
      </p:sp>
      <p:sp>
        <p:nvSpPr>
          <p:cNvPr id="5130" name="Text Box 39"/>
          <p:cNvSpPr txBox="1">
            <a:spLocks noChangeArrowheads="1"/>
          </p:cNvSpPr>
          <p:nvPr/>
        </p:nvSpPr>
        <p:spPr bwMode="auto">
          <a:xfrm>
            <a:off x="1155700" y="1795463"/>
            <a:ext cx="68453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>
                <a:latin typeface="Arial" charset="0"/>
              </a:rPr>
              <a:t>Hoạt </a:t>
            </a:r>
            <a:r>
              <a:rPr lang="vi-VN" sz="3200">
                <a:latin typeface="Arial" charset="0"/>
              </a:rPr>
              <a:t>đ</a:t>
            </a:r>
            <a:r>
              <a:rPr lang="en-US" sz="3200">
                <a:latin typeface="Arial" charset="0"/>
              </a:rPr>
              <a:t>ộng 2 : Thực hành co và duỗi tay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66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362200" y="457200"/>
            <a:ext cx="480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 sz="1800">
              <a:latin typeface="Arial" charset="0"/>
            </a:endParaRPr>
          </a:p>
        </p:txBody>
      </p:sp>
      <p:pic>
        <p:nvPicPr>
          <p:cNvPr id="13319" name="Picture 7" descr="Picture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4478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206375" y="1752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latin typeface="Arial" charset="0"/>
              </a:rPr>
              <a:t>S/9</a:t>
            </a:r>
          </a:p>
        </p:txBody>
      </p:sp>
      <p:pic>
        <p:nvPicPr>
          <p:cNvPr id="6150" name="Picture 19" descr="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3"/>
          <p:cNvSpPr txBox="1">
            <a:spLocks noChangeArrowheads="1"/>
          </p:cNvSpPr>
          <p:nvPr/>
        </p:nvSpPr>
        <p:spPr bwMode="auto">
          <a:xfrm>
            <a:off x="2362200" y="457200"/>
            <a:ext cx="480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 sz="1800">
              <a:latin typeface="Arial" charset="0"/>
            </a:endParaRPr>
          </a:p>
        </p:txBody>
      </p:sp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2286000" y="1397000"/>
            <a:ext cx="4724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3300"/>
                </a:solidFill>
                <a:latin typeface="Arial" charset="0"/>
              </a:rPr>
              <a:t>                  </a:t>
            </a:r>
            <a:r>
              <a:rPr lang="en-US" sz="3200">
                <a:solidFill>
                  <a:srgbClr val="FF3300"/>
                </a:solidFill>
                <a:latin typeface="Arial" charset="0"/>
              </a:rPr>
              <a:t>Bài 3: Hệ c</a:t>
            </a:r>
            <a:r>
              <a:rPr lang="vi-VN" sz="3200">
                <a:solidFill>
                  <a:srgbClr val="FF3300"/>
                </a:solidFill>
                <a:latin typeface="Arial" charset="0"/>
              </a:rPr>
              <a:t>ơ</a:t>
            </a:r>
            <a:endParaRPr lang="en-US" sz="3200">
              <a:solidFill>
                <a:srgbClr val="FF3300"/>
              </a:solidFill>
              <a:latin typeface="Arial" charset="0"/>
            </a:endParaRPr>
          </a:p>
        </p:txBody>
      </p:sp>
      <p:sp>
        <p:nvSpPr>
          <p:cNvPr id="7172" name="Text Box 6"/>
          <p:cNvSpPr txBox="1">
            <a:spLocks noChangeArrowheads="1"/>
          </p:cNvSpPr>
          <p:nvPr/>
        </p:nvSpPr>
        <p:spPr bwMode="auto">
          <a:xfrm>
            <a:off x="609600" y="2133600"/>
            <a:ext cx="3352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 sz="1800">
              <a:latin typeface="Arial" charset="0"/>
            </a:endParaRPr>
          </a:p>
        </p:txBody>
      </p:sp>
      <p:pic>
        <p:nvPicPr>
          <p:cNvPr id="14343" name="Picture 7" descr="Picture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4478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206375" y="1752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latin typeface="Arial" charset="0"/>
              </a:rPr>
              <a:t>S/9</a:t>
            </a:r>
          </a:p>
        </p:txBody>
      </p:sp>
      <p:sp>
        <p:nvSpPr>
          <p:cNvPr id="7175" name="Text Box 19"/>
          <p:cNvSpPr txBox="1">
            <a:spLocks noChangeArrowheads="1"/>
          </p:cNvSpPr>
          <p:nvPr/>
        </p:nvSpPr>
        <p:spPr bwMode="auto">
          <a:xfrm>
            <a:off x="444500" y="2498725"/>
            <a:ext cx="84709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en-US" sz="2800">
                <a:solidFill>
                  <a:srgbClr val="FF3300"/>
                </a:solidFill>
                <a:latin typeface="Arial" charset="0"/>
              </a:rPr>
              <a:t>Khi ta làm </a:t>
            </a:r>
            <a:r>
              <a:rPr lang="vi-VN" sz="2800">
                <a:solidFill>
                  <a:srgbClr val="FF3300"/>
                </a:solidFill>
                <a:latin typeface="Arial" charset="0"/>
              </a:rPr>
              <a:t>đ</a:t>
            </a:r>
            <a:r>
              <a:rPr lang="en-US" sz="2800">
                <a:solidFill>
                  <a:srgbClr val="FF3300"/>
                </a:solidFill>
                <a:latin typeface="Arial" charset="0"/>
              </a:rPr>
              <a:t>ộng tác co, duỗi tay c</a:t>
            </a:r>
            <a:r>
              <a:rPr lang="vi-VN" sz="2800">
                <a:solidFill>
                  <a:srgbClr val="FF3300"/>
                </a:solidFill>
                <a:latin typeface="Arial" charset="0"/>
              </a:rPr>
              <a:t>ơ</a:t>
            </a:r>
            <a:r>
              <a:rPr lang="en-US" sz="2800">
                <a:solidFill>
                  <a:srgbClr val="FF3300"/>
                </a:solidFill>
                <a:latin typeface="Arial" charset="0"/>
              </a:rPr>
              <a:t> bắp của chúng ta thay </a:t>
            </a:r>
            <a:r>
              <a:rPr lang="vi-VN" sz="2800">
                <a:solidFill>
                  <a:srgbClr val="FF3300"/>
                </a:solidFill>
                <a:latin typeface="Arial" charset="0"/>
              </a:rPr>
              <a:t>đ</a:t>
            </a:r>
            <a:r>
              <a:rPr lang="en-US" sz="2800">
                <a:solidFill>
                  <a:srgbClr val="FF3300"/>
                </a:solidFill>
                <a:latin typeface="Arial" charset="0"/>
              </a:rPr>
              <a:t>ổi nh</a:t>
            </a:r>
            <a:r>
              <a:rPr lang="vi-VN" sz="2800">
                <a:solidFill>
                  <a:srgbClr val="FF3300"/>
                </a:solidFill>
                <a:latin typeface="Arial" charset="0"/>
              </a:rPr>
              <a:t>ư</a:t>
            </a:r>
            <a:r>
              <a:rPr lang="en-US" sz="2800">
                <a:solidFill>
                  <a:srgbClr val="FF3300"/>
                </a:solidFill>
                <a:latin typeface="Arial" charset="0"/>
              </a:rPr>
              <a:t> thế nào?</a:t>
            </a:r>
            <a:endParaRPr lang="en-US" sz="3200">
              <a:solidFill>
                <a:srgbClr val="FF3300"/>
              </a:solidFill>
              <a:latin typeface="Arial" charset="0"/>
            </a:endParaRPr>
          </a:p>
        </p:txBody>
      </p:sp>
      <p:sp>
        <p:nvSpPr>
          <p:cNvPr id="14356" name="AutoShape 20"/>
          <p:cNvSpPr>
            <a:spLocks noChangeArrowheads="1"/>
          </p:cNvSpPr>
          <p:nvPr/>
        </p:nvSpPr>
        <p:spPr bwMode="auto">
          <a:xfrm>
            <a:off x="457200" y="3581400"/>
            <a:ext cx="8534400" cy="2819400"/>
          </a:xfrm>
          <a:prstGeom prst="irregularSeal2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" charset="0"/>
              </a:rPr>
              <a:t>          Kết luận: Khi c</a:t>
            </a:r>
            <a:r>
              <a:rPr lang="vi-VN" sz="2800">
                <a:solidFill>
                  <a:srgbClr val="FF0000"/>
                </a:solidFill>
                <a:latin typeface="Arial" charset="0"/>
              </a:rPr>
              <a:t>ơ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 co, c</a:t>
            </a:r>
            <a:r>
              <a:rPr lang="vi-VN" sz="2800">
                <a:solidFill>
                  <a:srgbClr val="FF0000"/>
                </a:solidFill>
                <a:latin typeface="Arial" charset="0"/>
              </a:rPr>
              <a:t>ơ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 sẽ ngắn h</a:t>
            </a:r>
            <a:r>
              <a:rPr lang="vi-VN" sz="2800">
                <a:solidFill>
                  <a:srgbClr val="FF0000"/>
                </a:solidFill>
                <a:latin typeface="Arial" charset="0"/>
              </a:rPr>
              <a:t>ơ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n và chắc h</a:t>
            </a:r>
            <a:r>
              <a:rPr lang="vi-VN" sz="2800">
                <a:solidFill>
                  <a:srgbClr val="FF0000"/>
                </a:solidFill>
                <a:latin typeface="Arial" charset="0"/>
              </a:rPr>
              <a:t>ơ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n. Khi c</a:t>
            </a:r>
            <a:r>
              <a:rPr lang="vi-VN" sz="2800">
                <a:solidFill>
                  <a:srgbClr val="FF0000"/>
                </a:solidFill>
                <a:latin typeface="Arial" charset="0"/>
              </a:rPr>
              <a:t>ơ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 duỗi</a:t>
            </a:r>
          </a:p>
          <a:p>
            <a:pPr algn="ctr"/>
            <a:r>
              <a:rPr lang="en-US" sz="2800">
                <a:solidFill>
                  <a:srgbClr val="FF0000"/>
                </a:solidFill>
                <a:latin typeface="Arial" charset="0"/>
              </a:rPr>
              <a:t>( dãn ra ) c</a:t>
            </a:r>
            <a:r>
              <a:rPr lang="vi-VN" sz="2800">
                <a:solidFill>
                  <a:srgbClr val="FF0000"/>
                </a:solidFill>
                <a:latin typeface="Arial" charset="0"/>
              </a:rPr>
              <a:t>ơ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 sẽ dài h</a:t>
            </a:r>
            <a:r>
              <a:rPr lang="vi-VN" sz="2800">
                <a:solidFill>
                  <a:srgbClr val="FF0000"/>
                </a:solidFill>
                <a:latin typeface="Arial" charset="0"/>
              </a:rPr>
              <a:t>ơ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n và mềm h</a:t>
            </a:r>
            <a:r>
              <a:rPr lang="vi-VN" sz="2800">
                <a:solidFill>
                  <a:srgbClr val="FF0000"/>
                </a:solidFill>
                <a:latin typeface="Arial" charset="0"/>
              </a:rPr>
              <a:t>ơ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n.</a:t>
            </a:r>
          </a:p>
          <a:p>
            <a:pPr algn="ctr"/>
            <a:r>
              <a:rPr lang="en-US" sz="2800">
                <a:solidFill>
                  <a:srgbClr val="FF0000"/>
                </a:solidFill>
                <a:latin typeface="Arial" charset="0"/>
              </a:rPr>
              <a:t> Nhờ có sự co và duỗi của c</a:t>
            </a:r>
            <a:r>
              <a:rPr lang="vi-VN" sz="2800">
                <a:solidFill>
                  <a:srgbClr val="FF0000"/>
                </a:solidFill>
                <a:latin typeface="Arial" charset="0"/>
              </a:rPr>
              <a:t>ơ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 mà các bộ </a:t>
            </a:r>
          </a:p>
          <a:p>
            <a:pPr algn="ctr"/>
            <a:r>
              <a:rPr lang="en-US" sz="2800">
                <a:solidFill>
                  <a:srgbClr val="FF0000"/>
                </a:solidFill>
                <a:latin typeface="Arial" charset="0"/>
              </a:rPr>
              <a:t>phận của c</a:t>
            </a:r>
            <a:r>
              <a:rPr lang="vi-VN" sz="2800">
                <a:solidFill>
                  <a:srgbClr val="FF0000"/>
                </a:solidFill>
                <a:latin typeface="Arial" charset="0"/>
              </a:rPr>
              <a:t>ơ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 thể có thể cử </a:t>
            </a:r>
            <a:r>
              <a:rPr lang="vi-VN" sz="2800">
                <a:solidFill>
                  <a:srgbClr val="FF0000"/>
                </a:solidFill>
                <a:latin typeface="Arial" charset="0"/>
              </a:rPr>
              <a:t>đ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ộng </a:t>
            </a:r>
            <a:r>
              <a:rPr lang="vi-VN" sz="2800">
                <a:solidFill>
                  <a:srgbClr val="FF0000"/>
                </a:solidFill>
                <a:latin typeface="Arial" charset="0"/>
              </a:rPr>
              <a:t>đư</a:t>
            </a:r>
            <a:r>
              <a:rPr lang="en-US" sz="2800">
                <a:solidFill>
                  <a:srgbClr val="FF0000"/>
                </a:solidFill>
                <a:latin typeface="Arial" charset="0"/>
              </a:rPr>
              <a:t>ợc.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5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4" grpId="0"/>
      <p:bldP spid="14356" grpId="0" animBg="1"/>
      <p:bldP spid="1435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vi-VN" smtClean="0">
              <a:latin typeface="Arial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vi-VN" smtClean="0">
              <a:latin typeface="Arial" charset="0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66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66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8198" name="Text Box 7"/>
          <p:cNvSpPr txBox="1">
            <a:spLocks noChangeArrowheads="1"/>
          </p:cNvSpPr>
          <p:nvPr/>
        </p:nvSpPr>
        <p:spPr bwMode="auto">
          <a:xfrm>
            <a:off x="2362200" y="1473200"/>
            <a:ext cx="4724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3300"/>
                </a:solidFill>
                <a:latin typeface="Arial" charset="0"/>
              </a:rPr>
              <a:t>                   </a:t>
            </a:r>
            <a:r>
              <a:rPr lang="en-US" sz="2800">
                <a:solidFill>
                  <a:srgbClr val="FF3300"/>
                </a:solidFill>
                <a:latin typeface="Arial" charset="0"/>
              </a:rPr>
              <a:t>Bài 3: Hệ c</a:t>
            </a:r>
            <a:r>
              <a:rPr lang="vi-VN" sz="2800">
                <a:solidFill>
                  <a:srgbClr val="FF3300"/>
                </a:solidFill>
                <a:latin typeface="Arial" charset="0"/>
              </a:rPr>
              <a:t>ơ</a:t>
            </a:r>
            <a:endParaRPr lang="en-US" sz="2800">
              <a:solidFill>
                <a:srgbClr val="FF3300"/>
              </a:solidFill>
              <a:latin typeface="Arial" charset="0"/>
            </a:endParaRPr>
          </a:p>
        </p:txBody>
      </p:sp>
      <p:sp>
        <p:nvSpPr>
          <p:cNvPr id="8199" name="Text Box 9"/>
          <p:cNvSpPr txBox="1">
            <a:spLocks noChangeArrowheads="1"/>
          </p:cNvSpPr>
          <p:nvPr/>
        </p:nvSpPr>
        <p:spPr bwMode="auto">
          <a:xfrm>
            <a:off x="990600" y="2133600"/>
            <a:ext cx="71628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Hoạt </a:t>
            </a:r>
            <a:r>
              <a:rPr lang="vi-VN" sz="2400">
                <a:latin typeface="Arial" charset="0"/>
              </a:rPr>
              <a:t>đ</a:t>
            </a:r>
            <a:r>
              <a:rPr lang="en-US" sz="2400">
                <a:latin typeface="Arial" charset="0"/>
              </a:rPr>
              <a:t>ộng 3:</a:t>
            </a:r>
          </a:p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- Chúng ta cần làm gì </a:t>
            </a:r>
            <a:r>
              <a:rPr lang="vi-VN" sz="2400">
                <a:latin typeface="Arial" charset="0"/>
              </a:rPr>
              <a:t>đ</a:t>
            </a:r>
            <a:r>
              <a:rPr lang="en-US" sz="2400">
                <a:latin typeface="Arial" charset="0"/>
              </a:rPr>
              <a:t>ể c</a:t>
            </a:r>
            <a:r>
              <a:rPr lang="vi-VN" sz="2400">
                <a:latin typeface="Arial" charset="0"/>
              </a:rPr>
              <a:t>ơ</a:t>
            </a:r>
            <a:r>
              <a:rPr lang="en-US" sz="2400">
                <a:latin typeface="Arial" charset="0"/>
              </a:rPr>
              <a:t> s</a:t>
            </a:r>
            <a:r>
              <a:rPr lang="vi-VN" sz="2400">
                <a:latin typeface="Arial" charset="0"/>
              </a:rPr>
              <a:t>ă</a:t>
            </a:r>
            <a:r>
              <a:rPr lang="en-US" sz="2400">
                <a:latin typeface="Arial" charset="0"/>
              </a:rPr>
              <a:t>n chắc ?</a:t>
            </a:r>
          </a:p>
        </p:txBody>
      </p:sp>
      <p:sp>
        <p:nvSpPr>
          <p:cNvPr id="8200" name="Text Box 11"/>
          <p:cNvSpPr txBox="1">
            <a:spLocks noChangeArrowheads="1"/>
          </p:cNvSpPr>
          <p:nvPr/>
        </p:nvSpPr>
        <p:spPr bwMode="auto">
          <a:xfrm>
            <a:off x="1206500" y="4483100"/>
            <a:ext cx="358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-  Lao </a:t>
            </a:r>
            <a:r>
              <a:rPr lang="vi-VN" sz="2400">
                <a:latin typeface="Arial" charset="0"/>
              </a:rPr>
              <a:t>đ</a:t>
            </a:r>
            <a:r>
              <a:rPr lang="en-US" sz="2400">
                <a:latin typeface="Arial" charset="0"/>
              </a:rPr>
              <a:t>ộng vừa sức.</a:t>
            </a:r>
          </a:p>
        </p:txBody>
      </p:sp>
      <p:sp>
        <p:nvSpPr>
          <p:cNvPr id="8201" name="Text Box 12"/>
          <p:cNvSpPr txBox="1">
            <a:spLocks noChangeArrowheads="1"/>
          </p:cNvSpPr>
          <p:nvPr/>
        </p:nvSpPr>
        <p:spPr bwMode="auto">
          <a:xfrm>
            <a:off x="1295400" y="3162300"/>
            <a:ext cx="358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- Tập thể dục thể thao.</a:t>
            </a:r>
          </a:p>
        </p:txBody>
      </p:sp>
      <p:sp>
        <p:nvSpPr>
          <p:cNvPr id="8202" name="Text Box 13"/>
          <p:cNvSpPr txBox="1">
            <a:spLocks noChangeArrowheads="1"/>
          </p:cNvSpPr>
          <p:nvPr/>
        </p:nvSpPr>
        <p:spPr bwMode="auto">
          <a:xfrm>
            <a:off x="1181100" y="5016500"/>
            <a:ext cx="358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-  Vui ch</a:t>
            </a:r>
            <a:r>
              <a:rPr lang="vi-VN" sz="2400">
                <a:latin typeface="Arial" charset="0"/>
              </a:rPr>
              <a:t>ơ</a:t>
            </a:r>
            <a:r>
              <a:rPr lang="en-US" sz="2400">
                <a:latin typeface="Arial" charset="0"/>
              </a:rPr>
              <a:t>i.</a:t>
            </a:r>
          </a:p>
        </p:txBody>
      </p:sp>
      <p:sp>
        <p:nvSpPr>
          <p:cNvPr id="8203" name="Text Box 14"/>
          <p:cNvSpPr txBox="1">
            <a:spLocks noChangeArrowheads="1"/>
          </p:cNvSpPr>
          <p:nvPr/>
        </p:nvSpPr>
        <p:spPr bwMode="auto">
          <a:xfrm>
            <a:off x="1155700" y="5626100"/>
            <a:ext cx="358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- Ăn uống </a:t>
            </a:r>
            <a:r>
              <a:rPr lang="vi-VN" sz="2400">
                <a:latin typeface="Arial" charset="0"/>
              </a:rPr>
              <a:t>đ</a:t>
            </a:r>
            <a:r>
              <a:rPr lang="en-US" sz="2400">
                <a:latin typeface="Arial" charset="0"/>
              </a:rPr>
              <a:t>ầy </a:t>
            </a:r>
            <a:r>
              <a:rPr lang="vi-VN" sz="2400">
                <a:latin typeface="Arial" charset="0"/>
              </a:rPr>
              <a:t>đ</a:t>
            </a:r>
            <a:r>
              <a:rPr lang="en-US" sz="2400">
                <a:latin typeface="Arial" charset="0"/>
              </a:rPr>
              <a:t>ủ.</a:t>
            </a:r>
          </a:p>
        </p:txBody>
      </p:sp>
      <p:sp>
        <p:nvSpPr>
          <p:cNvPr id="8204" name="Text Box 15"/>
          <p:cNvSpPr txBox="1">
            <a:spLocks noChangeArrowheads="1"/>
          </p:cNvSpPr>
          <p:nvPr/>
        </p:nvSpPr>
        <p:spPr bwMode="auto">
          <a:xfrm>
            <a:off x="1206500" y="3848100"/>
            <a:ext cx="358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" charset="0"/>
              </a:rPr>
              <a:t>-  Vận </a:t>
            </a:r>
            <a:r>
              <a:rPr lang="vi-VN" sz="2400">
                <a:latin typeface="Arial" charset="0"/>
              </a:rPr>
              <a:t>đ</a:t>
            </a:r>
            <a:r>
              <a:rPr lang="en-US" sz="2400">
                <a:latin typeface="Arial" charset="0"/>
              </a:rPr>
              <a:t>ộng hàng ngày.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.VnTime"/>
        <a:ea typeface=""/>
        <a:cs typeface=""/>
      </a:majorFont>
      <a:minorFont>
        <a:latin typeface=".VnTim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317</Words>
  <Application>Microsoft Office PowerPoint</Application>
  <PresentationFormat>On-screen Show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THP</dc:creator>
  <cp:lastModifiedBy>Admin</cp:lastModifiedBy>
  <cp:revision>85</cp:revision>
  <dcterms:created xsi:type="dcterms:W3CDTF">2007-04-05T03:07:02Z</dcterms:created>
  <dcterms:modified xsi:type="dcterms:W3CDTF">2020-09-22T07:17:44Z</dcterms:modified>
</cp:coreProperties>
</file>