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272" r:id="rId2"/>
    <p:sldId id="283" r:id="rId3"/>
    <p:sldId id="262" r:id="rId4"/>
    <p:sldId id="263" r:id="rId5"/>
    <p:sldId id="265" r:id="rId6"/>
    <p:sldId id="268" r:id="rId7"/>
    <p:sldId id="266" r:id="rId8"/>
  </p:sldIdLst>
  <p:sldSz cx="9144000" cy="6858000" type="screen4x3"/>
  <p:notesSz cx="6858000" cy="9144000"/>
  <p:defaultTextStyle>
    <a:defPPr>
      <a:defRPr lang="vi-VN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66FF"/>
    <a:srgbClr val="096DFF"/>
    <a:srgbClr val="0066FF"/>
    <a:srgbClr val="FF3B3B"/>
    <a:srgbClr val="99FF66"/>
    <a:srgbClr val="FF6699"/>
    <a:srgbClr val="FF00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701" autoAdjust="0"/>
    <p:restoredTop sz="94660"/>
  </p:normalViewPr>
  <p:slideViewPr>
    <p:cSldViewPr>
      <p:cViewPr varScale="1">
        <p:scale>
          <a:sx n="43" d="100"/>
          <a:sy n="43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VNI-Times" pitchFamily="2" charset="0"/>
                <a:cs typeface="Arial" pitchFamily="34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VNI-Times" pitchFamily="2" charset="0"/>
                <a:cs typeface="Arial" pitchFamily="34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2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noProof="0" smtClean="0"/>
              <a:t>Click to edit Master text styles</a:t>
            </a:r>
          </a:p>
          <a:p>
            <a:pPr lvl="1"/>
            <a:r>
              <a:rPr lang="vi-VN" noProof="0" smtClean="0"/>
              <a:t>Second level</a:t>
            </a:r>
          </a:p>
          <a:p>
            <a:pPr lvl="2"/>
            <a:r>
              <a:rPr lang="vi-VN" noProof="0" smtClean="0"/>
              <a:t>Third level</a:t>
            </a:r>
          </a:p>
          <a:p>
            <a:pPr lvl="3"/>
            <a:r>
              <a:rPr lang="vi-VN" noProof="0" smtClean="0"/>
              <a:t>Fourth level</a:t>
            </a:r>
          </a:p>
          <a:p>
            <a:pPr lvl="4"/>
            <a:r>
              <a:rPr lang="vi-VN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VNI-Times" pitchFamily="2" charset="0"/>
                <a:cs typeface="Arial" pitchFamily="34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VNI-Times" pitchFamily="2" charset="0"/>
                <a:cs typeface="Arial" pitchFamily="34" charset="0"/>
              </a:defRPr>
            </a:lvl1pPr>
          </a:lstStyle>
          <a:p>
            <a:pPr>
              <a:defRPr/>
            </a:pPr>
            <a:fld id="{A8FFAC6D-EC96-4240-BA8A-E134BE85B186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NI-Times" pitchFamily="2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78B4AC-E5A7-46A1-9C11-B28290AE64A8}" type="slidenum">
              <a:rPr lang="vi-VN" smtClean="0">
                <a:cs typeface="Arial" charset="0"/>
              </a:rPr>
              <a:pPr/>
              <a:t>4</a:t>
            </a:fld>
            <a:endParaRPr lang="vi-VN" smtClean="0">
              <a:cs typeface="Arial" charset="0"/>
            </a:endParaRPr>
          </a:p>
        </p:txBody>
      </p:sp>
      <p:sp>
        <p:nvSpPr>
          <p:cNvPr id="10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9D2ECD-8A7B-4989-B674-803F93AD240F}" type="slidenum">
              <a:rPr lang="vi-VN" smtClean="0">
                <a:cs typeface="Arial" charset="0"/>
              </a:rPr>
              <a:pPr/>
              <a:t>5</a:t>
            </a:fld>
            <a:endParaRPr lang="vi-VN" smtClean="0">
              <a:cs typeface="Arial" charset="0"/>
            </a:endParaRPr>
          </a:p>
        </p:txBody>
      </p:sp>
      <p:sp>
        <p:nvSpPr>
          <p:cNvPr id="11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64975-DA5D-4A0F-B8E2-FBE45E5815FB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2DA34-1A2E-4158-AB70-5F8FD034E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1A03E-C076-48E7-849C-4FDDCB340BDB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B1F43-4D65-4886-AFCB-58124431B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D159D-8B22-4D4A-8D49-90CE91CD028C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897FD-909A-4398-8C40-6CF1F20D9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973A1-9917-4640-8DB4-A0D233F53E7B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31F7F-2149-4D71-846C-07CE4D7EE1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4E8E3-6819-4356-AF41-FF6C29D9303B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52833-F444-4783-89DD-FE46223B84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B7B68-7CDF-4D58-A5E1-BB928BBD3024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07512-CA7C-43F3-A685-D265EEC447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824DE-5D9D-4A15-AEC1-59851AB72AA1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95049-4EC9-429B-8824-A5347D90B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0367D-2EED-4E12-B9DF-A9F5C0AE1829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699DD-5FD5-42EA-8149-E0744AF7B1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AFC61-014B-458C-B424-799249A0B7C9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530C9-A060-42E7-864B-D05125BBD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6C73F-66EE-4E02-96EC-56AD049E2CEE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FBBF2-71DA-4AF2-9C14-C60114C9CA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A4219-807F-4F87-A701-E15F4E20C764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C7E37-93A5-40A8-8D82-4798B4959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A29CEF55-9C78-44DB-B54E-3A26F6DF9C2A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D2FC7DD-72A7-4D64-B9D3-7C8C8408F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4" name="Rectangle 36"/>
          <p:cNvSpPr>
            <a:spLocks noChangeArrowheads="1"/>
          </p:cNvSpPr>
          <p:nvPr/>
        </p:nvSpPr>
        <p:spPr bwMode="auto">
          <a:xfrm>
            <a:off x="304800" y="2057400"/>
            <a:ext cx="80772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189" name="Picture 21" descr="qu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362200"/>
            <a:ext cx="377825" cy="150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6" name="Picture 38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2438" y="2286000"/>
            <a:ext cx="436562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2667000" y="685800"/>
            <a:ext cx="2514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Toán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31</a:t>
            </a:r>
            <a:r>
              <a:rPr lang="en-US" sz="28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- 5 </a:t>
            </a:r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457200" y="4343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31 – 5 =</a:t>
            </a: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5715000" y="4343400"/>
            <a:ext cx="30067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 .1không trừ </a:t>
            </a:r>
            <a:r>
              <a:rPr lang="vi-VN" sz="2400"/>
              <a:t>đư</a:t>
            </a:r>
            <a:r>
              <a:rPr lang="en-US" sz="2400"/>
              <a:t>ợc 5,</a:t>
            </a:r>
          </a:p>
          <a:p>
            <a:r>
              <a:rPr lang="en-US" sz="2400"/>
              <a:t>lấy 11 trừ 5 bằng 6,</a:t>
            </a:r>
          </a:p>
          <a:p>
            <a:r>
              <a:rPr lang="en-US" sz="2400"/>
              <a:t>Viết 6, nhớ 1.</a:t>
            </a:r>
          </a:p>
          <a:p>
            <a:endParaRPr lang="en-US" sz="2400" i="1"/>
          </a:p>
        </p:txBody>
      </p:sp>
      <p:sp>
        <p:nvSpPr>
          <p:cNvPr id="33814" name="Text Box 22"/>
          <p:cNvSpPr txBox="1">
            <a:spLocks noChangeArrowheads="1"/>
          </p:cNvSpPr>
          <p:nvPr/>
        </p:nvSpPr>
        <p:spPr bwMode="auto">
          <a:xfrm>
            <a:off x="5791200" y="5562600"/>
            <a:ext cx="31956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 sz="2400"/>
              <a:t>.3 trừ 1 bằng 2, viết 2.</a:t>
            </a:r>
          </a:p>
        </p:txBody>
      </p:sp>
      <p:sp>
        <p:nvSpPr>
          <p:cNvPr id="33815" name="Text Box 23"/>
          <p:cNvSpPr txBox="1">
            <a:spLocks noChangeArrowheads="1"/>
          </p:cNvSpPr>
          <p:nvPr/>
        </p:nvSpPr>
        <p:spPr bwMode="auto">
          <a:xfrm>
            <a:off x="1676400" y="44196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 26 </a:t>
            </a:r>
          </a:p>
        </p:txBody>
      </p:sp>
      <p:pic>
        <p:nvPicPr>
          <p:cNvPr id="7186" name="Picture 18" descr="bo qu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2209800"/>
            <a:ext cx="55880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7" name="Picture 19" descr="bo qu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209800"/>
            <a:ext cx="55880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8" name="Picture 20" descr="bo qu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209800"/>
            <a:ext cx="55880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7" name="Picture 39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328863"/>
            <a:ext cx="436563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8" name="Picture 40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2328863"/>
            <a:ext cx="436563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0" name="Picture 42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2328863"/>
            <a:ext cx="436563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1" name="Picture 43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5638" y="2362200"/>
            <a:ext cx="436562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2" name="Picture 44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2328863"/>
            <a:ext cx="436563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3" name="Picture 45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286000"/>
            <a:ext cx="436563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4" name="Picture 46" descr="que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8400" y="2328863"/>
            <a:ext cx="3937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21" name="Picture 53" descr="que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2328863"/>
            <a:ext cx="3937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9" name="Picture 41" descr="qu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1438" y="2286000"/>
            <a:ext cx="436562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22" name="Text Box 54"/>
          <p:cNvSpPr txBox="1">
            <a:spLocks noChangeArrowheads="1"/>
          </p:cNvSpPr>
          <p:nvPr/>
        </p:nvSpPr>
        <p:spPr bwMode="auto">
          <a:xfrm>
            <a:off x="3413125" y="4297363"/>
            <a:ext cx="635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31</a:t>
            </a:r>
          </a:p>
        </p:txBody>
      </p:sp>
      <p:sp>
        <p:nvSpPr>
          <p:cNvPr id="7223" name="Text Box 55"/>
          <p:cNvSpPr txBox="1">
            <a:spLocks noChangeArrowheads="1"/>
          </p:cNvSpPr>
          <p:nvPr/>
        </p:nvSpPr>
        <p:spPr bwMode="auto">
          <a:xfrm>
            <a:off x="3629025" y="4816475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5</a:t>
            </a:r>
          </a:p>
        </p:txBody>
      </p:sp>
      <p:sp>
        <p:nvSpPr>
          <p:cNvPr id="7224" name="Text Box 56"/>
          <p:cNvSpPr txBox="1">
            <a:spLocks noChangeArrowheads="1"/>
          </p:cNvSpPr>
          <p:nvPr/>
        </p:nvSpPr>
        <p:spPr bwMode="auto">
          <a:xfrm>
            <a:off x="3032125" y="4038600"/>
            <a:ext cx="3190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  <a:p>
            <a:r>
              <a:rPr lang="en-US"/>
              <a:t>-</a:t>
            </a:r>
          </a:p>
        </p:txBody>
      </p:sp>
      <p:sp>
        <p:nvSpPr>
          <p:cNvPr id="7225" name="Line 57"/>
          <p:cNvSpPr>
            <a:spLocks noChangeShapeType="1"/>
          </p:cNvSpPr>
          <p:nvPr/>
        </p:nvSpPr>
        <p:spPr bwMode="auto">
          <a:xfrm>
            <a:off x="3200400" y="54102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6" name="Text Box 58"/>
          <p:cNvSpPr txBox="1">
            <a:spLocks noChangeArrowheads="1"/>
          </p:cNvSpPr>
          <p:nvPr/>
        </p:nvSpPr>
        <p:spPr bwMode="auto">
          <a:xfrm>
            <a:off x="3657600" y="5440363"/>
            <a:ext cx="4095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6</a:t>
            </a:r>
          </a:p>
        </p:txBody>
      </p:sp>
      <p:sp>
        <p:nvSpPr>
          <p:cNvPr id="7227" name="Text Box 59"/>
          <p:cNvSpPr txBox="1">
            <a:spLocks noChangeArrowheads="1"/>
          </p:cNvSpPr>
          <p:nvPr/>
        </p:nvSpPr>
        <p:spPr bwMode="auto">
          <a:xfrm>
            <a:off x="3352800" y="5440363"/>
            <a:ext cx="4095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73636E-6 L 0.51267 0.0016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7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7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7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7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8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8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7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7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4" grpId="0" animBg="1"/>
      <p:bldP spid="33807" grpId="0"/>
      <p:bldP spid="33812" grpId="0"/>
      <p:bldP spid="33814" grpId="0"/>
      <p:bldP spid="33815" grpId="0"/>
      <p:bldP spid="7222" grpId="0"/>
      <p:bldP spid="7223" grpId="0"/>
      <p:bldP spid="7224" grpId="0"/>
      <p:bldP spid="7225" grpId="0" animBg="1"/>
      <p:bldP spid="7226" grpId="0"/>
      <p:bldP spid="72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44500" y="1828800"/>
            <a:ext cx="26400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 b="1" u="sng">
                <a:solidFill>
                  <a:srgbClr val="FF3B3B"/>
                </a:solidFill>
              </a:rPr>
              <a:t>Bài 1</a:t>
            </a:r>
            <a:r>
              <a:rPr lang="en-US" sz="3600" b="1">
                <a:solidFill>
                  <a:srgbClr val="FF3B3B"/>
                </a:solidFill>
              </a:rPr>
              <a:t>: Tính  </a:t>
            </a: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3886200" y="4202113"/>
          <a:ext cx="114300" cy="215900"/>
        </p:xfrm>
        <a:graphic>
          <a:graphicData uri="http://schemas.openxmlformats.org/presentationml/2006/ole">
            <p:oleObj spid="_x0000_s3075" name="Equation" r:id="rId3" imgW="114151" imgH="215619" progId="Equation.3">
              <p:embed/>
            </p:oleObj>
          </a:graphicData>
        </a:graphic>
      </p:graphicFrame>
      <p:sp>
        <p:nvSpPr>
          <p:cNvPr id="14415" name="Rectangle 79"/>
          <p:cNvSpPr>
            <a:spLocks noChangeArrowheads="1"/>
          </p:cNvSpPr>
          <p:nvPr/>
        </p:nvSpPr>
        <p:spPr bwMode="auto">
          <a:xfrm>
            <a:off x="4267200" y="1219200"/>
            <a:ext cx="213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44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itchFamily="34" charset="0"/>
              </a:rPr>
              <a:t>31 - 5  </a:t>
            </a:r>
          </a:p>
        </p:txBody>
      </p:sp>
      <p:sp>
        <p:nvSpPr>
          <p:cNvPr id="14417" name="Text Box 81"/>
          <p:cNvSpPr txBox="1">
            <a:spLocks noChangeArrowheads="1"/>
          </p:cNvSpPr>
          <p:nvPr/>
        </p:nvSpPr>
        <p:spPr bwMode="auto">
          <a:xfrm>
            <a:off x="7391400" y="2514600"/>
            <a:ext cx="341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-</a:t>
            </a:r>
          </a:p>
        </p:txBody>
      </p:sp>
      <p:sp>
        <p:nvSpPr>
          <p:cNvPr id="14419" name="Text Box 83"/>
          <p:cNvSpPr txBox="1">
            <a:spLocks noChangeArrowheads="1"/>
          </p:cNvSpPr>
          <p:nvPr/>
        </p:nvSpPr>
        <p:spPr bwMode="auto">
          <a:xfrm>
            <a:off x="1111250" y="2286000"/>
            <a:ext cx="584200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/>
              <a:t>51</a:t>
            </a:r>
          </a:p>
          <a:p>
            <a:pPr algn="ctr"/>
            <a:r>
              <a:rPr lang="en-US" sz="2800"/>
              <a:t>  8</a:t>
            </a:r>
          </a:p>
          <a:p>
            <a:pPr algn="ctr"/>
            <a:endParaRPr lang="en-US" sz="1800"/>
          </a:p>
        </p:txBody>
      </p:sp>
      <p:sp>
        <p:nvSpPr>
          <p:cNvPr id="14421" name="Text Box 85"/>
          <p:cNvSpPr txBox="1">
            <a:spLocks noChangeArrowheads="1"/>
          </p:cNvSpPr>
          <p:nvPr/>
        </p:nvSpPr>
        <p:spPr bwMode="auto">
          <a:xfrm>
            <a:off x="2209800" y="2297113"/>
            <a:ext cx="16002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41</a:t>
            </a:r>
          </a:p>
          <a:p>
            <a:pPr algn="ctr"/>
            <a:r>
              <a:rPr lang="en-US" sz="2800"/>
              <a:t>  3</a:t>
            </a:r>
          </a:p>
          <a:p>
            <a:pPr algn="ctr"/>
            <a:endParaRPr lang="en-US" sz="1800"/>
          </a:p>
        </p:txBody>
      </p:sp>
      <p:sp>
        <p:nvSpPr>
          <p:cNvPr id="14422" name="Text Box 86"/>
          <p:cNvSpPr txBox="1">
            <a:spLocks noChangeArrowheads="1"/>
          </p:cNvSpPr>
          <p:nvPr/>
        </p:nvSpPr>
        <p:spPr bwMode="auto">
          <a:xfrm>
            <a:off x="2362200" y="2419350"/>
            <a:ext cx="53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-</a:t>
            </a:r>
          </a:p>
        </p:txBody>
      </p:sp>
      <p:sp>
        <p:nvSpPr>
          <p:cNvPr id="14426" name="Text Box 90"/>
          <p:cNvSpPr txBox="1">
            <a:spLocks noChangeArrowheads="1"/>
          </p:cNvSpPr>
          <p:nvPr/>
        </p:nvSpPr>
        <p:spPr bwMode="auto">
          <a:xfrm>
            <a:off x="5257800" y="2438400"/>
            <a:ext cx="121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-</a:t>
            </a:r>
          </a:p>
        </p:txBody>
      </p:sp>
      <p:sp>
        <p:nvSpPr>
          <p:cNvPr id="14428" name="Text Box 92"/>
          <p:cNvSpPr txBox="1">
            <a:spLocks noChangeArrowheads="1"/>
          </p:cNvSpPr>
          <p:nvPr/>
        </p:nvSpPr>
        <p:spPr bwMode="auto">
          <a:xfrm>
            <a:off x="3962400" y="2297113"/>
            <a:ext cx="9906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61</a:t>
            </a:r>
          </a:p>
          <a:p>
            <a:pPr algn="ctr"/>
            <a:r>
              <a:rPr lang="en-US" sz="2800"/>
              <a:t>  7</a:t>
            </a:r>
          </a:p>
          <a:p>
            <a:pPr algn="ctr"/>
            <a:endParaRPr lang="en-US" sz="1800"/>
          </a:p>
        </p:txBody>
      </p:sp>
      <p:sp>
        <p:nvSpPr>
          <p:cNvPr id="14429" name="Text Box 93"/>
          <p:cNvSpPr txBox="1">
            <a:spLocks noChangeArrowheads="1"/>
          </p:cNvSpPr>
          <p:nvPr/>
        </p:nvSpPr>
        <p:spPr bwMode="auto">
          <a:xfrm>
            <a:off x="3733800" y="2451100"/>
            <a:ext cx="68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-</a:t>
            </a:r>
          </a:p>
        </p:txBody>
      </p:sp>
      <p:sp>
        <p:nvSpPr>
          <p:cNvPr id="3084" name="Text Box 94"/>
          <p:cNvSpPr txBox="1">
            <a:spLocks noChangeArrowheads="1"/>
          </p:cNvSpPr>
          <p:nvPr/>
        </p:nvSpPr>
        <p:spPr bwMode="auto">
          <a:xfrm>
            <a:off x="3721100" y="2971800"/>
            <a:ext cx="990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/>
          </a:p>
          <a:p>
            <a:pPr algn="ctr"/>
            <a:endParaRPr lang="en-US" sz="2800"/>
          </a:p>
          <a:p>
            <a:pPr algn="ctr"/>
            <a:endParaRPr lang="en-US" sz="1800"/>
          </a:p>
        </p:txBody>
      </p:sp>
      <p:sp>
        <p:nvSpPr>
          <p:cNvPr id="3085" name="Text Box 95"/>
          <p:cNvSpPr txBox="1">
            <a:spLocks noChangeArrowheads="1"/>
          </p:cNvSpPr>
          <p:nvPr/>
        </p:nvSpPr>
        <p:spPr bwMode="auto">
          <a:xfrm>
            <a:off x="7391400" y="2449513"/>
            <a:ext cx="9906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/>
          </a:p>
          <a:p>
            <a:pPr algn="ctr"/>
            <a:r>
              <a:rPr lang="en-US" sz="2800"/>
              <a:t> </a:t>
            </a:r>
          </a:p>
          <a:p>
            <a:pPr algn="ctr"/>
            <a:endParaRPr lang="en-US" sz="1800"/>
          </a:p>
        </p:txBody>
      </p:sp>
      <p:sp>
        <p:nvSpPr>
          <p:cNvPr id="14433" name="Text Box 97"/>
          <p:cNvSpPr txBox="1">
            <a:spLocks noChangeArrowheads="1"/>
          </p:cNvSpPr>
          <p:nvPr/>
        </p:nvSpPr>
        <p:spPr bwMode="auto">
          <a:xfrm>
            <a:off x="5410200" y="2286000"/>
            <a:ext cx="13716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31</a:t>
            </a:r>
          </a:p>
          <a:p>
            <a:pPr algn="ctr"/>
            <a:r>
              <a:rPr lang="en-US" sz="2800"/>
              <a:t>  9</a:t>
            </a:r>
          </a:p>
          <a:p>
            <a:pPr algn="ctr"/>
            <a:endParaRPr lang="en-US" sz="1800"/>
          </a:p>
        </p:txBody>
      </p:sp>
      <p:sp>
        <p:nvSpPr>
          <p:cNvPr id="14434" name="Text Box 98"/>
          <p:cNvSpPr txBox="1">
            <a:spLocks noChangeArrowheads="1"/>
          </p:cNvSpPr>
          <p:nvPr/>
        </p:nvSpPr>
        <p:spPr bwMode="auto">
          <a:xfrm>
            <a:off x="7086600" y="2362200"/>
            <a:ext cx="152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81</a:t>
            </a:r>
          </a:p>
          <a:p>
            <a:pPr algn="ctr"/>
            <a:r>
              <a:rPr lang="en-US" sz="2800"/>
              <a:t>  2</a:t>
            </a:r>
            <a:endParaRPr lang="en-US" sz="1800"/>
          </a:p>
        </p:txBody>
      </p:sp>
      <p:sp>
        <p:nvSpPr>
          <p:cNvPr id="14441" name="Text Box 105"/>
          <p:cNvSpPr txBox="1">
            <a:spLocks noChangeArrowheads="1"/>
          </p:cNvSpPr>
          <p:nvPr/>
        </p:nvSpPr>
        <p:spPr bwMode="auto">
          <a:xfrm>
            <a:off x="838200" y="2406650"/>
            <a:ext cx="314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-</a:t>
            </a:r>
          </a:p>
        </p:txBody>
      </p:sp>
      <p:sp>
        <p:nvSpPr>
          <p:cNvPr id="3089" name="TextBox 25"/>
          <p:cNvSpPr txBox="1">
            <a:spLocks noChangeArrowheads="1"/>
          </p:cNvSpPr>
          <p:nvPr/>
        </p:nvSpPr>
        <p:spPr bwMode="auto">
          <a:xfrm>
            <a:off x="1828800" y="685800"/>
            <a:ext cx="6934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cs typeface="Times New Roman" pitchFamily="18" charset="0"/>
              </a:rPr>
              <a:t>Toán                         </a:t>
            </a:r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>
            <a:off x="1143000" y="32766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5" name="Line 19"/>
          <p:cNvSpPr>
            <a:spLocks noChangeShapeType="1"/>
          </p:cNvSpPr>
          <p:nvPr/>
        </p:nvSpPr>
        <p:spPr bwMode="auto">
          <a:xfrm>
            <a:off x="2590800" y="32766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6" name="Line 20"/>
          <p:cNvSpPr>
            <a:spLocks noChangeShapeType="1"/>
          </p:cNvSpPr>
          <p:nvPr/>
        </p:nvSpPr>
        <p:spPr bwMode="auto">
          <a:xfrm>
            <a:off x="4038600" y="32766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7" name="Line 21"/>
          <p:cNvSpPr>
            <a:spLocks noChangeShapeType="1"/>
          </p:cNvSpPr>
          <p:nvPr/>
        </p:nvSpPr>
        <p:spPr bwMode="auto">
          <a:xfrm>
            <a:off x="5715000" y="3276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8" name="Line 22"/>
          <p:cNvSpPr>
            <a:spLocks noChangeShapeType="1"/>
          </p:cNvSpPr>
          <p:nvPr/>
        </p:nvSpPr>
        <p:spPr bwMode="auto">
          <a:xfrm>
            <a:off x="7467600" y="32766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17" grpId="0"/>
      <p:bldP spid="14419" grpId="0"/>
      <p:bldP spid="14421" grpId="0"/>
      <p:bldP spid="14422" grpId="0"/>
      <p:bldP spid="14426" grpId="0"/>
      <p:bldP spid="14428" grpId="0"/>
      <p:bldP spid="14429" grpId="0"/>
      <p:bldP spid="14433" grpId="0"/>
      <p:bldP spid="14434" grpId="0"/>
      <p:bldP spid="14441" grpId="0"/>
      <p:bldP spid="29714" grpId="0" animBg="1"/>
      <p:bldP spid="29715" grpId="0" animBg="1"/>
      <p:bldP spid="29716" grpId="0" animBg="1"/>
      <p:bldP spid="29717" grpId="0" animBg="1"/>
      <p:bldP spid="297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444500" y="1828800"/>
            <a:ext cx="26400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 b="1" u="sng">
                <a:solidFill>
                  <a:srgbClr val="FF3B3B"/>
                </a:solidFill>
              </a:rPr>
              <a:t>Bài 1</a:t>
            </a:r>
            <a:r>
              <a:rPr lang="en-US" sz="3600" b="1">
                <a:solidFill>
                  <a:srgbClr val="FF3B3B"/>
                </a:solidFill>
              </a:rPr>
              <a:t>: Tính  </a:t>
            </a:r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3886200" y="4202113"/>
          <a:ext cx="114300" cy="215900"/>
        </p:xfrm>
        <a:graphic>
          <a:graphicData uri="http://schemas.openxmlformats.org/presentationml/2006/ole">
            <p:oleObj spid="_x0000_s4099" name="Equation" r:id="rId3" imgW="114151" imgH="215619" progId="Equation.3">
              <p:embed/>
            </p:oleObj>
          </a:graphicData>
        </a:graphic>
      </p:graphicFrame>
      <p:sp>
        <p:nvSpPr>
          <p:cNvPr id="14415" name="Rectangle 79"/>
          <p:cNvSpPr>
            <a:spLocks noChangeArrowheads="1"/>
          </p:cNvSpPr>
          <p:nvPr/>
        </p:nvSpPr>
        <p:spPr bwMode="auto">
          <a:xfrm>
            <a:off x="4267200" y="1219200"/>
            <a:ext cx="213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44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 pitchFamily="34" charset="0"/>
              </a:rPr>
              <a:t>31 - 5  </a:t>
            </a:r>
          </a:p>
        </p:txBody>
      </p:sp>
      <p:sp>
        <p:nvSpPr>
          <p:cNvPr id="14417" name="Text Box 81"/>
          <p:cNvSpPr txBox="1">
            <a:spLocks noChangeArrowheads="1"/>
          </p:cNvSpPr>
          <p:nvPr/>
        </p:nvSpPr>
        <p:spPr bwMode="auto">
          <a:xfrm>
            <a:off x="7391400" y="2514600"/>
            <a:ext cx="341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-</a:t>
            </a:r>
          </a:p>
        </p:txBody>
      </p:sp>
      <p:sp>
        <p:nvSpPr>
          <p:cNvPr id="14419" name="Text Box 83"/>
          <p:cNvSpPr txBox="1">
            <a:spLocks noChangeArrowheads="1"/>
          </p:cNvSpPr>
          <p:nvPr/>
        </p:nvSpPr>
        <p:spPr bwMode="auto">
          <a:xfrm>
            <a:off x="1111250" y="2286000"/>
            <a:ext cx="584200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/>
              <a:t>21</a:t>
            </a:r>
          </a:p>
          <a:p>
            <a:pPr algn="ctr"/>
            <a:r>
              <a:rPr lang="en-US" sz="2800"/>
              <a:t>  4</a:t>
            </a:r>
          </a:p>
          <a:p>
            <a:pPr algn="ctr"/>
            <a:endParaRPr lang="en-US" sz="1800"/>
          </a:p>
        </p:txBody>
      </p:sp>
      <p:sp>
        <p:nvSpPr>
          <p:cNvPr id="14421" name="Text Box 85"/>
          <p:cNvSpPr txBox="1">
            <a:spLocks noChangeArrowheads="1"/>
          </p:cNvSpPr>
          <p:nvPr/>
        </p:nvSpPr>
        <p:spPr bwMode="auto">
          <a:xfrm>
            <a:off x="2209800" y="2297113"/>
            <a:ext cx="16002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71</a:t>
            </a:r>
          </a:p>
          <a:p>
            <a:pPr algn="ctr"/>
            <a:r>
              <a:rPr lang="en-US" sz="2800"/>
              <a:t>  6</a:t>
            </a:r>
          </a:p>
          <a:p>
            <a:pPr algn="ctr"/>
            <a:endParaRPr lang="en-US" sz="1800"/>
          </a:p>
        </p:txBody>
      </p:sp>
      <p:sp>
        <p:nvSpPr>
          <p:cNvPr id="14422" name="Text Box 86"/>
          <p:cNvSpPr txBox="1">
            <a:spLocks noChangeArrowheads="1"/>
          </p:cNvSpPr>
          <p:nvPr/>
        </p:nvSpPr>
        <p:spPr bwMode="auto">
          <a:xfrm>
            <a:off x="2362200" y="2419350"/>
            <a:ext cx="53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-</a:t>
            </a:r>
          </a:p>
        </p:txBody>
      </p:sp>
      <p:sp>
        <p:nvSpPr>
          <p:cNvPr id="14426" name="Text Box 90"/>
          <p:cNvSpPr txBox="1">
            <a:spLocks noChangeArrowheads="1"/>
          </p:cNvSpPr>
          <p:nvPr/>
        </p:nvSpPr>
        <p:spPr bwMode="auto">
          <a:xfrm>
            <a:off x="5257800" y="2438400"/>
            <a:ext cx="121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-</a:t>
            </a:r>
          </a:p>
        </p:txBody>
      </p:sp>
      <p:sp>
        <p:nvSpPr>
          <p:cNvPr id="14428" name="Text Box 92"/>
          <p:cNvSpPr txBox="1">
            <a:spLocks noChangeArrowheads="1"/>
          </p:cNvSpPr>
          <p:nvPr/>
        </p:nvSpPr>
        <p:spPr bwMode="auto">
          <a:xfrm>
            <a:off x="3962400" y="2286000"/>
            <a:ext cx="9906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11</a:t>
            </a:r>
          </a:p>
          <a:p>
            <a:pPr algn="ctr"/>
            <a:r>
              <a:rPr lang="en-US" sz="2800"/>
              <a:t>  6</a:t>
            </a:r>
          </a:p>
          <a:p>
            <a:pPr algn="ctr"/>
            <a:endParaRPr lang="en-US" sz="1800"/>
          </a:p>
        </p:txBody>
      </p:sp>
      <p:sp>
        <p:nvSpPr>
          <p:cNvPr id="14429" name="Text Box 93"/>
          <p:cNvSpPr txBox="1">
            <a:spLocks noChangeArrowheads="1"/>
          </p:cNvSpPr>
          <p:nvPr/>
        </p:nvSpPr>
        <p:spPr bwMode="auto">
          <a:xfrm>
            <a:off x="3810000" y="2451100"/>
            <a:ext cx="68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-</a:t>
            </a:r>
          </a:p>
        </p:txBody>
      </p:sp>
      <p:sp>
        <p:nvSpPr>
          <p:cNvPr id="4108" name="Text Box 94"/>
          <p:cNvSpPr txBox="1">
            <a:spLocks noChangeArrowheads="1"/>
          </p:cNvSpPr>
          <p:nvPr/>
        </p:nvSpPr>
        <p:spPr bwMode="auto">
          <a:xfrm>
            <a:off x="3721100" y="2971800"/>
            <a:ext cx="990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/>
          </a:p>
          <a:p>
            <a:pPr algn="ctr"/>
            <a:endParaRPr lang="en-US" sz="2800"/>
          </a:p>
          <a:p>
            <a:pPr algn="ctr"/>
            <a:endParaRPr lang="en-US" sz="1800"/>
          </a:p>
        </p:txBody>
      </p:sp>
      <p:sp>
        <p:nvSpPr>
          <p:cNvPr id="4109" name="Text Box 95"/>
          <p:cNvSpPr txBox="1">
            <a:spLocks noChangeArrowheads="1"/>
          </p:cNvSpPr>
          <p:nvPr/>
        </p:nvSpPr>
        <p:spPr bwMode="auto">
          <a:xfrm>
            <a:off x="7391400" y="2449513"/>
            <a:ext cx="9906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/>
          </a:p>
          <a:p>
            <a:pPr algn="ctr"/>
            <a:r>
              <a:rPr lang="en-US" sz="2800"/>
              <a:t> </a:t>
            </a:r>
          </a:p>
          <a:p>
            <a:pPr algn="ctr"/>
            <a:endParaRPr lang="en-US" sz="1800"/>
          </a:p>
        </p:txBody>
      </p:sp>
      <p:sp>
        <p:nvSpPr>
          <p:cNvPr id="14433" name="Text Box 97"/>
          <p:cNvSpPr txBox="1">
            <a:spLocks noChangeArrowheads="1"/>
          </p:cNvSpPr>
          <p:nvPr/>
        </p:nvSpPr>
        <p:spPr bwMode="auto">
          <a:xfrm>
            <a:off x="5410200" y="2286000"/>
            <a:ext cx="13716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41</a:t>
            </a:r>
          </a:p>
          <a:p>
            <a:pPr algn="ctr"/>
            <a:r>
              <a:rPr lang="en-US" sz="2800"/>
              <a:t>  5</a:t>
            </a:r>
          </a:p>
          <a:p>
            <a:pPr algn="ctr"/>
            <a:endParaRPr lang="en-US" sz="1800"/>
          </a:p>
        </p:txBody>
      </p:sp>
      <p:sp>
        <p:nvSpPr>
          <p:cNvPr id="14434" name="Text Box 98"/>
          <p:cNvSpPr txBox="1">
            <a:spLocks noChangeArrowheads="1"/>
          </p:cNvSpPr>
          <p:nvPr/>
        </p:nvSpPr>
        <p:spPr bwMode="auto">
          <a:xfrm>
            <a:off x="7086600" y="2362200"/>
            <a:ext cx="152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91</a:t>
            </a:r>
          </a:p>
          <a:p>
            <a:pPr algn="ctr"/>
            <a:r>
              <a:rPr lang="en-US" sz="2800"/>
              <a:t>  9</a:t>
            </a:r>
            <a:endParaRPr lang="en-US" sz="1800"/>
          </a:p>
        </p:txBody>
      </p:sp>
      <p:sp>
        <p:nvSpPr>
          <p:cNvPr id="14441" name="Text Box 105"/>
          <p:cNvSpPr txBox="1">
            <a:spLocks noChangeArrowheads="1"/>
          </p:cNvSpPr>
          <p:nvPr/>
        </p:nvSpPr>
        <p:spPr bwMode="auto">
          <a:xfrm>
            <a:off x="838200" y="2406650"/>
            <a:ext cx="314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-</a:t>
            </a:r>
          </a:p>
        </p:txBody>
      </p:sp>
      <p:sp>
        <p:nvSpPr>
          <p:cNvPr id="4113" name="TextBox 25"/>
          <p:cNvSpPr txBox="1">
            <a:spLocks noChangeArrowheads="1"/>
          </p:cNvSpPr>
          <p:nvPr/>
        </p:nvSpPr>
        <p:spPr bwMode="auto">
          <a:xfrm>
            <a:off x="1828800" y="381000"/>
            <a:ext cx="6934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cs typeface="Times New Roman" pitchFamily="18" charset="0"/>
              </a:rPr>
              <a:t>Toán                         </a:t>
            </a:r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auto">
          <a:xfrm>
            <a:off x="1143000" y="32766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2" name="Line 28"/>
          <p:cNvSpPr>
            <a:spLocks noChangeShapeType="1"/>
          </p:cNvSpPr>
          <p:nvPr/>
        </p:nvSpPr>
        <p:spPr bwMode="auto">
          <a:xfrm>
            <a:off x="2590800" y="32766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3" name="Line 29"/>
          <p:cNvSpPr>
            <a:spLocks noChangeShapeType="1"/>
          </p:cNvSpPr>
          <p:nvPr/>
        </p:nvSpPr>
        <p:spPr bwMode="auto">
          <a:xfrm>
            <a:off x="4038600" y="32766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" name="Line 30"/>
          <p:cNvSpPr>
            <a:spLocks noChangeShapeType="1"/>
          </p:cNvSpPr>
          <p:nvPr/>
        </p:nvSpPr>
        <p:spPr bwMode="auto">
          <a:xfrm>
            <a:off x="5715000" y="3276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7467600" y="32766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17" grpId="0"/>
      <p:bldP spid="14419" grpId="0"/>
      <p:bldP spid="14421" grpId="0"/>
      <p:bldP spid="14422" grpId="0"/>
      <p:bldP spid="14426" grpId="0"/>
      <p:bldP spid="14428" grpId="0"/>
      <p:bldP spid="14429" grpId="0"/>
      <p:bldP spid="14433" grpId="0"/>
      <p:bldP spid="14434" grpId="0"/>
      <p:bldP spid="14441" grpId="0"/>
      <p:bldP spid="1051" grpId="0" animBg="1"/>
      <p:bldP spid="1052" grpId="0" animBg="1"/>
      <p:bldP spid="1053" grpId="0" animBg="1"/>
      <p:bldP spid="1054" grpId="0" animBg="1"/>
      <p:bldP spid="10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5"/>
          <p:cNvSpPr txBox="1">
            <a:spLocks noChangeArrowheads="1"/>
          </p:cNvSpPr>
          <p:nvPr/>
        </p:nvSpPr>
        <p:spPr bwMode="auto">
          <a:xfrm>
            <a:off x="2862263" y="2303463"/>
            <a:ext cx="5254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solidFill>
                  <a:srgbClr val="FF00FF"/>
                </a:solidFill>
              </a:rPr>
              <a:t>   </a:t>
            </a:r>
          </a:p>
        </p:txBody>
      </p:sp>
      <p:sp>
        <p:nvSpPr>
          <p:cNvPr id="5123" name="Text Box 7"/>
          <p:cNvSpPr txBox="1">
            <a:spLocks noChangeArrowheads="1"/>
          </p:cNvSpPr>
          <p:nvPr/>
        </p:nvSpPr>
        <p:spPr bwMode="auto">
          <a:xfrm>
            <a:off x="2879725" y="2970213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b="1">
              <a:solidFill>
                <a:srgbClr val="FF00FF"/>
              </a:solidFill>
            </a:endParaRPr>
          </a:p>
        </p:txBody>
      </p:sp>
      <p:sp>
        <p:nvSpPr>
          <p:cNvPr id="5124" name="Text Box 14"/>
          <p:cNvSpPr txBox="1">
            <a:spLocks noChangeArrowheads="1"/>
          </p:cNvSpPr>
          <p:nvPr/>
        </p:nvSpPr>
        <p:spPr bwMode="auto">
          <a:xfrm>
            <a:off x="7058025" y="2236788"/>
            <a:ext cx="412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solidFill>
                  <a:srgbClr val="FF00FF"/>
                </a:solidFill>
              </a:rPr>
              <a:t>  </a:t>
            </a:r>
          </a:p>
        </p:txBody>
      </p:sp>
      <p:sp>
        <p:nvSpPr>
          <p:cNvPr id="5125" name="Text Box 29"/>
          <p:cNvSpPr txBox="1">
            <a:spLocks noChangeArrowheads="1"/>
          </p:cNvSpPr>
          <p:nvPr/>
        </p:nvSpPr>
        <p:spPr bwMode="auto">
          <a:xfrm>
            <a:off x="2895600" y="1554163"/>
            <a:ext cx="21637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solidFill>
                  <a:srgbClr val="FF19FF"/>
                </a:solidFill>
              </a:rPr>
              <a:t> 31 - 5 </a:t>
            </a:r>
          </a:p>
        </p:txBody>
      </p:sp>
      <p:graphicFrame>
        <p:nvGraphicFramePr>
          <p:cNvPr id="5126" name="Object 50"/>
          <p:cNvGraphicFramePr>
            <a:graphicFrameLocks noChangeAspect="1"/>
          </p:cNvGraphicFramePr>
          <p:nvPr/>
        </p:nvGraphicFramePr>
        <p:xfrm>
          <a:off x="3349625" y="4279900"/>
          <a:ext cx="114300" cy="215900"/>
        </p:xfrm>
        <a:graphic>
          <a:graphicData uri="http://schemas.openxmlformats.org/presentationml/2006/ole">
            <p:oleObj spid="_x0000_s5126" name="Equation" r:id="rId4" imgW="114151" imgH="215619" progId="Equation.3">
              <p:embed/>
            </p:oleObj>
          </a:graphicData>
        </a:graphic>
      </p:graphicFrame>
      <p:sp>
        <p:nvSpPr>
          <p:cNvPr id="5127" name="Text Box 59"/>
          <p:cNvSpPr txBox="1">
            <a:spLocks noChangeArrowheads="1"/>
          </p:cNvSpPr>
          <p:nvPr/>
        </p:nvSpPr>
        <p:spPr bwMode="auto">
          <a:xfrm>
            <a:off x="3721100" y="3125788"/>
            <a:ext cx="990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/>
          </a:p>
          <a:p>
            <a:pPr algn="ctr"/>
            <a:endParaRPr lang="en-US" sz="2800"/>
          </a:p>
          <a:p>
            <a:pPr algn="ctr"/>
            <a:endParaRPr lang="en-US" sz="1800"/>
          </a:p>
        </p:txBody>
      </p:sp>
      <p:sp>
        <p:nvSpPr>
          <p:cNvPr id="5128" name="Text Box 60"/>
          <p:cNvSpPr txBox="1">
            <a:spLocks noChangeArrowheads="1"/>
          </p:cNvSpPr>
          <p:nvPr/>
        </p:nvSpPr>
        <p:spPr bwMode="auto">
          <a:xfrm>
            <a:off x="3873500" y="2286000"/>
            <a:ext cx="9906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800"/>
          </a:p>
          <a:p>
            <a:pPr algn="ctr"/>
            <a:r>
              <a:rPr lang="en-US" sz="2800"/>
              <a:t> </a:t>
            </a:r>
          </a:p>
          <a:p>
            <a:pPr algn="ctr"/>
            <a:endParaRPr lang="en-US" sz="1800"/>
          </a:p>
        </p:txBody>
      </p:sp>
      <p:sp>
        <p:nvSpPr>
          <p:cNvPr id="15430" name="Text Box 70"/>
          <p:cNvSpPr txBox="1">
            <a:spLocks noChangeArrowheads="1"/>
          </p:cNvSpPr>
          <p:nvPr/>
        </p:nvSpPr>
        <p:spPr bwMode="auto">
          <a:xfrm>
            <a:off x="5241925" y="3505200"/>
            <a:ext cx="23780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b="1">
                <a:solidFill>
                  <a:srgbClr val="FF00FF"/>
                </a:solidFill>
              </a:rPr>
              <a:t> b) 21 và 6   </a:t>
            </a:r>
          </a:p>
        </p:txBody>
      </p:sp>
      <p:sp>
        <p:nvSpPr>
          <p:cNvPr id="15432" name="Text Box 72"/>
          <p:cNvSpPr txBox="1">
            <a:spLocks noChangeArrowheads="1"/>
          </p:cNvSpPr>
          <p:nvPr/>
        </p:nvSpPr>
        <p:spPr bwMode="auto">
          <a:xfrm>
            <a:off x="1600200" y="3505200"/>
            <a:ext cx="23780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b="1">
                <a:solidFill>
                  <a:srgbClr val="FF00FF"/>
                </a:solidFill>
              </a:rPr>
              <a:t> a)  51 và 4   </a:t>
            </a:r>
          </a:p>
        </p:txBody>
      </p:sp>
      <p:sp>
        <p:nvSpPr>
          <p:cNvPr id="15433" name="Text Box 73"/>
          <p:cNvSpPr txBox="1">
            <a:spLocks noChangeArrowheads="1"/>
          </p:cNvSpPr>
          <p:nvPr/>
        </p:nvSpPr>
        <p:spPr bwMode="auto">
          <a:xfrm>
            <a:off x="914400" y="2208213"/>
            <a:ext cx="77120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>
                <a:solidFill>
                  <a:srgbClr val="FF3B3B"/>
                </a:solidFill>
              </a:rPr>
              <a:t>Bài 2</a:t>
            </a:r>
            <a:r>
              <a:rPr lang="en-US" sz="2800" b="1">
                <a:solidFill>
                  <a:srgbClr val="FF3B3B"/>
                </a:solidFill>
              </a:rPr>
              <a:t>: Đặt tính rồi tính hiệu, biết số bị trừ và</a:t>
            </a:r>
          </a:p>
          <a:p>
            <a:r>
              <a:rPr lang="en-US" sz="2800" b="1">
                <a:solidFill>
                  <a:srgbClr val="FF3B3B"/>
                </a:solidFill>
              </a:rPr>
              <a:t> số trừ lần l</a:t>
            </a:r>
            <a:r>
              <a:rPr lang="vi-VN" sz="2800" b="1">
                <a:solidFill>
                  <a:srgbClr val="FF3B3B"/>
                </a:solidFill>
              </a:rPr>
              <a:t>ư</a:t>
            </a:r>
            <a:r>
              <a:rPr lang="en-US" sz="2800" b="1">
                <a:solidFill>
                  <a:srgbClr val="FF3B3B"/>
                </a:solidFill>
              </a:rPr>
              <a:t>ợt là:</a:t>
            </a:r>
          </a:p>
          <a:p>
            <a:endParaRPr lang="en-US" sz="2800" b="1">
              <a:solidFill>
                <a:srgbClr val="FF3B3B"/>
              </a:solidFill>
            </a:endParaRPr>
          </a:p>
        </p:txBody>
      </p:sp>
      <p:sp>
        <p:nvSpPr>
          <p:cNvPr id="5132" name="Rectangle 19"/>
          <p:cNvSpPr>
            <a:spLocks noChangeArrowheads="1"/>
          </p:cNvSpPr>
          <p:nvPr/>
        </p:nvSpPr>
        <p:spPr bwMode="auto">
          <a:xfrm>
            <a:off x="685800" y="654050"/>
            <a:ext cx="792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cs typeface="Times New Roman" pitchFamily="18" charset="0"/>
              </a:rPr>
              <a:t>Toán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4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4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4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15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30" grpId="0"/>
      <p:bldP spid="15432" grpId="0"/>
      <p:bldP spid="15432" grpId="1"/>
      <p:bldP spid="154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3048000" y="914400"/>
            <a:ext cx="3352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3600" b="1">
                <a:solidFill>
                  <a:srgbClr val="FF66FF"/>
                </a:solidFill>
              </a:rPr>
              <a:t>31 - 5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524000"/>
            <a:ext cx="9144000" cy="1219200"/>
          </a:xfrm>
        </p:spPr>
        <p:txBody>
          <a:bodyPr/>
          <a:lstStyle/>
          <a:p>
            <a:pPr algn="l" eaLnBrk="1" hangingPunct="1"/>
            <a:r>
              <a:rPr lang="en-US" sz="3200" b="1" u="sng" smtClean="0">
                <a:solidFill>
                  <a:srgbClr val="FF0000"/>
                </a:solidFill>
              </a:rPr>
              <a:t>Bài 3</a:t>
            </a:r>
            <a:r>
              <a:rPr lang="en-US" sz="3200" b="1" smtClean="0">
                <a:solidFill>
                  <a:srgbClr val="3333FF"/>
                </a:solidFill>
              </a:rPr>
              <a:t> : Đàn gà đẻ được 51 quả trứng, mẹ đã lấy 6 quả trứng để làm món ăn. Hỏi còn lại bao nhiêu quả trứng?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3300413" y="2392363"/>
            <a:ext cx="1800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>
                <a:solidFill>
                  <a:srgbClr val="FF3B3B"/>
                </a:solidFill>
              </a:rPr>
              <a:t>Tóm tắt</a:t>
            </a:r>
            <a:r>
              <a:rPr lang="en-US" b="1">
                <a:solidFill>
                  <a:srgbClr val="FF3B3B"/>
                </a:solidFill>
              </a:rPr>
              <a:t>:</a:t>
            </a:r>
            <a:endParaRPr lang="vi-VN" b="1">
              <a:solidFill>
                <a:srgbClr val="FF3B3B"/>
              </a:solidFill>
            </a:endParaRP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193925" y="2919413"/>
            <a:ext cx="56229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Đàn gà </a:t>
            </a:r>
            <a:r>
              <a:rPr lang="vi-VN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đ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ẻ 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: 51 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quả trứng</a:t>
            </a:r>
            <a:endParaRPr lang="en-US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  <a:cs typeface="Arial" pitchFamily="34" charset="0"/>
            </a:endParaRPr>
          </a:p>
          <a:p>
            <a:pPr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Mẹ lấy       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:  6 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quả trứng</a:t>
            </a:r>
            <a:endParaRPr lang="en-US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  <a:cs typeface="Arial" pitchFamily="34" charset="0"/>
            </a:endParaRPr>
          </a:p>
          <a:p>
            <a:pPr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Còn lại      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: … 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quả  trứng 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?</a:t>
            </a:r>
            <a:endParaRPr lang="vi-VN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  <a:cs typeface="Arial" pitchFamily="34" charset="0"/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3482975" y="4422775"/>
            <a:ext cx="16414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>
                <a:solidFill>
                  <a:srgbClr val="FF3B3B"/>
                </a:solidFill>
              </a:rPr>
              <a:t>Bài giải</a:t>
            </a:r>
            <a:endParaRPr lang="vi-VN" b="1" u="sng">
              <a:solidFill>
                <a:srgbClr val="FF3B3B"/>
              </a:solidFill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2222500" y="4956175"/>
            <a:ext cx="564673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Số quả trứng còn lại là:</a:t>
            </a: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  <a:cs typeface="Arial" pitchFamily="34" charset="0"/>
            </a:endParaRPr>
          </a:p>
          <a:p>
            <a:pPr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         51 -  6 = 45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( 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quả)</a:t>
            </a: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  <a:cs typeface="Arial" pitchFamily="34" charset="0"/>
            </a:endParaRPr>
          </a:p>
          <a:p>
            <a:pPr>
              <a:defRPr/>
            </a:pP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          </a:t>
            </a:r>
            <a:r>
              <a:rPr lang="en-US" b="1" u="sng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Đáp số</a:t>
            </a: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: 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45 </a:t>
            </a:r>
            <a:r>
              <a:rPr lang="en-US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quả trứng</a:t>
            </a:r>
            <a:endParaRPr lang="vi-VN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  <a:cs typeface="Arial" pitchFamily="34" charset="0"/>
            </a:endParaRPr>
          </a:p>
        </p:txBody>
      </p:sp>
      <p:sp>
        <p:nvSpPr>
          <p:cNvPr id="6152" name="Rectangle 9"/>
          <p:cNvSpPr>
            <a:spLocks noChangeArrowheads="1"/>
          </p:cNvSpPr>
          <p:nvPr/>
        </p:nvSpPr>
        <p:spPr bwMode="auto">
          <a:xfrm>
            <a:off x="1066800" y="152400"/>
            <a:ext cx="7315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cs typeface="Times New Roman" pitchFamily="18" charset="0"/>
              </a:rPr>
              <a:t>          </a:t>
            </a:r>
          </a:p>
          <a:p>
            <a:pPr algn="ctr"/>
            <a:r>
              <a:rPr lang="en-US" sz="2800" b="1">
                <a:cs typeface="Times New Roman" pitchFamily="18" charset="0"/>
              </a:rPr>
              <a:t>  Toán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8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8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8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8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8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8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39" grpId="0"/>
      <p:bldP spid="18441" grpId="0"/>
      <p:bldP spid="184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663700" y="1600200"/>
            <a:ext cx="63738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u="sng">
                <a:solidFill>
                  <a:srgbClr val="000000"/>
                </a:solidFill>
              </a:rPr>
              <a:t>Bài 4</a:t>
            </a:r>
            <a:r>
              <a:rPr lang="en-US" sz="2800">
                <a:solidFill>
                  <a:srgbClr val="000000"/>
                </a:solidFill>
              </a:rPr>
              <a:t>: Đoạn thẳng AB cắt </a:t>
            </a:r>
            <a:r>
              <a:rPr lang="vi-VN" sz="2800">
                <a:solidFill>
                  <a:srgbClr val="000000"/>
                </a:solidFill>
              </a:rPr>
              <a:t>đ</a:t>
            </a:r>
            <a:r>
              <a:rPr lang="en-US" sz="2800">
                <a:solidFill>
                  <a:srgbClr val="000000"/>
                </a:solidFill>
              </a:rPr>
              <a:t>oạn thẳng CD </a:t>
            </a:r>
          </a:p>
          <a:p>
            <a:pPr algn="ctr"/>
            <a:r>
              <a:rPr lang="en-US" sz="2800">
                <a:solidFill>
                  <a:srgbClr val="000000"/>
                </a:solidFill>
              </a:rPr>
              <a:t>tại </a:t>
            </a:r>
            <a:r>
              <a:rPr lang="vi-VN" sz="2800">
                <a:solidFill>
                  <a:srgbClr val="000000"/>
                </a:solidFill>
              </a:rPr>
              <a:t>đ</a:t>
            </a:r>
            <a:r>
              <a:rPr lang="en-US" sz="2800">
                <a:solidFill>
                  <a:srgbClr val="000000"/>
                </a:solidFill>
              </a:rPr>
              <a:t>iểm nào?</a:t>
            </a:r>
            <a:endParaRPr lang="vi-VN" sz="2800">
              <a:solidFill>
                <a:srgbClr val="000000"/>
              </a:solidFill>
            </a:endParaRPr>
          </a:p>
        </p:txBody>
      </p:sp>
      <p:sp>
        <p:nvSpPr>
          <p:cNvPr id="7171" name="Text Box 17"/>
          <p:cNvSpPr txBox="1">
            <a:spLocks noChangeArrowheads="1"/>
          </p:cNvSpPr>
          <p:nvPr/>
        </p:nvSpPr>
        <p:spPr bwMode="auto">
          <a:xfrm>
            <a:off x="3336925" y="3651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3600"/>
          </a:p>
        </p:txBody>
      </p:sp>
      <p:sp>
        <p:nvSpPr>
          <p:cNvPr id="7172" name="Text Box 18"/>
          <p:cNvSpPr txBox="1">
            <a:spLocks noChangeArrowheads="1"/>
          </p:cNvSpPr>
          <p:nvPr/>
        </p:nvSpPr>
        <p:spPr bwMode="auto">
          <a:xfrm>
            <a:off x="3541713" y="1066800"/>
            <a:ext cx="3544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en-US" sz="4000" b="1">
                <a:solidFill>
                  <a:srgbClr val="FF66FF"/>
                </a:solidFill>
              </a:rPr>
              <a:t>31 - 5</a:t>
            </a:r>
            <a:endParaRPr lang="vi-VN" sz="4000" b="1">
              <a:solidFill>
                <a:srgbClr val="FF66FF"/>
              </a:solidFill>
            </a:endParaRPr>
          </a:p>
        </p:txBody>
      </p:sp>
      <p:sp>
        <p:nvSpPr>
          <p:cNvPr id="24605" name="Text Box 29"/>
          <p:cNvSpPr txBox="1">
            <a:spLocks noChangeArrowheads="1"/>
          </p:cNvSpPr>
          <p:nvPr/>
        </p:nvSpPr>
        <p:spPr bwMode="auto">
          <a:xfrm>
            <a:off x="3108325" y="3505200"/>
            <a:ext cx="4238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O</a:t>
            </a:r>
          </a:p>
        </p:txBody>
      </p:sp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1703388" y="2833688"/>
            <a:ext cx="3540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C</a:t>
            </a:r>
          </a:p>
        </p:txBody>
      </p:sp>
      <p:sp>
        <p:nvSpPr>
          <p:cNvPr id="24607" name="Text Box 31"/>
          <p:cNvSpPr txBox="1">
            <a:spLocks noChangeArrowheads="1"/>
          </p:cNvSpPr>
          <p:nvPr/>
        </p:nvSpPr>
        <p:spPr bwMode="auto">
          <a:xfrm>
            <a:off x="1066800" y="4953000"/>
            <a:ext cx="3508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A</a:t>
            </a:r>
          </a:p>
        </p:txBody>
      </p:sp>
      <p:sp>
        <p:nvSpPr>
          <p:cNvPr id="24608" name="Text Box 32"/>
          <p:cNvSpPr txBox="1">
            <a:spLocks noChangeArrowheads="1"/>
          </p:cNvSpPr>
          <p:nvPr/>
        </p:nvSpPr>
        <p:spPr bwMode="auto">
          <a:xfrm>
            <a:off x="5257800" y="2590800"/>
            <a:ext cx="3508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B</a:t>
            </a:r>
          </a:p>
        </p:txBody>
      </p:sp>
      <p:sp>
        <p:nvSpPr>
          <p:cNvPr id="24609" name="Text Box 33"/>
          <p:cNvSpPr txBox="1">
            <a:spLocks noChangeArrowheads="1"/>
          </p:cNvSpPr>
          <p:nvPr/>
        </p:nvSpPr>
        <p:spPr bwMode="auto">
          <a:xfrm>
            <a:off x="5497513" y="5043488"/>
            <a:ext cx="369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/>
              <a:t>D</a:t>
            </a:r>
          </a:p>
        </p:txBody>
      </p:sp>
      <p:sp>
        <p:nvSpPr>
          <p:cNvPr id="24611" name="Text Box 35"/>
          <p:cNvSpPr txBox="1">
            <a:spLocks noChangeArrowheads="1"/>
          </p:cNvSpPr>
          <p:nvPr/>
        </p:nvSpPr>
        <p:spPr bwMode="auto">
          <a:xfrm>
            <a:off x="268288" y="5846763"/>
            <a:ext cx="8178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Đoạn thẳng </a:t>
            </a:r>
            <a:r>
              <a:rPr lang="en-US" sz="28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AB </a:t>
            </a:r>
            <a:r>
              <a:rPr lang="en-US" sz="28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cắt </a:t>
            </a:r>
            <a:r>
              <a:rPr lang="vi-VN" sz="28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đ</a:t>
            </a:r>
            <a:r>
              <a:rPr lang="en-US" sz="28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oạn thẳng </a:t>
            </a:r>
            <a:r>
              <a:rPr lang="en-US" sz="28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CD </a:t>
            </a:r>
            <a:r>
              <a:rPr lang="en-US" sz="28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tại </a:t>
            </a:r>
            <a:r>
              <a:rPr lang="vi-VN" sz="28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đ</a:t>
            </a:r>
            <a:r>
              <a:rPr lang="en-US" sz="28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iểm </a:t>
            </a:r>
            <a:r>
              <a:rPr lang="en-US" sz="28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cs typeface="Arial" pitchFamily="34" charset="0"/>
              </a:rPr>
              <a:t>O.</a:t>
            </a:r>
          </a:p>
        </p:txBody>
      </p:sp>
      <p:sp>
        <p:nvSpPr>
          <p:cNvPr id="7179" name="Rectangle 14"/>
          <p:cNvSpPr>
            <a:spLocks noChangeArrowheads="1"/>
          </p:cNvSpPr>
          <p:nvPr/>
        </p:nvSpPr>
        <p:spPr bwMode="auto">
          <a:xfrm>
            <a:off x="1143000" y="228600"/>
            <a:ext cx="7239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cs typeface="Times New Roman" pitchFamily="18" charset="0"/>
              </a:rPr>
              <a:t>           </a:t>
            </a:r>
          </a:p>
          <a:p>
            <a:pPr algn="ctr"/>
            <a:r>
              <a:rPr lang="en-US" sz="2800" b="1">
                <a:cs typeface="Times New Roman" pitchFamily="18" charset="0"/>
              </a:rPr>
              <a:t>Toán             </a:t>
            </a:r>
          </a:p>
        </p:txBody>
      </p:sp>
      <p:sp>
        <p:nvSpPr>
          <p:cNvPr id="7180" name="Oval 15"/>
          <p:cNvSpPr>
            <a:spLocks noChangeArrowheads="1"/>
          </p:cNvSpPr>
          <p:nvPr/>
        </p:nvSpPr>
        <p:spPr bwMode="auto">
          <a:xfrm>
            <a:off x="3352800" y="39624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181" name="Group 20"/>
          <p:cNvGrpSpPr>
            <a:grpSpLocks/>
          </p:cNvGrpSpPr>
          <p:nvPr/>
        </p:nvGrpSpPr>
        <p:grpSpPr bwMode="auto">
          <a:xfrm>
            <a:off x="1295400" y="2743200"/>
            <a:ext cx="4267200" cy="2590800"/>
            <a:chOff x="816" y="1728"/>
            <a:chExt cx="2688" cy="1632"/>
          </a:xfrm>
        </p:grpSpPr>
        <p:sp>
          <p:nvSpPr>
            <p:cNvPr id="7182" name="Line 27"/>
            <p:cNvSpPr>
              <a:spLocks noChangeShapeType="1"/>
            </p:cNvSpPr>
            <p:nvPr/>
          </p:nvSpPr>
          <p:spPr bwMode="auto">
            <a:xfrm>
              <a:off x="1104" y="1920"/>
              <a:ext cx="2352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3" name="Line 28"/>
            <p:cNvSpPr>
              <a:spLocks noChangeShapeType="1"/>
            </p:cNvSpPr>
            <p:nvPr/>
          </p:nvSpPr>
          <p:spPr bwMode="auto">
            <a:xfrm flipH="1">
              <a:off x="864" y="1776"/>
              <a:ext cx="2448" cy="15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4" name="Line 16"/>
            <p:cNvSpPr>
              <a:spLocks noChangeShapeType="1"/>
            </p:cNvSpPr>
            <p:nvPr/>
          </p:nvSpPr>
          <p:spPr bwMode="auto">
            <a:xfrm>
              <a:off x="3264" y="1728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5" name="Line 17"/>
            <p:cNvSpPr>
              <a:spLocks noChangeShapeType="1"/>
            </p:cNvSpPr>
            <p:nvPr/>
          </p:nvSpPr>
          <p:spPr bwMode="auto">
            <a:xfrm flipH="1" flipV="1">
              <a:off x="816" y="3264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6" name="Line 18"/>
            <p:cNvSpPr>
              <a:spLocks noChangeShapeType="1"/>
            </p:cNvSpPr>
            <p:nvPr/>
          </p:nvSpPr>
          <p:spPr bwMode="auto">
            <a:xfrm flipV="1">
              <a:off x="3408" y="321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7" name="Line 19"/>
            <p:cNvSpPr>
              <a:spLocks noChangeShapeType="1"/>
            </p:cNvSpPr>
            <p:nvPr/>
          </p:nvSpPr>
          <p:spPr bwMode="auto">
            <a:xfrm flipV="1">
              <a:off x="1056" y="1824"/>
              <a:ext cx="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4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5" grpId="0"/>
      <p:bldP spid="24606" grpId="0"/>
      <p:bldP spid="24607" grpId="0"/>
      <p:bldP spid="24608" grpId="0"/>
      <p:bldP spid="24609" grpId="0"/>
      <p:bldP spid="246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966788" y="2814638"/>
            <a:ext cx="7762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/>
              <a:t>a)</a:t>
            </a:r>
            <a:r>
              <a:rPr lang="en-US">
                <a:solidFill>
                  <a:srgbClr val="3317DD"/>
                </a:solidFill>
              </a:rPr>
              <a:t>4</a:t>
            </a:r>
          </a:p>
          <a:p>
            <a:pPr marL="342900" indent="-342900"/>
            <a:endParaRPr lang="en-US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066800" y="4567238"/>
            <a:ext cx="5492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AutoNum type="alphaLcParenR"/>
            </a:pPr>
            <a:endParaRPr lang="en-US"/>
          </a:p>
          <a:p>
            <a:pPr marL="342900" indent="-342900"/>
            <a:endParaRPr lang="en-US"/>
          </a:p>
        </p:txBody>
      </p:sp>
      <p:sp>
        <p:nvSpPr>
          <p:cNvPr id="8196" name="Text Box 4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990600" y="3805238"/>
            <a:ext cx="7762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/>
              <a:t>b)</a:t>
            </a:r>
            <a:r>
              <a:rPr lang="en-US">
                <a:solidFill>
                  <a:srgbClr val="3317DD"/>
                </a:solidFill>
              </a:rPr>
              <a:t>3</a:t>
            </a:r>
          </a:p>
          <a:p>
            <a:pPr marL="342900" indent="-342900"/>
            <a:endParaRPr lang="en-US"/>
          </a:p>
        </p:txBody>
      </p:sp>
      <p:sp>
        <p:nvSpPr>
          <p:cNvPr id="8197" name="Text Box 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990600" y="4719638"/>
            <a:ext cx="7540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/>
              <a:t>c)</a:t>
            </a:r>
            <a:r>
              <a:rPr lang="en-US">
                <a:solidFill>
                  <a:srgbClr val="3317DD"/>
                </a:solidFill>
              </a:rPr>
              <a:t>5</a:t>
            </a:r>
          </a:p>
          <a:p>
            <a:pPr marL="342900" indent="-342900"/>
            <a:endParaRPr lang="en-US"/>
          </a:p>
        </p:txBody>
      </p:sp>
      <p:sp>
        <p:nvSpPr>
          <p:cNvPr id="8198" name="Text Box 6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990600" y="5557838"/>
            <a:ext cx="7762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/>
              <a:t>d)</a:t>
            </a:r>
            <a:r>
              <a:rPr lang="en-US">
                <a:solidFill>
                  <a:srgbClr val="3317DD"/>
                </a:solidFill>
              </a:rPr>
              <a:t>6</a:t>
            </a:r>
          </a:p>
          <a:p>
            <a:pPr marL="342900" indent="-342900"/>
            <a:endParaRPr lang="en-US"/>
          </a:p>
        </p:txBody>
      </p:sp>
      <p:pic>
        <p:nvPicPr>
          <p:cNvPr id="20489" name="Disa256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Disappoint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95800" y="-304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Appl2579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Applause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95800" y="-304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Disa2579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Disappoint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95800" y="-304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6" name="Disa258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Disappoint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95800" y="-304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974725" y="1676400"/>
            <a:ext cx="71786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 chơi :Ai nhanh , ai đúng</a:t>
            </a:r>
            <a:r>
              <a:rPr lang="en-US" b="1">
                <a:solidFill>
                  <a:srgbClr val="FF0000"/>
                </a:solidFill>
              </a:rPr>
              <a:t>: 11 – 8  = ?</a:t>
            </a:r>
          </a:p>
        </p:txBody>
      </p:sp>
      <p:sp>
        <p:nvSpPr>
          <p:cNvPr id="8204" name="Text Box 20"/>
          <p:cNvSpPr txBox="1">
            <a:spLocks noChangeArrowheads="1"/>
          </p:cNvSpPr>
          <p:nvPr/>
        </p:nvSpPr>
        <p:spPr bwMode="auto">
          <a:xfrm>
            <a:off x="3641725" y="1219200"/>
            <a:ext cx="1498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3600" b="1">
                <a:solidFill>
                  <a:srgbClr val="FF19FF"/>
                </a:solidFill>
              </a:rPr>
              <a:t> 31 - 5 </a:t>
            </a:r>
          </a:p>
        </p:txBody>
      </p:sp>
      <p:sp>
        <p:nvSpPr>
          <p:cNvPr id="8205" name="Rectangle 22"/>
          <p:cNvSpPr>
            <a:spLocks noChangeArrowheads="1"/>
          </p:cNvSpPr>
          <p:nvPr/>
        </p:nvSpPr>
        <p:spPr bwMode="auto">
          <a:xfrm>
            <a:off x="1752600" y="152400"/>
            <a:ext cx="716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cs typeface="Times New Roman" pitchFamily="18" charset="0"/>
              </a:rPr>
              <a:t>Toán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4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73" fill="hold"/>
                                        <p:tgtEl>
                                          <p:spTgt spid="204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2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9"/>
                </p:tgtEl>
              </p:cMediaNode>
            </p:audio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2"/>
                </p:tgtEl>
              </p:cMediaNode>
            </p:audio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3"/>
                </p:tgtEl>
              </p:cMediaNode>
            </p:audio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6"/>
                </p:tgtEl>
              </p:cMediaNode>
            </p:audio>
          </p:childTnLst>
        </p:cTn>
      </p:par>
    </p:tnLst>
    <p:bldLst>
      <p:bldP spid="20499" grpId="0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1350</TotalTime>
  <Words>297</Words>
  <Application>Microsoft PowerPoint</Application>
  <PresentationFormat>On-screen Show (4:3)</PresentationFormat>
  <Paragraphs>99</Paragraphs>
  <Slides>7</Slides>
  <Notes>2</Notes>
  <HiddenSlides>0</HiddenSlides>
  <MMClips>4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VNI-Times</vt:lpstr>
      <vt:lpstr>Times New Roman</vt:lpstr>
      <vt:lpstr>1_Default Design</vt:lpstr>
      <vt:lpstr>Microsoft Equation 3.0</vt:lpstr>
      <vt:lpstr>Slide 1</vt:lpstr>
      <vt:lpstr>Slide 2</vt:lpstr>
      <vt:lpstr>Slide 3</vt:lpstr>
      <vt:lpstr>Slide 4</vt:lpstr>
      <vt:lpstr>Bài 3 : Đàn gà đẻ được 51 quả trứng, mẹ đã lấy 6 quả trứng để làm món ăn. Hỏi còn lại bao nhiêu quả trứng?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CSTeam</cp:lastModifiedBy>
  <cp:revision>155</cp:revision>
  <cp:lastPrinted>1601-01-01T00:00:00Z</cp:lastPrinted>
  <dcterms:created xsi:type="dcterms:W3CDTF">1601-01-01T00:00:00Z</dcterms:created>
  <dcterms:modified xsi:type="dcterms:W3CDTF">2016-06-29T09:45:08Z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