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38" r:id="rId2"/>
    <p:sldId id="301" r:id="rId3"/>
    <p:sldId id="302" r:id="rId4"/>
    <p:sldId id="263" r:id="rId5"/>
    <p:sldId id="264" r:id="rId6"/>
    <p:sldId id="306" r:id="rId7"/>
    <p:sldId id="305" r:id="rId8"/>
    <p:sldId id="303" r:id="rId9"/>
    <p:sldId id="284" r:id="rId10"/>
    <p:sldId id="307" r:id="rId11"/>
    <p:sldId id="304" r:id="rId12"/>
    <p:sldId id="308" r:id="rId13"/>
    <p:sldId id="310" r:id="rId14"/>
    <p:sldId id="309" r:id="rId15"/>
    <p:sldId id="312" r:id="rId16"/>
    <p:sldId id="313" r:id="rId17"/>
    <p:sldId id="269" r:id="rId18"/>
    <p:sldId id="270" r:id="rId19"/>
    <p:sldId id="281" r:id="rId20"/>
    <p:sldId id="311" r:id="rId21"/>
    <p:sldId id="314" r:id="rId22"/>
    <p:sldId id="319" r:id="rId23"/>
    <p:sldId id="321" r:id="rId24"/>
    <p:sldId id="322" r:id="rId25"/>
    <p:sldId id="315" r:id="rId26"/>
    <p:sldId id="316" r:id="rId27"/>
    <p:sldId id="298" r:id="rId28"/>
    <p:sldId id="317" r:id="rId29"/>
    <p:sldId id="323" r:id="rId30"/>
    <p:sldId id="287" r:id="rId31"/>
    <p:sldId id="324" r:id="rId32"/>
    <p:sldId id="274" r:id="rId33"/>
    <p:sldId id="327" r:id="rId34"/>
    <p:sldId id="329" r:id="rId35"/>
    <p:sldId id="330" r:id="rId36"/>
    <p:sldId id="276" r:id="rId37"/>
    <p:sldId id="331" r:id="rId38"/>
    <p:sldId id="291" r:id="rId39"/>
    <p:sldId id="292" r:id="rId40"/>
    <p:sldId id="299" r:id="rId41"/>
    <p:sldId id="283" r:id="rId42"/>
    <p:sldId id="278" r:id="rId43"/>
    <p:sldId id="333" r:id="rId44"/>
    <p:sldId id="336" r:id="rId45"/>
    <p:sldId id="339" r:id="rId46"/>
  </p:sldIdLst>
  <p:sldSz cx="9144000" cy="6858000" type="screen4x3"/>
  <p:notesSz cx="6858000" cy="9144000"/>
  <p:custDataLst>
    <p:tags r:id="rId4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6600"/>
    <a:srgbClr val="FF0000"/>
    <a:srgbClr val="00FFFF"/>
    <a:srgbClr val="66FF66"/>
    <a:srgbClr val="660066"/>
    <a:srgbClr val="3399FF"/>
    <a:srgbClr val="CCFFF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7" autoAdjust="0"/>
    <p:restoredTop sz="94660"/>
  </p:normalViewPr>
  <p:slideViewPr>
    <p:cSldViewPr>
      <p:cViewPr>
        <p:scale>
          <a:sx n="62" d="100"/>
          <a:sy n="62" d="100"/>
        </p:scale>
        <p:origin x="-1524" y="-2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ED168087-526F-4CAA-A195-D96EB40A635C}" type="datetimeFigureOut">
              <a:rPr lang="en-US" smtClean="0"/>
              <a:pPr>
                <a:defRPr/>
              </a:pPr>
              <a:t>11/03/2021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02AF3BD-A56E-4944-AA0A-9E7EEFF546E9}" type="slidenum">
              <a:rPr lang="en-US" smtClean="0"/>
              <a:pPr>
                <a:defRPr/>
              </a:pPr>
              <a:t>‹#›</a:t>
            </a:fld>
            <a:endParaRPr lang="en-US"/>
          </a:p>
        </p:txBody>
      </p:sp>
    </p:spTree>
    <p:extLst>
      <p:ext uri="{BB962C8B-B14F-4D97-AF65-F5344CB8AC3E}">
        <p14:creationId xmlns:p14="http://schemas.microsoft.com/office/powerpoint/2010/main" val="798742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90FAA27-499A-4D20-89C9-76F4BFFEAB10}" type="datetimeFigureOut">
              <a:rPr lang="en-US" smtClean="0"/>
              <a:pPr>
                <a:defRPr/>
              </a:pPr>
              <a:t>11/03/2021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0F3A1EE-0842-4EA6-B4FD-B3B3A00F92DA}" type="slidenum">
              <a:rPr lang="en-US" smtClean="0"/>
              <a:pPr>
                <a:defRPr/>
              </a:pPr>
              <a:t>‹#›</a:t>
            </a:fld>
            <a:endParaRPr lang="en-US"/>
          </a:p>
        </p:txBody>
      </p:sp>
    </p:spTree>
    <p:extLst>
      <p:ext uri="{BB962C8B-B14F-4D97-AF65-F5344CB8AC3E}">
        <p14:creationId xmlns:p14="http://schemas.microsoft.com/office/powerpoint/2010/main" val="3745300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F8EA1C0-9D36-483E-9898-3641C44BDBA2}" type="datetimeFigureOut">
              <a:rPr lang="en-US" smtClean="0"/>
              <a:pPr>
                <a:defRPr/>
              </a:pPr>
              <a:t>11/03/2021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4603073-6490-453F-8277-F29E8ED556AC}" type="slidenum">
              <a:rPr lang="en-US" smtClean="0"/>
              <a:pPr>
                <a:defRPr/>
              </a:pPr>
              <a:t>‹#›</a:t>
            </a:fld>
            <a:endParaRPr lang="en-US"/>
          </a:p>
        </p:txBody>
      </p:sp>
    </p:spTree>
    <p:extLst>
      <p:ext uri="{BB962C8B-B14F-4D97-AF65-F5344CB8AC3E}">
        <p14:creationId xmlns:p14="http://schemas.microsoft.com/office/powerpoint/2010/main" val="3323734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01607CDF-8F1F-4550-BE76-A6E23C86FB4B}" type="datetimeFigureOut">
              <a:rPr lang="en-US" smtClean="0"/>
              <a:pPr>
                <a:defRPr/>
              </a:pPr>
              <a:t>11/03/2021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00218A1-549E-4C96-859E-D09E866B92EE}" type="slidenum">
              <a:rPr lang="en-US" smtClean="0"/>
              <a:pPr>
                <a:defRPr/>
              </a:pPr>
              <a:t>‹#›</a:t>
            </a:fld>
            <a:endParaRPr lang="en-US"/>
          </a:p>
        </p:txBody>
      </p:sp>
    </p:spTree>
    <p:extLst>
      <p:ext uri="{BB962C8B-B14F-4D97-AF65-F5344CB8AC3E}">
        <p14:creationId xmlns:p14="http://schemas.microsoft.com/office/powerpoint/2010/main" val="24052711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379ED2F2-B428-47FA-BEFB-F0499A1E38C9}" type="datetimeFigureOut">
              <a:rPr lang="en-US" smtClean="0"/>
              <a:pPr>
                <a:defRPr/>
              </a:pPr>
              <a:t>11/03/2021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68C337-7A63-49A7-A026-75ABF20E509D}" type="slidenum">
              <a:rPr lang="en-US" smtClean="0"/>
              <a:pPr>
                <a:defRPr/>
              </a:pPr>
              <a:t>‹#›</a:t>
            </a:fld>
            <a:endParaRPr lang="en-US"/>
          </a:p>
        </p:txBody>
      </p:sp>
    </p:spTree>
    <p:extLst>
      <p:ext uri="{BB962C8B-B14F-4D97-AF65-F5344CB8AC3E}">
        <p14:creationId xmlns:p14="http://schemas.microsoft.com/office/powerpoint/2010/main" val="1975178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47032EB4-B2E8-45F2-9F6B-9582B3BCCE75}" type="datetimeFigureOut">
              <a:rPr lang="en-US" smtClean="0"/>
              <a:pPr>
                <a:defRPr/>
              </a:pPr>
              <a:t>11/03/2021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274BC1-ED10-46D3-B0D9-7FDAE5EB125E}" type="slidenum">
              <a:rPr lang="en-US" smtClean="0"/>
              <a:pPr>
                <a:defRPr/>
              </a:pPr>
              <a:t>‹#›</a:t>
            </a:fld>
            <a:endParaRPr lang="en-US"/>
          </a:p>
        </p:txBody>
      </p:sp>
    </p:spTree>
    <p:extLst>
      <p:ext uri="{BB962C8B-B14F-4D97-AF65-F5344CB8AC3E}">
        <p14:creationId xmlns:p14="http://schemas.microsoft.com/office/powerpoint/2010/main" val="57830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C845CE72-EAE7-4684-8CC1-9C970555F8E2}" type="datetimeFigureOut">
              <a:rPr lang="en-US" smtClean="0"/>
              <a:pPr>
                <a:defRPr/>
              </a:pPr>
              <a:t>11/03/2021</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6793836-0BE2-4561-8BA8-A2E79A89691E}" type="slidenum">
              <a:rPr lang="en-US" smtClean="0"/>
              <a:pPr>
                <a:defRPr/>
              </a:pPr>
              <a:t>‹#›</a:t>
            </a:fld>
            <a:endParaRPr lang="en-US"/>
          </a:p>
        </p:txBody>
      </p:sp>
    </p:spTree>
    <p:extLst>
      <p:ext uri="{BB962C8B-B14F-4D97-AF65-F5344CB8AC3E}">
        <p14:creationId xmlns:p14="http://schemas.microsoft.com/office/powerpoint/2010/main" val="382362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BE43DB0B-16F3-4859-8ABA-BFD50348582E}" type="datetimeFigureOut">
              <a:rPr lang="en-US" smtClean="0"/>
              <a:pPr>
                <a:defRPr/>
              </a:pPr>
              <a:t>11/03/2021</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7235F76-0FF5-4261-8006-CBA7F76F1354}" type="slidenum">
              <a:rPr lang="en-US" smtClean="0"/>
              <a:pPr>
                <a:defRPr/>
              </a:pPr>
              <a:t>‹#›</a:t>
            </a:fld>
            <a:endParaRPr lang="en-US"/>
          </a:p>
        </p:txBody>
      </p:sp>
    </p:spTree>
    <p:extLst>
      <p:ext uri="{BB962C8B-B14F-4D97-AF65-F5344CB8AC3E}">
        <p14:creationId xmlns:p14="http://schemas.microsoft.com/office/powerpoint/2010/main" val="68663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C0AFAAB-A809-437A-B34C-DA67B6F01187}" type="datetimeFigureOut">
              <a:rPr lang="en-US" smtClean="0"/>
              <a:pPr>
                <a:defRPr/>
              </a:pPr>
              <a:t>11/03/2021</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B0F317C-790C-4897-AFBF-AC099F547751}" type="slidenum">
              <a:rPr lang="en-US" smtClean="0"/>
              <a:pPr>
                <a:defRPr/>
              </a:pPr>
              <a:t>‹#›</a:t>
            </a:fld>
            <a:endParaRPr lang="en-US"/>
          </a:p>
        </p:txBody>
      </p:sp>
    </p:spTree>
    <p:extLst>
      <p:ext uri="{BB962C8B-B14F-4D97-AF65-F5344CB8AC3E}">
        <p14:creationId xmlns:p14="http://schemas.microsoft.com/office/powerpoint/2010/main" val="18993320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21CB66C-8BA2-494C-BE66-2CDC3DCD6A9C}" type="datetimeFigureOut">
              <a:rPr lang="en-US" smtClean="0"/>
              <a:pPr>
                <a:defRPr/>
              </a:pPr>
              <a:t>11/03/2021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28346AA-AE5A-41A5-A82C-A327A8E01D0F}" type="slidenum">
              <a:rPr lang="en-US" smtClean="0"/>
              <a:pPr>
                <a:defRPr/>
              </a:pPr>
              <a:t>‹#›</a:t>
            </a:fld>
            <a:endParaRPr lang="en-US"/>
          </a:p>
        </p:txBody>
      </p:sp>
    </p:spTree>
    <p:extLst>
      <p:ext uri="{BB962C8B-B14F-4D97-AF65-F5344CB8AC3E}">
        <p14:creationId xmlns:p14="http://schemas.microsoft.com/office/powerpoint/2010/main" val="27126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08749C9-7371-40C9-8B58-ADFD05868F0F}" type="datetimeFigureOut">
              <a:rPr lang="en-US" smtClean="0"/>
              <a:pPr>
                <a:defRPr/>
              </a:pPr>
              <a:t>11/03/2021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53315BD-70C8-408E-906D-69C02EF8C7B5}" type="slidenum">
              <a:rPr lang="en-US" smtClean="0"/>
              <a:pPr>
                <a:defRPr/>
              </a:pPr>
              <a:t>‹#›</a:t>
            </a:fld>
            <a:endParaRPr lang="en-US"/>
          </a:p>
        </p:txBody>
      </p:sp>
    </p:spTree>
    <p:extLst>
      <p:ext uri="{BB962C8B-B14F-4D97-AF65-F5344CB8AC3E}">
        <p14:creationId xmlns:p14="http://schemas.microsoft.com/office/powerpoint/2010/main" val="156654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42D4C50-9AF4-4E1E-9CE3-733217C77775}" type="datetimeFigureOut">
              <a:rPr lang="en-US" smtClean="0"/>
              <a:pPr>
                <a:defRPr/>
              </a:pPr>
              <a:t>11/03/2021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D44B714-1BF4-45C3-94D0-8E884DF006E8}" type="slidenum">
              <a:rPr lang="en-US" smtClean="0"/>
              <a:pPr>
                <a:defRPr/>
              </a:pPr>
              <a:t>‹#›</a:t>
            </a:fld>
            <a:endParaRPr lang="en-US"/>
          </a:p>
        </p:txBody>
      </p:sp>
    </p:spTree>
    <p:extLst>
      <p:ext uri="{BB962C8B-B14F-4D97-AF65-F5344CB8AC3E}">
        <p14:creationId xmlns:p14="http://schemas.microsoft.com/office/powerpoint/2010/main" val="16977106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9" name="Ảnh 6158">
            <a:hlinkClick r:id="" action="ppaction://media"/>
          </p:cNvPr>
          <p:cNvPicPr>
            <a:picLocks noRot="1" noChangeAspect="1" noChangeArrowheads="1"/>
          </p:cNvPicPr>
          <p:nvPr>
            <a:videoFile r:link="rId1"/>
          </p:nvPr>
        </p:nvPicPr>
        <p:blipFill>
          <a:blip r:embed="rId4"/>
          <a:srcRect/>
          <a:stretch>
            <a:fillRect/>
          </a:stretch>
        </p:blipFill>
        <p:spPr bwMode="auto">
          <a:xfrm>
            <a:off x="8305395" y="6553200"/>
            <a:ext cx="304715" cy="304800"/>
          </a:xfrm>
          <a:prstGeom prst="rect">
            <a:avLst/>
          </a:prstGeom>
          <a:noFill/>
          <a:ln w="9525">
            <a:noFill/>
            <a:miter lim="800000"/>
            <a:headEnd/>
            <a:tailEnd/>
          </a:ln>
        </p:spPr>
      </p:pic>
      <p:pic>
        <p:nvPicPr>
          <p:cNvPr id="4099" name="Picture 2"/>
          <p:cNvPicPr>
            <a:picLocks noChangeAspect="1"/>
          </p:cNvPicPr>
          <p:nvPr/>
        </p:nvPicPr>
        <p:blipFill>
          <a:blip r:embed="rId5"/>
          <a:srcRect/>
          <a:stretch>
            <a:fillRect/>
          </a:stretch>
        </p:blipFill>
        <p:spPr bwMode="auto">
          <a:xfrm>
            <a:off x="0" y="-28575"/>
            <a:ext cx="9117114" cy="6886575"/>
          </a:xfrm>
          <a:prstGeom prst="rect">
            <a:avLst/>
          </a:prstGeom>
          <a:noFill/>
          <a:ln w="9525">
            <a:noFill/>
            <a:miter lim="800000"/>
            <a:headEnd/>
            <a:tailEnd/>
          </a:ln>
        </p:spPr>
      </p:pic>
      <p:sp>
        <p:nvSpPr>
          <p:cNvPr id="6148" name="WordArt 11"/>
          <p:cNvSpPr>
            <a:spLocks noChangeArrowheads="1" noChangeShapeType="1" noTextEdit="1"/>
          </p:cNvSpPr>
          <p:nvPr/>
        </p:nvSpPr>
        <p:spPr bwMode="auto">
          <a:xfrm>
            <a:off x="1469800" y="3048000"/>
            <a:ext cx="6244090" cy="1295400"/>
          </a:xfrm>
          <a:prstGeom prst="rect">
            <a:avLst/>
          </a:prstGeom>
        </p:spPr>
        <p:txBody>
          <a:bodyPr wrap="none" fromWordArt="1">
            <a:prstTxWarp prst="textWave1">
              <a:avLst>
                <a:gd name="adj1" fmla="val 13005"/>
                <a:gd name="adj2" fmla="val 0"/>
              </a:avLst>
            </a:prstTxWarp>
          </a:bodyPr>
          <a:lstStyle/>
          <a:p>
            <a:pPr algn="ctr"/>
            <a:r>
              <a:rPr lang="en-US" sz="3600" b="1" kern="10">
                <a:ln w="9525">
                  <a:noFill/>
                  <a:round/>
                  <a:headEnd/>
                  <a:tailEnd/>
                </a:ln>
                <a:solidFill>
                  <a:srgbClr val="FF0000"/>
                </a:solidFill>
                <a:effectLst>
                  <a:outerShdw dist="53882" dir="2700000" algn="ctr" rotWithShape="0">
                    <a:srgbClr val="C0C0C0">
                      <a:alpha val="79999"/>
                    </a:srgbClr>
                  </a:outerShdw>
                </a:effectLst>
                <a:latin typeface="Tahoma"/>
                <a:cs typeface="Tahoma"/>
              </a:rPr>
              <a:t>KIỂM TRA BÀI CŨ</a:t>
            </a:r>
          </a:p>
        </p:txBody>
      </p:sp>
      <p:sp>
        <p:nvSpPr>
          <p:cNvPr id="5" name="Sun 4"/>
          <p:cNvSpPr/>
          <p:nvPr/>
        </p:nvSpPr>
        <p:spPr>
          <a:xfrm>
            <a:off x="2819400" y="4572000"/>
            <a:ext cx="1524000" cy="1295400"/>
          </a:xfrm>
          <a:prstGeom prst="sun">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7" name="Sun 6"/>
          <p:cNvSpPr/>
          <p:nvPr/>
        </p:nvSpPr>
        <p:spPr>
          <a:xfrm>
            <a:off x="4953000" y="4572000"/>
            <a:ext cx="1524000" cy="1371600"/>
          </a:xfrm>
          <a:prstGeom prst="sun">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cSld>
  <p:clrMapOvr>
    <a:masterClrMapping/>
  </p:clrMapOvr>
  <p:transition spd="med">
    <p:wipe dir="d"/>
    <p:sndAc>
      <p:stSnd>
        <p:snd r:embed="rId3" name="camera.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1000"/>
                                        <p:tgtEl>
                                          <p:spTgt spid="6148"/>
                                        </p:tgtEl>
                                      </p:cBhvr>
                                    </p:animEffect>
                                    <p:anim calcmode="lin" valueType="num">
                                      <p:cBhvr>
                                        <p:cTn id="8" dur="1000" fill="hold"/>
                                        <p:tgtEl>
                                          <p:spTgt spid="6148"/>
                                        </p:tgtEl>
                                        <p:attrNameLst>
                                          <p:attrName>ppt_x</p:attrName>
                                        </p:attrNameLst>
                                      </p:cBhvr>
                                      <p:tavLst>
                                        <p:tav tm="0">
                                          <p:val>
                                            <p:strVal val="#ppt_x"/>
                                          </p:val>
                                        </p:tav>
                                        <p:tav tm="100000">
                                          <p:val>
                                            <p:strVal val="#ppt_x"/>
                                          </p:val>
                                        </p:tav>
                                      </p:tavLst>
                                    </p:anim>
                                    <p:anim calcmode="lin" valueType="num">
                                      <p:cBhvr>
                                        <p:cTn id="9"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6159"/>
                </p:tgtEl>
              </p:cMediaNode>
            </p:video>
          </p:childTnLst>
        </p:cTn>
      </p:par>
    </p:tnLst>
    <p:bldLst>
      <p:bldP spid="614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8" name="Picture 8" descr="kien1"/>
          <p:cNvPicPr>
            <a:picLocks noChangeAspect="1" noChangeArrowheads="1"/>
          </p:cNvPicPr>
          <p:nvPr/>
        </p:nvPicPr>
        <p:blipFill>
          <a:blip r:embed="rId2"/>
          <a:srcRect b="25291"/>
          <a:stretch>
            <a:fillRect/>
          </a:stretch>
        </p:blipFill>
        <p:spPr bwMode="auto">
          <a:xfrm>
            <a:off x="236538" y="3117685"/>
            <a:ext cx="8823325" cy="2850914"/>
          </a:xfrm>
          <a:prstGeom prst="rect">
            <a:avLst/>
          </a:prstGeom>
          <a:noFill/>
          <a:ln w="9525">
            <a:noFill/>
            <a:miter lim="800000"/>
            <a:headEnd/>
            <a:tailEnd/>
          </a:ln>
        </p:spPr>
      </p:pic>
      <p:sp>
        <p:nvSpPr>
          <p:cNvPr id="34826" name="Text Box 10"/>
          <p:cNvSpPr txBox="1">
            <a:spLocks noChangeArrowheads="1"/>
          </p:cNvSpPr>
          <p:nvPr/>
        </p:nvSpPr>
        <p:spPr bwMode="auto">
          <a:xfrm>
            <a:off x="251778" y="6039206"/>
            <a:ext cx="2948622" cy="523220"/>
          </a:xfrm>
          <a:prstGeom prst="rect">
            <a:avLst/>
          </a:prstGeom>
          <a:noFill/>
          <a:ln w="9525">
            <a:noFill/>
            <a:miter lim="800000"/>
            <a:headEnd/>
            <a:tailEnd/>
          </a:ln>
        </p:spPr>
        <p:txBody>
          <a:bodyPr wrap="square">
            <a:spAutoFit/>
          </a:bodyPr>
          <a:lstStyle/>
          <a:p>
            <a:pPr>
              <a:spcBef>
                <a:spcPct val="50000"/>
              </a:spcBef>
            </a:pPr>
            <a:r>
              <a:rPr lang="en-US" sz="2800" b="1" dirty="0" smtClean="0">
                <a:solidFill>
                  <a:srgbClr val="FF0000"/>
                </a:solidFill>
                <a:latin typeface=".VnTime" pitchFamily="34" charset="0"/>
              </a:rPr>
              <a:t>a. </a:t>
            </a:r>
            <a:r>
              <a:rPr lang="en-US" sz="2800" b="1" dirty="0">
                <a:solidFill>
                  <a:srgbClr val="FF0000"/>
                </a:solidFill>
                <a:latin typeface="Times New Roman" pitchFamily="18" charset="0"/>
              </a:rPr>
              <a:t>Ly </a:t>
            </a:r>
            <a:r>
              <a:rPr lang="en-US" sz="2800" b="1" dirty="0" err="1">
                <a:solidFill>
                  <a:srgbClr val="FF0000"/>
                </a:solidFill>
                <a:latin typeface="Times New Roman" pitchFamily="18" charset="0"/>
              </a:rPr>
              <a:t>nước</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nguội</a:t>
            </a:r>
            <a:endParaRPr lang="en-US" sz="2800" b="1" dirty="0">
              <a:solidFill>
                <a:srgbClr val="FF0000"/>
              </a:solidFill>
              <a:latin typeface=".VnTime" pitchFamily="34" charset="0"/>
            </a:endParaRPr>
          </a:p>
        </p:txBody>
      </p:sp>
      <p:sp>
        <p:nvSpPr>
          <p:cNvPr id="34827" name="Text Box 11"/>
          <p:cNvSpPr txBox="1">
            <a:spLocks noChangeArrowheads="1"/>
          </p:cNvSpPr>
          <p:nvPr/>
        </p:nvSpPr>
        <p:spPr bwMode="auto">
          <a:xfrm>
            <a:off x="2971800" y="5998268"/>
            <a:ext cx="2876392" cy="523220"/>
          </a:xfrm>
          <a:prstGeom prst="rect">
            <a:avLst/>
          </a:prstGeom>
          <a:noFill/>
          <a:ln w="9525">
            <a:noFill/>
            <a:miter lim="800000"/>
            <a:headEnd/>
            <a:tailEnd/>
          </a:ln>
        </p:spPr>
        <p:txBody>
          <a:bodyPr wrap="square">
            <a:spAutoFit/>
          </a:bodyPr>
          <a:lstStyle/>
          <a:p>
            <a:pPr algn="ctr">
              <a:spcBef>
                <a:spcPct val="50000"/>
              </a:spcBef>
            </a:pPr>
            <a:r>
              <a:rPr lang="en-US" sz="2800" b="1" dirty="0" err="1" smtClean="0">
                <a:solidFill>
                  <a:srgbClr val="FF0000"/>
                </a:solidFill>
                <a:latin typeface="Times New Roman" pitchFamily="18" charset="0"/>
              </a:rPr>
              <a:t>b.Ly</a:t>
            </a:r>
            <a:r>
              <a:rPr lang="en-US" sz="2800" b="1" dirty="0" smtClean="0">
                <a:solidFill>
                  <a:srgbClr val="FF0000"/>
                </a:solidFill>
                <a:latin typeface="Times New Roman" pitchFamily="18" charset="0"/>
              </a:rPr>
              <a:t> </a:t>
            </a:r>
            <a:r>
              <a:rPr lang="en-US" sz="2800" b="1" dirty="0" err="1">
                <a:solidFill>
                  <a:srgbClr val="FF0000"/>
                </a:solidFill>
                <a:latin typeface="Times New Roman" pitchFamily="18" charset="0"/>
              </a:rPr>
              <a:t>nước</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nóng</a:t>
            </a:r>
            <a:endParaRPr lang="en-US" sz="2800" b="1" dirty="0">
              <a:solidFill>
                <a:srgbClr val="FF0000"/>
              </a:solidFill>
              <a:latin typeface=".VnTime" pitchFamily="34" charset="0"/>
            </a:endParaRPr>
          </a:p>
        </p:txBody>
      </p:sp>
      <p:sp>
        <p:nvSpPr>
          <p:cNvPr id="34828" name="Text Box 12"/>
          <p:cNvSpPr txBox="1">
            <a:spLocks noChangeArrowheads="1"/>
          </p:cNvSpPr>
          <p:nvPr/>
        </p:nvSpPr>
        <p:spPr bwMode="auto">
          <a:xfrm>
            <a:off x="5848192" y="6060417"/>
            <a:ext cx="3497264" cy="461665"/>
          </a:xfrm>
          <a:prstGeom prst="rect">
            <a:avLst/>
          </a:prstGeom>
          <a:noFill/>
          <a:ln w="9525">
            <a:noFill/>
            <a:miter lim="800000"/>
            <a:headEnd/>
            <a:tailEnd/>
          </a:ln>
        </p:spPr>
        <p:txBody>
          <a:bodyPr wrap="square">
            <a:spAutoFit/>
          </a:bodyPr>
          <a:lstStyle/>
          <a:p>
            <a:pPr algn="ctr">
              <a:spcBef>
                <a:spcPct val="50000"/>
              </a:spcBef>
            </a:pPr>
            <a:r>
              <a:rPr lang="en-US" sz="2400" b="1" dirty="0">
                <a:solidFill>
                  <a:srgbClr val="FF0000"/>
                </a:solidFill>
                <a:latin typeface=".VnTime" pitchFamily="34" charset="0"/>
              </a:rPr>
              <a:t> </a:t>
            </a:r>
            <a:r>
              <a:rPr lang="en-US" sz="2400" b="1" dirty="0" err="1" smtClean="0">
                <a:solidFill>
                  <a:srgbClr val="FF0000"/>
                </a:solidFill>
                <a:latin typeface=".VnTime" pitchFamily="34" charset="0"/>
              </a:rPr>
              <a:t>c.</a:t>
            </a:r>
            <a:r>
              <a:rPr lang="en-US" sz="2400" b="1" dirty="0" err="1" smtClean="0">
                <a:solidFill>
                  <a:srgbClr val="FF0000"/>
                </a:solidFill>
                <a:latin typeface="Times New Roman" pitchFamily="18" charset="0"/>
              </a:rPr>
              <a:t>Ly</a:t>
            </a:r>
            <a:r>
              <a:rPr lang="en-US" sz="2400" b="1" dirty="0" smtClean="0">
                <a:solidFill>
                  <a:srgbClr val="FF0000"/>
                </a:solidFill>
                <a:latin typeface="Times New Roman" pitchFamily="18" charset="0"/>
              </a:rPr>
              <a:t> </a:t>
            </a:r>
            <a:r>
              <a:rPr lang="en-US" sz="2400" b="1" dirty="0" err="1">
                <a:solidFill>
                  <a:srgbClr val="FF0000"/>
                </a:solidFill>
                <a:latin typeface="Times New Roman" pitchFamily="18" charset="0"/>
              </a:rPr>
              <a:t>nước</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có</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nước</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đá</a:t>
            </a:r>
            <a:endParaRPr lang="en-US" sz="2400" b="1" dirty="0">
              <a:solidFill>
                <a:srgbClr val="FF0000"/>
              </a:solidFill>
              <a:latin typeface=".VnTime" pitchFamily="34" charset="0"/>
            </a:endParaRPr>
          </a:p>
        </p:txBody>
      </p:sp>
      <p:sp>
        <p:nvSpPr>
          <p:cNvPr id="10" name="Rectangle 9"/>
          <p:cNvSpPr/>
          <p:nvPr/>
        </p:nvSpPr>
        <p:spPr>
          <a:xfrm>
            <a:off x="140136" y="255362"/>
            <a:ext cx="9016127" cy="3139321"/>
          </a:xfrm>
          <a:prstGeom prst="rect">
            <a:avLst/>
          </a:prstGeom>
        </p:spPr>
        <p:txBody>
          <a:bodyPr wrap="square">
            <a:spAutoFit/>
          </a:bodyPr>
          <a:lstStyle/>
          <a:p>
            <a:r>
              <a:rPr lang="en-US" sz="6600" b="1" dirty="0" err="1">
                <a:solidFill>
                  <a:srgbClr val="0000FF"/>
                </a:solidFill>
                <a:latin typeface="VNI-Times" pitchFamily="2" charset="0"/>
              </a:rPr>
              <a:t>Trong</a:t>
            </a:r>
            <a:r>
              <a:rPr lang="en-US" sz="6600" b="1" dirty="0">
                <a:solidFill>
                  <a:srgbClr val="0000FF"/>
                </a:solidFill>
                <a:latin typeface="VNI-Times" pitchFamily="2" charset="0"/>
              </a:rPr>
              <a:t> 3 </a:t>
            </a:r>
            <a:r>
              <a:rPr lang="en-US" sz="6600" b="1" dirty="0" err="1">
                <a:solidFill>
                  <a:srgbClr val="0000FF"/>
                </a:solidFill>
                <a:latin typeface="VNI-Times" pitchFamily="2" charset="0"/>
              </a:rPr>
              <a:t>coác</a:t>
            </a:r>
            <a:r>
              <a:rPr lang="en-US" sz="6600" b="1" dirty="0">
                <a:solidFill>
                  <a:srgbClr val="0000FF"/>
                </a:solidFill>
                <a:latin typeface="VNI-Times" pitchFamily="2" charset="0"/>
              </a:rPr>
              <a:t> </a:t>
            </a:r>
            <a:r>
              <a:rPr lang="en-US" sz="6600" b="1" dirty="0" err="1">
                <a:solidFill>
                  <a:srgbClr val="0000FF"/>
                </a:solidFill>
                <a:latin typeface="VNI-Times" pitchFamily="2" charset="0"/>
              </a:rPr>
              <a:t>nöôùc</a:t>
            </a:r>
            <a:r>
              <a:rPr lang="en-US" sz="6600" b="1" dirty="0">
                <a:solidFill>
                  <a:srgbClr val="0000FF"/>
                </a:solidFill>
                <a:latin typeface="VNI-Times" pitchFamily="2" charset="0"/>
              </a:rPr>
              <a:t>, </a:t>
            </a:r>
            <a:r>
              <a:rPr lang="en-US" sz="6600" b="1" dirty="0" err="1">
                <a:solidFill>
                  <a:srgbClr val="0000FF"/>
                </a:solidFill>
                <a:latin typeface="VNI-Times" pitchFamily="2" charset="0"/>
              </a:rPr>
              <a:t>coác</a:t>
            </a:r>
            <a:r>
              <a:rPr lang="en-US" sz="6600" b="1" dirty="0">
                <a:solidFill>
                  <a:srgbClr val="0000FF"/>
                </a:solidFill>
                <a:latin typeface="VNI-Times" pitchFamily="2" charset="0"/>
              </a:rPr>
              <a:t> </a:t>
            </a:r>
            <a:r>
              <a:rPr lang="en-US" sz="6600" b="1" dirty="0" smtClean="0">
                <a:solidFill>
                  <a:srgbClr val="0000FF"/>
                </a:solidFill>
                <a:latin typeface="VNI-Times" pitchFamily="2" charset="0"/>
              </a:rPr>
              <a:t>a </a:t>
            </a:r>
            <a:r>
              <a:rPr lang="en-US" sz="6600" b="1" dirty="0" err="1">
                <a:solidFill>
                  <a:srgbClr val="0000FF"/>
                </a:solidFill>
                <a:latin typeface="VNI-Times" pitchFamily="2" charset="0"/>
              </a:rPr>
              <a:t>noùng</a:t>
            </a:r>
            <a:r>
              <a:rPr lang="en-US" sz="6600" b="1" dirty="0">
                <a:solidFill>
                  <a:srgbClr val="0000FF"/>
                </a:solidFill>
                <a:latin typeface="VNI-Times" pitchFamily="2" charset="0"/>
              </a:rPr>
              <a:t> </a:t>
            </a:r>
            <a:r>
              <a:rPr lang="en-US" sz="6600" b="1" dirty="0" err="1">
                <a:solidFill>
                  <a:srgbClr val="0000FF"/>
                </a:solidFill>
                <a:latin typeface="VNI-Times" pitchFamily="2" charset="0"/>
              </a:rPr>
              <a:t>hôn</a:t>
            </a:r>
            <a:r>
              <a:rPr lang="en-US" sz="6600" b="1" dirty="0">
                <a:solidFill>
                  <a:srgbClr val="0000FF"/>
                </a:solidFill>
                <a:latin typeface="VNI-Times" pitchFamily="2" charset="0"/>
              </a:rPr>
              <a:t> </a:t>
            </a:r>
            <a:r>
              <a:rPr lang="en-US" sz="6600" b="1" dirty="0" err="1">
                <a:solidFill>
                  <a:srgbClr val="0000FF"/>
                </a:solidFill>
                <a:latin typeface="VNI-Times" pitchFamily="2" charset="0"/>
              </a:rPr>
              <a:t>coác</a:t>
            </a:r>
            <a:r>
              <a:rPr lang="en-US" sz="6600" b="1" dirty="0">
                <a:solidFill>
                  <a:srgbClr val="0000FF"/>
                </a:solidFill>
                <a:latin typeface="VNI-Times" pitchFamily="2" charset="0"/>
              </a:rPr>
              <a:t> </a:t>
            </a:r>
            <a:r>
              <a:rPr lang="en-US" sz="6600" b="1" dirty="0" err="1">
                <a:solidFill>
                  <a:srgbClr val="0000FF"/>
                </a:solidFill>
                <a:latin typeface="VNI-Times" pitchFamily="2" charset="0"/>
              </a:rPr>
              <a:t>naøo</a:t>
            </a:r>
            <a:r>
              <a:rPr lang="en-US" sz="6600" b="1" dirty="0">
                <a:solidFill>
                  <a:srgbClr val="0000FF"/>
                </a:solidFill>
                <a:latin typeface="VNI-Times" pitchFamily="2" charset="0"/>
              </a:rPr>
              <a:t> </a:t>
            </a:r>
            <a:r>
              <a:rPr lang="en-US" sz="6600" b="1" dirty="0" err="1">
                <a:solidFill>
                  <a:srgbClr val="0000FF"/>
                </a:solidFill>
                <a:latin typeface="VNI-Times" pitchFamily="2" charset="0"/>
              </a:rPr>
              <a:t>vaø</a:t>
            </a:r>
            <a:r>
              <a:rPr lang="en-US" sz="6600" b="1" dirty="0">
                <a:solidFill>
                  <a:srgbClr val="0000FF"/>
                </a:solidFill>
                <a:latin typeface="VNI-Times" pitchFamily="2" charset="0"/>
              </a:rPr>
              <a:t> </a:t>
            </a:r>
            <a:r>
              <a:rPr lang="en-US" sz="6600" b="1" dirty="0" err="1">
                <a:solidFill>
                  <a:srgbClr val="0000FF"/>
                </a:solidFill>
                <a:latin typeface="VNI-Times" pitchFamily="2" charset="0"/>
              </a:rPr>
              <a:t>laïnh</a:t>
            </a:r>
            <a:r>
              <a:rPr lang="en-US" sz="6600" b="1" dirty="0">
                <a:solidFill>
                  <a:srgbClr val="0000FF"/>
                </a:solidFill>
                <a:latin typeface="VNI-Times" pitchFamily="2" charset="0"/>
              </a:rPr>
              <a:t> </a:t>
            </a:r>
            <a:r>
              <a:rPr lang="en-US" sz="6600" b="1" dirty="0" err="1">
                <a:solidFill>
                  <a:srgbClr val="0000FF"/>
                </a:solidFill>
                <a:latin typeface="VNI-Times" pitchFamily="2" charset="0"/>
              </a:rPr>
              <a:t>hôn</a:t>
            </a:r>
            <a:r>
              <a:rPr lang="en-US" sz="6600" b="1" dirty="0">
                <a:solidFill>
                  <a:srgbClr val="0000FF"/>
                </a:solidFill>
                <a:latin typeface="VNI-Times" pitchFamily="2" charset="0"/>
              </a:rPr>
              <a:t> </a:t>
            </a:r>
            <a:r>
              <a:rPr lang="en-US" sz="6600" b="1" dirty="0" err="1">
                <a:solidFill>
                  <a:srgbClr val="0000FF"/>
                </a:solidFill>
                <a:latin typeface="VNI-Times" pitchFamily="2" charset="0"/>
              </a:rPr>
              <a:t>coác</a:t>
            </a:r>
            <a:r>
              <a:rPr lang="en-US" sz="6600" b="1" dirty="0">
                <a:solidFill>
                  <a:srgbClr val="0000FF"/>
                </a:solidFill>
                <a:latin typeface="VNI-Times" pitchFamily="2" charset="0"/>
              </a:rPr>
              <a:t> </a:t>
            </a:r>
            <a:r>
              <a:rPr lang="en-US" sz="6600" b="1" dirty="0" err="1">
                <a:solidFill>
                  <a:srgbClr val="0000FF"/>
                </a:solidFill>
                <a:latin typeface="VNI-Times" pitchFamily="2" charset="0"/>
              </a:rPr>
              <a:t>naøo</a:t>
            </a:r>
            <a:r>
              <a:rPr lang="en-US" sz="6600" b="1" dirty="0">
                <a:solidFill>
                  <a:srgbClr val="0000FF"/>
                </a:solidFill>
                <a:latin typeface="VNI-Times" pitchFamily="2" charset="0"/>
              </a:rPr>
              <a:t>?</a:t>
            </a:r>
          </a:p>
        </p:txBody>
      </p:sp>
    </p:spTree>
    <p:extLst>
      <p:ext uri="{BB962C8B-B14F-4D97-AF65-F5344CB8AC3E}">
        <p14:creationId xmlns:p14="http://schemas.microsoft.com/office/powerpoint/2010/main" val="3732930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8686800" cy="4247317"/>
          </a:xfrm>
          <a:prstGeom prst="rect">
            <a:avLst/>
          </a:prstGeom>
        </p:spPr>
        <p:txBody>
          <a:bodyPr wrap="square">
            <a:spAutoFit/>
          </a:bodyPr>
          <a:lstStyle/>
          <a:p>
            <a:r>
              <a:rPr lang="vi-VN" sz="5400" b="1" dirty="0">
                <a:solidFill>
                  <a:srgbClr val="0000CC"/>
                </a:solidFill>
              </a:rPr>
              <a:t>Cốc a nóng hơn cốc c và lạnh hơn cốc b vì cốc a là cốc nước </a:t>
            </a:r>
            <a:r>
              <a:rPr lang="vi-VN" sz="5400" b="1" dirty="0" smtClean="0">
                <a:solidFill>
                  <a:srgbClr val="0000CC"/>
                </a:solidFill>
              </a:rPr>
              <a:t>nguội</a:t>
            </a:r>
            <a:r>
              <a:rPr lang="en-US" sz="5400" b="1" dirty="0" smtClean="0">
                <a:solidFill>
                  <a:srgbClr val="0000CC"/>
                </a:solidFill>
              </a:rPr>
              <a:t>.</a:t>
            </a:r>
            <a:r>
              <a:rPr lang="vi-VN" sz="5400" b="1" dirty="0" smtClean="0">
                <a:solidFill>
                  <a:srgbClr val="0000CC"/>
                </a:solidFill>
              </a:rPr>
              <a:t> </a:t>
            </a:r>
            <a:endParaRPr lang="en-US" sz="5400" b="1" dirty="0" smtClean="0">
              <a:solidFill>
                <a:srgbClr val="0000CC"/>
              </a:solidFill>
            </a:endParaRPr>
          </a:p>
          <a:p>
            <a:r>
              <a:rPr lang="en-US" sz="5400" b="1" dirty="0">
                <a:solidFill>
                  <a:srgbClr val="FF0000"/>
                </a:solidFill>
              </a:rPr>
              <a:t>C</a:t>
            </a:r>
            <a:r>
              <a:rPr lang="vi-VN" sz="5400" b="1" dirty="0" smtClean="0">
                <a:solidFill>
                  <a:srgbClr val="FF0000"/>
                </a:solidFill>
              </a:rPr>
              <a:t>ốc </a:t>
            </a:r>
            <a:r>
              <a:rPr lang="vi-VN" sz="5400" b="1" dirty="0">
                <a:solidFill>
                  <a:srgbClr val="FF0000"/>
                </a:solidFill>
              </a:rPr>
              <a:t>b là cốc nước </a:t>
            </a:r>
            <a:r>
              <a:rPr lang="vi-VN" sz="5400" b="1" dirty="0" smtClean="0">
                <a:solidFill>
                  <a:srgbClr val="FF0000"/>
                </a:solidFill>
              </a:rPr>
              <a:t>nóng</a:t>
            </a:r>
            <a:r>
              <a:rPr lang="en-US" sz="5400" b="1" dirty="0" smtClean="0">
                <a:solidFill>
                  <a:srgbClr val="FF0000"/>
                </a:solidFill>
              </a:rPr>
              <a:t>.</a:t>
            </a:r>
            <a:r>
              <a:rPr lang="vi-VN" sz="5400" b="1" dirty="0" smtClean="0">
                <a:solidFill>
                  <a:srgbClr val="FF0000"/>
                </a:solidFill>
              </a:rPr>
              <a:t> </a:t>
            </a:r>
            <a:r>
              <a:rPr lang="en-US" sz="5400" b="1" dirty="0">
                <a:solidFill>
                  <a:srgbClr val="0000CC"/>
                </a:solidFill>
              </a:rPr>
              <a:t>C</a:t>
            </a:r>
            <a:r>
              <a:rPr lang="vi-VN" sz="5400" b="1" dirty="0" smtClean="0">
                <a:solidFill>
                  <a:srgbClr val="0000CC"/>
                </a:solidFill>
              </a:rPr>
              <a:t>ốc </a:t>
            </a:r>
            <a:r>
              <a:rPr lang="vi-VN" sz="5400" b="1" dirty="0">
                <a:solidFill>
                  <a:srgbClr val="0000CC"/>
                </a:solidFill>
              </a:rPr>
              <a:t>c là cốc nước đá.</a:t>
            </a:r>
            <a:endParaRPr lang="en-US" sz="5400" b="1" dirty="0">
              <a:solidFill>
                <a:srgbClr val="0000CC"/>
              </a:solidFill>
            </a:endParaRPr>
          </a:p>
        </p:txBody>
      </p:sp>
    </p:spTree>
    <p:extLst>
      <p:ext uri="{BB962C8B-B14F-4D97-AF65-F5344CB8AC3E}">
        <p14:creationId xmlns:p14="http://schemas.microsoft.com/office/powerpoint/2010/main" val="4154714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8686800" cy="5909310"/>
          </a:xfrm>
          <a:prstGeom prst="rect">
            <a:avLst/>
          </a:prstGeom>
        </p:spPr>
        <p:txBody>
          <a:bodyPr wrap="square">
            <a:spAutoFit/>
          </a:bodyPr>
          <a:lstStyle/>
          <a:p>
            <a:r>
              <a:rPr lang="vi-VN" sz="5400" b="1" dirty="0">
                <a:solidFill>
                  <a:srgbClr val="006600"/>
                </a:solidFill>
              </a:rPr>
              <a:t>Một vật có thể nóng hơn vật này nhưng lại là vật lạnh hơn so với vật khác. Điều đó phụ thuộc vào nhiệt độ ở mỗi vật. V</a:t>
            </a:r>
            <a:r>
              <a:rPr lang="fr-FR" sz="5400" b="1" dirty="0" err="1">
                <a:solidFill>
                  <a:srgbClr val="006600"/>
                </a:solidFill>
              </a:rPr>
              <a:t>ật</a:t>
            </a:r>
            <a:r>
              <a:rPr lang="fr-FR" sz="5400" b="1" dirty="0">
                <a:solidFill>
                  <a:srgbClr val="006600"/>
                </a:solidFill>
              </a:rPr>
              <a:t> </a:t>
            </a:r>
            <a:r>
              <a:rPr lang="fr-FR" sz="5400" b="1" dirty="0" err="1">
                <a:solidFill>
                  <a:srgbClr val="006600"/>
                </a:solidFill>
              </a:rPr>
              <a:t>nóng</a:t>
            </a:r>
            <a:r>
              <a:rPr lang="fr-FR" sz="5400" b="1" dirty="0">
                <a:solidFill>
                  <a:srgbClr val="006600"/>
                </a:solidFill>
              </a:rPr>
              <a:t> </a:t>
            </a:r>
            <a:r>
              <a:rPr lang="fr-FR" sz="5400" b="1" dirty="0" err="1">
                <a:solidFill>
                  <a:srgbClr val="006600"/>
                </a:solidFill>
              </a:rPr>
              <a:t>có</a:t>
            </a:r>
            <a:r>
              <a:rPr lang="fr-FR" sz="5400" b="1" dirty="0">
                <a:solidFill>
                  <a:srgbClr val="006600"/>
                </a:solidFill>
              </a:rPr>
              <a:t> </a:t>
            </a:r>
            <a:r>
              <a:rPr lang="fr-FR" sz="5400" b="1" dirty="0" err="1">
                <a:solidFill>
                  <a:srgbClr val="006600"/>
                </a:solidFill>
              </a:rPr>
              <a:t>nhiệt</a:t>
            </a:r>
            <a:r>
              <a:rPr lang="fr-FR" sz="5400" b="1" dirty="0">
                <a:solidFill>
                  <a:srgbClr val="006600"/>
                </a:solidFill>
              </a:rPr>
              <a:t> </a:t>
            </a:r>
            <a:r>
              <a:rPr lang="fr-FR" sz="5400" b="1" dirty="0" err="1">
                <a:solidFill>
                  <a:srgbClr val="006600"/>
                </a:solidFill>
              </a:rPr>
              <a:t>độ</a:t>
            </a:r>
            <a:r>
              <a:rPr lang="fr-FR" sz="5400" b="1" dirty="0">
                <a:solidFill>
                  <a:srgbClr val="006600"/>
                </a:solidFill>
              </a:rPr>
              <a:t> </a:t>
            </a:r>
            <a:r>
              <a:rPr lang="fr-FR" sz="5400" b="1" dirty="0" err="1">
                <a:solidFill>
                  <a:srgbClr val="006600"/>
                </a:solidFill>
              </a:rPr>
              <a:t>cao</a:t>
            </a:r>
            <a:r>
              <a:rPr lang="fr-FR" sz="5400" b="1" dirty="0">
                <a:solidFill>
                  <a:srgbClr val="006600"/>
                </a:solidFill>
              </a:rPr>
              <a:t> </a:t>
            </a:r>
            <a:r>
              <a:rPr lang="fr-FR" sz="5400" b="1" dirty="0" err="1">
                <a:solidFill>
                  <a:srgbClr val="006600"/>
                </a:solidFill>
              </a:rPr>
              <a:t>hơn</a:t>
            </a:r>
            <a:r>
              <a:rPr lang="fr-FR" sz="5400" b="1" dirty="0">
                <a:solidFill>
                  <a:srgbClr val="006600"/>
                </a:solidFill>
              </a:rPr>
              <a:t> </a:t>
            </a:r>
            <a:r>
              <a:rPr lang="fr-FR" sz="5400" b="1" dirty="0" err="1">
                <a:solidFill>
                  <a:srgbClr val="006600"/>
                </a:solidFill>
              </a:rPr>
              <a:t>vật</a:t>
            </a:r>
            <a:r>
              <a:rPr lang="fr-FR" sz="5400" b="1" dirty="0">
                <a:solidFill>
                  <a:srgbClr val="006600"/>
                </a:solidFill>
              </a:rPr>
              <a:t> </a:t>
            </a:r>
            <a:r>
              <a:rPr lang="fr-FR" sz="5400" b="1" dirty="0" err="1">
                <a:solidFill>
                  <a:srgbClr val="006600"/>
                </a:solidFill>
              </a:rPr>
              <a:t>lạnh</a:t>
            </a:r>
            <a:r>
              <a:rPr lang="fr-FR" sz="5400" b="1" dirty="0">
                <a:solidFill>
                  <a:srgbClr val="006600"/>
                </a:solidFill>
              </a:rPr>
              <a:t>. </a:t>
            </a:r>
            <a:endParaRPr lang="en-US" sz="5400" b="1" dirty="0">
              <a:solidFill>
                <a:srgbClr val="006600"/>
              </a:solidFill>
            </a:endParaRPr>
          </a:p>
        </p:txBody>
      </p:sp>
    </p:spTree>
    <p:extLst>
      <p:ext uri="{BB962C8B-B14F-4D97-AF65-F5344CB8AC3E}">
        <p14:creationId xmlns:p14="http://schemas.microsoft.com/office/powerpoint/2010/main" val="2714245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52400" y="457200"/>
            <a:ext cx="8839200" cy="3139321"/>
          </a:xfrm>
          <a:prstGeom prst="rect">
            <a:avLst/>
          </a:prstGeom>
          <a:noFill/>
          <a:ln w="9525">
            <a:noFill/>
            <a:miter lim="800000"/>
            <a:headEnd/>
            <a:tailEnd/>
          </a:ln>
        </p:spPr>
        <p:txBody>
          <a:bodyPr>
            <a:spAutoFit/>
          </a:bodyPr>
          <a:lstStyle/>
          <a:p>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Nhiệt</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độ</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là</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đại</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lượng</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chỉ</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độ</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nóng</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lạnh</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của</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một</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vật</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có</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đơn</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vị</a:t>
            </a:r>
            <a:r>
              <a:rPr lang="en-US" sz="6600" b="1" dirty="0">
                <a:latin typeface="Times New Roman" pitchFamily="18" charset="0"/>
                <a:cs typeface="Times New Roman" pitchFamily="18" charset="0"/>
              </a:rPr>
              <a:t> </a:t>
            </a:r>
            <a:r>
              <a:rPr lang="en-US" sz="6600" b="1" dirty="0" err="1">
                <a:latin typeface="Times New Roman" pitchFamily="18" charset="0"/>
                <a:cs typeface="Times New Roman" pitchFamily="18" charset="0"/>
              </a:rPr>
              <a:t>là</a:t>
            </a:r>
            <a:r>
              <a:rPr lang="en-US" sz="6600" b="1" dirty="0">
                <a:latin typeface="Times New Roman" pitchFamily="18" charset="0"/>
                <a:cs typeface="Times New Roman" pitchFamily="18" charset="0"/>
              </a:rPr>
              <a:t> </a:t>
            </a:r>
            <a:r>
              <a:rPr lang="en-US" sz="6600" b="1" baseline="30000" dirty="0" err="1">
                <a:latin typeface="Times New Roman" pitchFamily="18" charset="0"/>
                <a:cs typeface="Times New Roman" pitchFamily="18" charset="0"/>
              </a:rPr>
              <a:t>o</a:t>
            </a:r>
            <a:r>
              <a:rPr lang="en-US" sz="6600" b="1" dirty="0" err="1">
                <a:latin typeface="Times New Roman" pitchFamily="18" charset="0"/>
                <a:cs typeface="Times New Roman" pitchFamily="18" charset="0"/>
              </a:rPr>
              <a:t>C.</a:t>
            </a:r>
            <a:endParaRPr lang="en-US" sz="6600" b="1" dirty="0">
              <a:latin typeface="Times New Roman" pitchFamily="18" charset="0"/>
              <a:cs typeface="Times New Roman" pitchFamily="18" charset="0"/>
            </a:endParaRPr>
          </a:p>
        </p:txBody>
      </p:sp>
    </p:spTree>
    <p:extLst>
      <p:ext uri="{BB962C8B-B14F-4D97-AF65-F5344CB8AC3E}">
        <p14:creationId xmlns:p14="http://schemas.microsoft.com/office/powerpoint/2010/main" val="3905791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09600"/>
            <a:ext cx="8436925" cy="769441"/>
          </a:xfrm>
          <a:prstGeom prst="rect">
            <a:avLst/>
          </a:prstGeom>
        </p:spPr>
        <p:txBody>
          <a:bodyPr wrap="none">
            <a:spAutoFit/>
          </a:bodyPr>
          <a:lstStyle/>
          <a:p>
            <a:r>
              <a:rPr lang="fr-FR" sz="4400" b="1" dirty="0" smtClean="0">
                <a:solidFill>
                  <a:srgbClr val="FF0000"/>
                </a:solidFill>
              </a:rPr>
              <a:t>2. </a:t>
            </a:r>
            <a:r>
              <a:rPr lang="fr-FR" sz="4400" b="1" dirty="0" err="1" smtClean="0">
                <a:solidFill>
                  <a:srgbClr val="FF0000"/>
                </a:solidFill>
              </a:rPr>
              <a:t>Thực</a:t>
            </a:r>
            <a:r>
              <a:rPr lang="fr-FR" sz="4400" b="1" dirty="0" smtClean="0">
                <a:solidFill>
                  <a:srgbClr val="FF0000"/>
                </a:solidFill>
              </a:rPr>
              <a:t> </a:t>
            </a:r>
            <a:r>
              <a:rPr lang="fr-FR" sz="4400" b="1" dirty="0" err="1">
                <a:solidFill>
                  <a:srgbClr val="FF0000"/>
                </a:solidFill>
              </a:rPr>
              <a:t>hành</a:t>
            </a:r>
            <a:r>
              <a:rPr lang="fr-FR" sz="4400" b="1" dirty="0">
                <a:solidFill>
                  <a:srgbClr val="FF0000"/>
                </a:solidFill>
              </a:rPr>
              <a:t> </a:t>
            </a:r>
            <a:r>
              <a:rPr lang="fr-FR" sz="4400" b="1" dirty="0" err="1">
                <a:solidFill>
                  <a:srgbClr val="FF0000"/>
                </a:solidFill>
              </a:rPr>
              <a:t>sử</a:t>
            </a:r>
            <a:r>
              <a:rPr lang="fr-FR" sz="4400" b="1" dirty="0">
                <a:solidFill>
                  <a:srgbClr val="FF0000"/>
                </a:solidFill>
              </a:rPr>
              <a:t> </a:t>
            </a:r>
            <a:r>
              <a:rPr lang="fr-FR" sz="4400" b="1" dirty="0" err="1">
                <a:solidFill>
                  <a:srgbClr val="FF0000"/>
                </a:solidFill>
              </a:rPr>
              <a:t>dụng</a:t>
            </a:r>
            <a:r>
              <a:rPr lang="fr-FR" sz="4400" b="1" dirty="0">
                <a:solidFill>
                  <a:srgbClr val="FF0000"/>
                </a:solidFill>
              </a:rPr>
              <a:t> </a:t>
            </a:r>
            <a:r>
              <a:rPr lang="fr-FR" sz="4400" b="1" dirty="0" err="1">
                <a:solidFill>
                  <a:srgbClr val="FF0000"/>
                </a:solidFill>
              </a:rPr>
              <a:t>nhiệt</a:t>
            </a:r>
            <a:r>
              <a:rPr lang="fr-FR" sz="4400" b="1" dirty="0">
                <a:solidFill>
                  <a:srgbClr val="FF0000"/>
                </a:solidFill>
              </a:rPr>
              <a:t> </a:t>
            </a:r>
            <a:r>
              <a:rPr lang="fr-FR" sz="4400" b="1" dirty="0" err="1">
                <a:solidFill>
                  <a:srgbClr val="FF0000"/>
                </a:solidFill>
              </a:rPr>
              <a:t>kế</a:t>
            </a:r>
            <a:endParaRPr lang="en-US" sz="4400" dirty="0">
              <a:solidFill>
                <a:srgbClr val="FF0000"/>
              </a:solidFill>
            </a:endParaRPr>
          </a:p>
        </p:txBody>
      </p:sp>
      <p:sp>
        <p:nvSpPr>
          <p:cNvPr id="3" name="Text Box 8"/>
          <p:cNvSpPr txBox="1">
            <a:spLocks noChangeArrowheads="1"/>
          </p:cNvSpPr>
          <p:nvPr/>
        </p:nvSpPr>
        <p:spPr bwMode="auto">
          <a:xfrm>
            <a:off x="827562" y="1957923"/>
            <a:ext cx="7543800" cy="830997"/>
          </a:xfrm>
          <a:prstGeom prst="rect">
            <a:avLst/>
          </a:prstGeom>
          <a:noFill/>
          <a:ln w="9525">
            <a:noFill/>
            <a:miter lim="800000"/>
            <a:headEnd/>
            <a:tailEnd/>
          </a:ln>
        </p:spPr>
        <p:txBody>
          <a:bodyPr wrap="square">
            <a:spAutoFit/>
          </a:bodyPr>
          <a:lstStyle/>
          <a:p>
            <a:r>
              <a:rPr lang="en-US" sz="4800" b="1" dirty="0" smtClean="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Giới</a:t>
            </a:r>
            <a:r>
              <a:rPr lang="en-US" sz="4800" b="1" dirty="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thiệu</a:t>
            </a:r>
            <a:r>
              <a:rPr lang="en-US" sz="4800" b="1" dirty="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về</a:t>
            </a:r>
            <a:r>
              <a:rPr lang="en-US" sz="4800" b="1" dirty="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nhiệt</a:t>
            </a:r>
            <a:r>
              <a:rPr lang="en-US" sz="4800" b="1" dirty="0">
                <a:solidFill>
                  <a:srgbClr val="0000CC"/>
                </a:solidFill>
                <a:latin typeface="Times New Roman" pitchFamily="18" charset="0"/>
                <a:cs typeface="Times New Roman" pitchFamily="18" charset="0"/>
              </a:rPr>
              <a:t> </a:t>
            </a:r>
            <a:r>
              <a:rPr lang="en-US" sz="4800" b="1" dirty="0" err="1">
                <a:solidFill>
                  <a:srgbClr val="0000CC"/>
                </a:solidFill>
                <a:latin typeface="Times New Roman" pitchFamily="18" charset="0"/>
                <a:cs typeface="Times New Roman" pitchFamily="18" charset="0"/>
              </a:rPr>
              <a:t>kế</a:t>
            </a:r>
            <a:endParaRPr lang="en-US" sz="48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147679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_Văn_Bản 10"/>
          <p:cNvSpPr txBox="1">
            <a:spLocks noChangeArrowheads="1"/>
          </p:cNvSpPr>
          <p:nvPr/>
        </p:nvSpPr>
        <p:spPr bwMode="auto">
          <a:xfrm>
            <a:off x="0" y="228600"/>
            <a:ext cx="9204960" cy="5632311"/>
          </a:xfrm>
          <a:prstGeom prst="rect">
            <a:avLst/>
          </a:prstGeom>
          <a:noFill/>
          <a:ln w="9525">
            <a:noFill/>
            <a:miter lim="800000"/>
            <a:headEnd/>
            <a:tailEnd/>
          </a:ln>
        </p:spPr>
        <p:txBody>
          <a:bodyPr wrap="square">
            <a:spAutoFit/>
          </a:bodyPr>
          <a:lstStyle/>
          <a:p>
            <a:r>
              <a:rPr lang="en-US" sz="6000" b="1" dirty="0">
                <a:latin typeface="Times New Roman" pitchFamily="18" charset="0"/>
              </a:rPr>
              <a:t>   </a:t>
            </a:r>
            <a:r>
              <a:rPr lang="en-US" sz="6000" b="1" dirty="0" err="1">
                <a:latin typeface="Times New Roman" pitchFamily="18" charset="0"/>
              </a:rPr>
              <a:t>Để</a:t>
            </a:r>
            <a:r>
              <a:rPr lang="en-US" sz="6000" b="1" dirty="0">
                <a:latin typeface="Times New Roman" pitchFamily="18" charset="0"/>
              </a:rPr>
              <a:t> </a:t>
            </a:r>
            <a:r>
              <a:rPr lang="en-US" sz="6000" b="1" dirty="0" err="1">
                <a:latin typeface="Times New Roman" pitchFamily="18" charset="0"/>
              </a:rPr>
              <a:t>đo</a:t>
            </a:r>
            <a:r>
              <a:rPr lang="en-US" sz="6000" b="1" dirty="0">
                <a:latin typeface="Times New Roman" pitchFamily="18" charset="0"/>
              </a:rPr>
              <a:t> </a:t>
            </a:r>
            <a:r>
              <a:rPr lang="en-US" sz="6000" b="1" dirty="0" err="1">
                <a:latin typeface="Times New Roman" pitchFamily="18" charset="0"/>
              </a:rPr>
              <a:t>nhiệt</a:t>
            </a:r>
            <a:r>
              <a:rPr lang="en-US" sz="6000" b="1" dirty="0">
                <a:latin typeface="Times New Roman" pitchFamily="18" charset="0"/>
              </a:rPr>
              <a:t> </a:t>
            </a:r>
            <a:r>
              <a:rPr lang="en-US" sz="6000" b="1" dirty="0" err="1">
                <a:latin typeface="Times New Roman" pitchFamily="18" charset="0"/>
              </a:rPr>
              <a:t>độ</a:t>
            </a:r>
            <a:r>
              <a:rPr lang="en-US" sz="6000" b="1" dirty="0">
                <a:latin typeface="Times New Roman" pitchFamily="18" charset="0"/>
              </a:rPr>
              <a:t> </a:t>
            </a:r>
            <a:r>
              <a:rPr lang="en-US" sz="6000" b="1" dirty="0" err="1">
                <a:latin typeface="Times New Roman" pitchFamily="18" charset="0"/>
              </a:rPr>
              <a:t>của</a:t>
            </a:r>
            <a:r>
              <a:rPr lang="en-US" sz="6000" b="1" dirty="0">
                <a:latin typeface="Times New Roman" pitchFamily="18" charset="0"/>
              </a:rPr>
              <a:t> </a:t>
            </a:r>
            <a:r>
              <a:rPr lang="en-US" sz="6000" b="1" dirty="0" err="1">
                <a:latin typeface="Times New Roman" pitchFamily="18" charset="0"/>
              </a:rPr>
              <a:t>vật</a:t>
            </a:r>
            <a:r>
              <a:rPr lang="en-US" sz="6000" b="1" dirty="0">
                <a:latin typeface="Times New Roman" pitchFamily="18" charset="0"/>
              </a:rPr>
              <a:t>, ta </a:t>
            </a:r>
            <a:r>
              <a:rPr lang="en-US" sz="6000" b="1" dirty="0" err="1">
                <a:latin typeface="Times New Roman" pitchFamily="18" charset="0"/>
              </a:rPr>
              <a:t>sử</a:t>
            </a:r>
            <a:r>
              <a:rPr lang="en-US" sz="6000" b="1" dirty="0">
                <a:latin typeface="Times New Roman" pitchFamily="18" charset="0"/>
              </a:rPr>
              <a:t> </a:t>
            </a:r>
            <a:r>
              <a:rPr lang="en-US" sz="6000" b="1" dirty="0" err="1">
                <a:latin typeface="Times New Roman" pitchFamily="18" charset="0"/>
              </a:rPr>
              <a:t>dụng</a:t>
            </a:r>
            <a:r>
              <a:rPr lang="en-US" sz="6000" b="1" dirty="0">
                <a:latin typeface="Times New Roman" pitchFamily="18" charset="0"/>
              </a:rPr>
              <a:t> </a:t>
            </a:r>
            <a:r>
              <a:rPr lang="en-US" sz="6000" b="1" dirty="0" err="1">
                <a:latin typeface="Times New Roman" pitchFamily="18" charset="0"/>
              </a:rPr>
              <a:t>nhiệt</a:t>
            </a:r>
            <a:r>
              <a:rPr lang="en-US" sz="6000" b="1" dirty="0">
                <a:latin typeface="Times New Roman" pitchFamily="18" charset="0"/>
              </a:rPr>
              <a:t> </a:t>
            </a:r>
            <a:r>
              <a:rPr lang="en-US" sz="6000" b="1" dirty="0" err="1">
                <a:latin typeface="Times New Roman" pitchFamily="18" charset="0"/>
              </a:rPr>
              <a:t>kế</a:t>
            </a:r>
            <a:r>
              <a:rPr lang="en-US" sz="6000" b="1" dirty="0">
                <a:latin typeface="Times New Roman" pitchFamily="18" charset="0"/>
              </a:rPr>
              <a:t>. </a:t>
            </a:r>
            <a:r>
              <a:rPr lang="en-US" sz="6000" b="1" dirty="0" err="1">
                <a:latin typeface="Times New Roman" pitchFamily="18" charset="0"/>
              </a:rPr>
              <a:t>Có</a:t>
            </a:r>
            <a:r>
              <a:rPr lang="en-US" sz="6000" b="1" dirty="0">
                <a:latin typeface="Times New Roman" pitchFamily="18" charset="0"/>
              </a:rPr>
              <a:t> </a:t>
            </a:r>
            <a:r>
              <a:rPr lang="en-US" sz="6000" b="1" dirty="0" err="1">
                <a:latin typeface="Times New Roman" pitchFamily="18" charset="0"/>
              </a:rPr>
              <a:t>nhiều</a:t>
            </a:r>
            <a:r>
              <a:rPr lang="en-US" sz="6000" b="1" dirty="0">
                <a:latin typeface="Times New Roman" pitchFamily="18" charset="0"/>
              </a:rPr>
              <a:t> </a:t>
            </a:r>
            <a:r>
              <a:rPr lang="en-US" sz="6000" b="1" dirty="0" err="1">
                <a:latin typeface="Times New Roman" pitchFamily="18" charset="0"/>
              </a:rPr>
              <a:t>loại</a:t>
            </a:r>
            <a:r>
              <a:rPr lang="en-US" sz="6000" b="1" dirty="0">
                <a:latin typeface="Times New Roman" pitchFamily="18" charset="0"/>
              </a:rPr>
              <a:t> </a:t>
            </a:r>
            <a:r>
              <a:rPr lang="en-US" sz="6000" b="1" dirty="0" err="1">
                <a:latin typeface="Times New Roman" pitchFamily="18" charset="0"/>
              </a:rPr>
              <a:t>nhiệt</a:t>
            </a:r>
            <a:r>
              <a:rPr lang="en-US" sz="6000" b="1" dirty="0">
                <a:latin typeface="Times New Roman" pitchFamily="18" charset="0"/>
              </a:rPr>
              <a:t> </a:t>
            </a:r>
            <a:r>
              <a:rPr lang="en-US" sz="6000" b="1" dirty="0" err="1">
                <a:latin typeface="Times New Roman" pitchFamily="18" charset="0"/>
              </a:rPr>
              <a:t>kế</a:t>
            </a:r>
            <a:r>
              <a:rPr lang="en-US" sz="6000" b="1" dirty="0">
                <a:latin typeface="Times New Roman" pitchFamily="18" charset="0"/>
              </a:rPr>
              <a:t> </a:t>
            </a:r>
            <a:r>
              <a:rPr lang="en-US" sz="6000" b="1" dirty="0" err="1">
                <a:latin typeface="Times New Roman" pitchFamily="18" charset="0"/>
              </a:rPr>
              <a:t>khác</a:t>
            </a:r>
            <a:r>
              <a:rPr lang="en-US" sz="6000" b="1" dirty="0">
                <a:latin typeface="Times New Roman" pitchFamily="18" charset="0"/>
              </a:rPr>
              <a:t> </a:t>
            </a:r>
            <a:r>
              <a:rPr lang="en-US" sz="6000" b="1" dirty="0" err="1">
                <a:latin typeface="Times New Roman" pitchFamily="18" charset="0"/>
              </a:rPr>
              <a:t>nhau</a:t>
            </a:r>
            <a:r>
              <a:rPr lang="en-US" sz="6000" b="1" dirty="0">
                <a:latin typeface="Times New Roman" pitchFamily="18" charset="0"/>
              </a:rPr>
              <a:t>: </a:t>
            </a:r>
            <a:r>
              <a:rPr lang="en-US" sz="6000" b="1" dirty="0" err="1">
                <a:solidFill>
                  <a:srgbClr val="FF0000"/>
                </a:solidFill>
                <a:latin typeface="Times New Roman" pitchFamily="18" charset="0"/>
              </a:rPr>
              <a:t>Nhiệt</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kế</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đo</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nhiệt</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độ</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cơ</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thể</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nhiệt</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kế</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đo</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nhiệt</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độ</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không</a:t>
            </a:r>
            <a:r>
              <a:rPr lang="en-US" sz="6000" b="1" dirty="0">
                <a:solidFill>
                  <a:srgbClr val="FF0000"/>
                </a:solidFill>
                <a:latin typeface="Times New Roman" pitchFamily="18" charset="0"/>
              </a:rPr>
              <a:t> </a:t>
            </a:r>
            <a:r>
              <a:rPr lang="en-US" sz="6000" b="1" dirty="0" err="1">
                <a:solidFill>
                  <a:srgbClr val="FF0000"/>
                </a:solidFill>
                <a:latin typeface="Times New Roman" pitchFamily="18" charset="0"/>
              </a:rPr>
              <a:t>khí</a:t>
            </a:r>
            <a:r>
              <a:rPr lang="en-US" sz="6000" b="1" dirty="0">
                <a:solidFill>
                  <a:srgbClr val="FF0000"/>
                </a:solidFill>
                <a:latin typeface="Times New Roman" pitchFamily="18" charset="0"/>
              </a:rPr>
              <a:t>…</a:t>
            </a:r>
            <a:endParaRPr lang="vi-VN" sz="6000" b="1" dirty="0">
              <a:solidFill>
                <a:srgbClr val="FF0000"/>
              </a:solidFill>
              <a:latin typeface="Times New Roman" pitchFamily="18" charset="0"/>
            </a:endParaRPr>
          </a:p>
        </p:txBody>
      </p:sp>
    </p:spTree>
    <p:extLst>
      <p:ext uri="{BB962C8B-B14F-4D97-AF65-F5344CB8AC3E}">
        <p14:creationId xmlns:p14="http://schemas.microsoft.com/office/powerpoint/2010/main" val="12277947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67640" y="72479"/>
            <a:ext cx="7924800" cy="707886"/>
          </a:xfrm>
          <a:prstGeom prst="rect">
            <a:avLst/>
          </a:prstGeom>
          <a:noFill/>
          <a:ln w="9525">
            <a:noFill/>
            <a:miter lim="800000"/>
            <a:headEnd/>
            <a:tailEnd/>
          </a:ln>
        </p:spPr>
        <p:txBody>
          <a:bodyPr wrap="square">
            <a:spAutoFit/>
          </a:bodyPr>
          <a:lstStyle/>
          <a:p>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Nhiệt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kế</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đo</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nhiệt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độ</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cơ</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thể</a:t>
            </a:r>
            <a:r>
              <a:rPr lang="en-US" sz="4000" b="1" dirty="0">
                <a:solidFill>
                  <a:srgbClr val="FF0000"/>
                </a:solidFill>
                <a:latin typeface="Times New Roman" pitchFamily="18" charset="0"/>
                <a:cs typeface="Times New Roman" pitchFamily="18" charset="0"/>
              </a:rPr>
              <a:t>:</a:t>
            </a:r>
          </a:p>
        </p:txBody>
      </p:sp>
      <p:pic>
        <p:nvPicPr>
          <p:cNvPr id="3" name="Picture 10"/>
          <p:cNvPicPr>
            <a:picLocks noChangeAspect="1" noChangeArrowheads="1"/>
          </p:cNvPicPr>
          <p:nvPr/>
        </p:nvPicPr>
        <p:blipFill>
          <a:blip r:embed="rId2"/>
          <a:srcRect/>
          <a:stretch>
            <a:fillRect/>
          </a:stretch>
        </p:blipFill>
        <p:spPr bwMode="auto">
          <a:xfrm>
            <a:off x="0" y="749884"/>
            <a:ext cx="4038600" cy="6031915"/>
          </a:xfrm>
          <a:prstGeom prst="rect">
            <a:avLst/>
          </a:prstGeom>
          <a:noFill/>
          <a:ln w="9525">
            <a:noFill/>
            <a:miter lim="800000"/>
            <a:headEnd/>
            <a:tailEnd/>
          </a:ln>
        </p:spPr>
      </p:pic>
      <p:pic>
        <p:nvPicPr>
          <p:cNvPr id="4" name="Picture 8" descr="kien1003"/>
          <p:cNvPicPr>
            <a:picLocks noChangeAspect="1" noChangeArrowheads="1"/>
          </p:cNvPicPr>
          <p:nvPr/>
        </p:nvPicPr>
        <p:blipFill>
          <a:blip r:embed="rId3"/>
          <a:srcRect/>
          <a:stretch>
            <a:fillRect/>
          </a:stretch>
        </p:blipFill>
        <p:spPr bwMode="auto">
          <a:xfrm>
            <a:off x="4038600" y="780365"/>
            <a:ext cx="1447800" cy="6001435"/>
          </a:xfrm>
          <a:prstGeom prst="rect">
            <a:avLst/>
          </a:prstGeom>
          <a:noFill/>
          <a:ln w="9525">
            <a:noFill/>
            <a:miter lim="800000"/>
            <a:headEnd/>
            <a:tailEnd/>
          </a:ln>
        </p:spPr>
      </p:pic>
      <p:pic>
        <p:nvPicPr>
          <p:cNvPr id="5" name="Picture 9"/>
          <p:cNvPicPr>
            <a:picLocks noChangeAspect="1" noChangeArrowheads="1"/>
          </p:cNvPicPr>
          <p:nvPr/>
        </p:nvPicPr>
        <p:blipFill>
          <a:blip r:embed="rId4"/>
          <a:srcRect/>
          <a:stretch>
            <a:fillRect/>
          </a:stretch>
        </p:blipFill>
        <p:spPr bwMode="auto">
          <a:xfrm>
            <a:off x="5791200" y="1600200"/>
            <a:ext cx="3200400" cy="4953000"/>
          </a:xfrm>
          <a:prstGeom prst="rect">
            <a:avLst/>
          </a:prstGeom>
          <a:solidFill>
            <a:srgbClr val="000066"/>
          </a:solidFill>
          <a:ln w="9525">
            <a:solidFill>
              <a:schemeClr val="accent2"/>
            </a:solidFill>
            <a:miter lim="800000"/>
            <a:headEnd/>
            <a:tailEnd/>
          </a:ln>
        </p:spPr>
      </p:pic>
    </p:spTree>
    <p:extLst>
      <p:ext uri="{BB962C8B-B14F-4D97-AF65-F5344CB8AC3E}">
        <p14:creationId xmlns:p14="http://schemas.microsoft.com/office/powerpoint/2010/main" val="316117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5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10" name="Picture 6"/>
          <p:cNvPicPr>
            <a:picLocks noChangeAspect="1" noChangeArrowheads="1"/>
          </p:cNvPicPr>
          <p:nvPr/>
        </p:nvPicPr>
        <p:blipFill>
          <a:blip r:embed="rId2"/>
          <a:srcRect/>
          <a:stretch>
            <a:fillRect/>
          </a:stretch>
        </p:blipFill>
        <p:spPr bwMode="auto">
          <a:xfrm>
            <a:off x="762000" y="1"/>
            <a:ext cx="7851912" cy="6688666"/>
          </a:xfrm>
          <a:prstGeom prst="rect">
            <a:avLst/>
          </a:prstGeom>
          <a:noFill/>
          <a:ln w="9525">
            <a:noFill/>
            <a:miter lim="800000"/>
            <a:headEnd/>
            <a:tailEnd/>
          </a:ln>
        </p:spPr>
      </p:pic>
      <p:pic>
        <p:nvPicPr>
          <p:cNvPr id="10" name="Picture 7"/>
          <p:cNvPicPr>
            <a:picLocks noChangeAspect="1" noChangeArrowheads="1"/>
          </p:cNvPicPr>
          <p:nvPr/>
        </p:nvPicPr>
        <p:blipFill>
          <a:blip r:embed="rId3"/>
          <a:srcRect/>
          <a:stretch>
            <a:fillRect/>
          </a:stretch>
        </p:blipFill>
        <p:spPr bwMode="auto">
          <a:xfrm>
            <a:off x="1068456" y="-30480"/>
            <a:ext cx="7239000" cy="6549189"/>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p:cNvSpPr txBox="1">
            <a:spLocks noChangeArrowheads="1"/>
          </p:cNvSpPr>
          <p:nvPr/>
        </p:nvSpPr>
        <p:spPr bwMode="auto">
          <a:xfrm>
            <a:off x="304800" y="0"/>
            <a:ext cx="6324600" cy="584775"/>
          </a:xfrm>
          <a:prstGeom prst="rect">
            <a:avLst/>
          </a:prstGeom>
          <a:noFill/>
          <a:ln w="9525">
            <a:noFill/>
            <a:miter lim="800000"/>
            <a:headEnd/>
            <a:tailEnd/>
          </a:ln>
        </p:spPr>
        <p:txBody>
          <a:bodyPr>
            <a:spAutoFit/>
          </a:bodyPr>
          <a:lstStyle/>
          <a:p>
            <a:r>
              <a:rPr lang="en-US" sz="3200" b="1" dirty="0">
                <a:solidFill>
                  <a:srgbClr val="FF0000"/>
                </a:solidFill>
                <a:latin typeface="Times New Roman" pitchFamily="18" charset="0"/>
                <a:cs typeface="Times New Roman" pitchFamily="18" charset="0"/>
              </a:rPr>
              <a:t>*</a:t>
            </a:r>
            <a:r>
              <a:rPr lang="en-US" sz="3200" b="1" dirty="0" err="1">
                <a:solidFill>
                  <a:srgbClr val="FF0000"/>
                </a:solidFill>
                <a:latin typeface="Times New Roman" pitchFamily="18" charset="0"/>
                <a:cs typeface="Times New Roman" pitchFamily="18" charset="0"/>
              </a:rPr>
              <a:t>Nhiệt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kế</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đo</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nhiệt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độ</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không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khí</a:t>
            </a:r>
            <a:r>
              <a:rPr lang="en-US" sz="3200" b="1" dirty="0">
                <a:solidFill>
                  <a:srgbClr val="FF0000"/>
                </a:solidFill>
                <a:latin typeface="Times New Roman" pitchFamily="18" charset="0"/>
                <a:cs typeface="Times New Roman" pitchFamily="18" charset="0"/>
              </a:rPr>
              <a:t>:</a:t>
            </a:r>
          </a:p>
        </p:txBody>
      </p:sp>
      <p:pic>
        <p:nvPicPr>
          <p:cNvPr id="1026" name="Picture 2" descr="C:\Users\My PC\Pictures\hh\Nhiệt-kế-Sika-khoảng-đo-từ-0-đến-100-độ-C.jpg"/>
          <p:cNvPicPr>
            <a:picLocks noChangeAspect="1" noChangeArrowheads="1"/>
          </p:cNvPicPr>
          <p:nvPr/>
        </p:nvPicPr>
        <p:blipFill>
          <a:blip r:embed="rId2"/>
          <a:srcRect/>
          <a:stretch>
            <a:fillRect/>
          </a:stretch>
        </p:blipFill>
        <p:spPr bwMode="auto">
          <a:xfrm>
            <a:off x="1828800" y="1394936"/>
            <a:ext cx="5105400" cy="4953000"/>
          </a:xfrm>
          <a:prstGeom prst="rect">
            <a:avLst/>
          </a:prstGeom>
          <a:noFill/>
          <a:ln w="9525">
            <a:noFill/>
            <a:miter lim="800000"/>
            <a:headEnd/>
            <a:tailEnd/>
          </a:ln>
        </p:spPr>
      </p:pic>
      <p:pic>
        <p:nvPicPr>
          <p:cNvPr id="1027" name="Picture 3" descr="C:\Users\My PC\Pictures\hh\tải xuống (1).jpg"/>
          <p:cNvPicPr>
            <a:picLocks noChangeAspect="1" noChangeArrowheads="1"/>
          </p:cNvPicPr>
          <p:nvPr/>
        </p:nvPicPr>
        <p:blipFill>
          <a:blip r:embed="rId3"/>
          <a:srcRect/>
          <a:stretch>
            <a:fillRect/>
          </a:stretch>
        </p:blipFill>
        <p:spPr bwMode="auto">
          <a:xfrm>
            <a:off x="5562600" y="584775"/>
            <a:ext cx="3352800" cy="5892225"/>
          </a:xfrm>
          <a:prstGeom prst="rect">
            <a:avLst/>
          </a:prstGeom>
          <a:noFill/>
          <a:ln w="9525">
            <a:noFill/>
            <a:miter lim="800000"/>
            <a:headEnd/>
            <a:tailEnd/>
          </a:ln>
        </p:spPr>
      </p:pic>
      <p:pic>
        <p:nvPicPr>
          <p:cNvPr id="27654" name="Picture 3" descr="kien1004"/>
          <p:cNvPicPr>
            <a:picLocks noChangeAspect="1" noChangeArrowheads="1"/>
          </p:cNvPicPr>
          <p:nvPr/>
        </p:nvPicPr>
        <p:blipFill>
          <a:blip r:embed="rId4"/>
          <a:srcRect/>
          <a:stretch>
            <a:fillRect/>
          </a:stretch>
        </p:blipFill>
        <p:spPr bwMode="auto">
          <a:xfrm>
            <a:off x="15240" y="847248"/>
            <a:ext cx="2933700" cy="5500688"/>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4)">
                                      <p:cBhvr>
                                        <p:cTn id="7" dur="500"/>
                                        <p:tgtEl>
                                          <p:spTgt spid="1026"/>
                                        </p:tgtEl>
                                      </p:cBhvr>
                                    </p:animEffect>
                                  </p:childTnLst>
                                </p:cTn>
                              </p:par>
                              <p:par>
                                <p:cTn id="8" presetID="16" presetClass="entr" presetSubtype="26" fill="hold" nodeType="withEffect">
                                  <p:stCondLst>
                                    <p:cond delay="0"/>
                                  </p:stCondLst>
                                  <p:childTnLst>
                                    <p:set>
                                      <p:cBhvr>
                                        <p:cTn id="9" dur="1" fill="hold">
                                          <p:stCondLst>
                                            <p:cond delay="0"/>
                                          </p:stCondLst>
                                        </p:cTn>
                                        <p:tgtEl>
                                          <p:spTgt spid="27654"/>
                                        </p:tgtEl>
                                        <p:attrNameLst>
                                          <p:attrName>style.visibility</p:attrName>
                                        </p:attrNameLst>
                                      </p:cBhvr>
                                      <p:to>
                                        <p:strVal val="visible"/>
                                      </p:to>
                                    </p:set>
                                    <p:animEffect transition="in" filter="barn(inHorizontal)">
                                      <p:cBhvr>
                                        <p:cTn id="10" dur="500"/>
                                        <p:tgtEl>
                                          <p:spTgt spid="27654"/>
                                        </p:tgtEl>
                                      </p:cBhvr>
                                    </p:animEffect>
                                  </p:childTnLst>
                                </p:cTn>
                              </p:par>
                              <p:par>
                                <p:cTn id="11" presetID="22" presetClass="entr" presetSubtype="4"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wipe(down)">
                                      <p:cBhvr>
                                        <p:cTn id="1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kien1003"/>
          <p:cNvPicPr>
            <a:picLocks noChangeAspect="1" noChangeArrowheads="1"/>
          </p:cNvPicPr>
          <p:nvPr/>
        </p:nvPicPr>
        <p:blipFill>
          <a:blip r:embed="rId2"/>
          <a:srcRect/>
          <a:stretch>
            <a:fillRect/>
          </a:stretch>
        </p:blipFill>
        <p:spPr bwMode="auto">
          <a:xfrm>
            <a:off x="1295400" y="-30481"/>
            <a:ext cx="1524000" cy="6036733"/>
          </a:xfrm>
          <a:prstGeom prst="rect">
            <a:avLst/>
          </a:prstGeom>
          <a:noFill/>
          <a:ln w="9525">
            <a:noFill/>
            <a:miter lim="800000"/>
            <a:headEnd/>
            <a:tailEnd/>
          </a:ln>
        </p:spPr>
      </p:pic>
      <p:sp>
        <p:nvSpPr>
          <p:cNvPr id="28675" name="Text Box 8"/>
          <p:cNvSpPr txBox="1">
            <a:spLocks noChangeArrowheads="1"/>
          </p:cNvSpPr>
          <p:nvPr/>
        </p:nvSpPr>
        <p:spPr bwMode="auto">
          <a:xfrm>
            <a:off x="4480560" y="5775271"/>
            <a:ext cx="4343400" cy="461962"/>
          </a:xfrm>
          <a:prstGeom prst="rect">
            <a:avLst/>
          </a:prstGeom>
          <a:noFill/>
          <a:ln w="9525">
            <a:noFill/>
            <a:miter lim="800000"/>
            <a:headEnd/>
            <a:tailEnd/>
          </a:ln>
        </p:spPr>
        <p:txBody>
          <a:bodyPr>
            <a:spAutoFit/>
          </a:bodyPr>
          <a:lstStyle/>
          <a:p>
            <a:r>
              <a:rPr lang="en-US" sz="2400" b="1" dirty="0" err="1">
                <a:latin typeface="Times New Roman" pitchFamily="18" charset="0"/>
                <a:cs typeface="Times New Roman" pitchFamily="18" charset="0"/>
              </a:rPr>
              <a:t>Nhiệt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nhiệt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khí</a:t>
            </a:r>
            <a:endParaRPr lang="en-US" sz="2400" b="1" dirty="0">
              <a:latin typeface="Times New Roman" pitchFamily="18" charset="0"/>
              <a:cs typeface="Times New Roman" pitchFamily="18" charset="0"/>
            </a:endParaRPr>
          </a:p>
        </p:txBody>
      </p:sp>
      <p:sp>
        <p:nvSpPr>
          <p:cNvPr id="28676" name="Rectangle 5"/>
          <p:cNvSpPr>
            <a:spLocks noChangeArrowheads="1"/>
          </p:cNvSpPr>
          <p:nvPr/>
        </p:nvSpPr>
        <p:spPr bwMode="auto">
          <a:xfrm>
            <a:off x="426720" y="5777652"/>
            <a:ext cx="4114800" cy="457200"/>
          </a:xfrm>
          <a:prstGeom prst="rect">
            <a:avLst/>
          </a:prstGeom>
          <a:noFill/>
          <a:ln w="9525">
            <a:noFill/>
            <a:miter lim="800000"/>
            <a:headEnd/>
            <a:tailEnd/>
          </a:ln>
        </p:spPr>
        <p:txBody>
          <a:bodyPr>
            <a:spAutoFit/>
          </a:bodyPr>
          <a:lstStyle/>
          <a:p>
            <a:r>
              <a:rPr lang="en-US" sz="2400" b="1" dirty="0" err="1">
                <a:latin typeface="Times New Roman" pitchFamily="18" charset="0"/>
              </a:rPr>
              <a:t>Nhiệt</a:t>
            </a:r>
            <a:r>
              <a:rPr lang="en-US" sz="2400" b="1" dirty="0">
                <a:latin typeface="Times New Roman" pitchFamily="18" charset="0"/>
              </a:rPr>
              <a:t> </a:t>
            </a:r>
            <a:r>
              <a:rPr lang="en-US" sz="2400" b="1" dirty="0" err="1">
                <a:latin typeface="Times New Roman" pitchFamily="18" charset="0"/>
              </a:rPr>
              <a:t>kế</a:t>
            </a:r>
            <a:r>
              <a:rPr lang="en-US" sz="2400" b="1" dirty="0">
                <a:latin typeface="Times New Roman" pitchFamily="18" charset="0"/>
              </a:rPr>
              <a:t> </a:t>
            </a:r>
            <a:r>
              <a:rPr lang="en-US" sz="2400" b="1" dirty="0" err="1">
                <a:latin typeface="Times New Roman" pitchFamily="18" charset="0"/>
              </a:rPr>
              <a:t>đo</a:t>
            </a:r>
            <a:r>
              <a:rPr lang="en-US" sz="2400" b="1" dirty="0">
                <a:latin typeface="Times New Roman" pitchFamily="18" charset="0"/>
              </a:rPr>
              <a:t> </a:t>
            </a:r>
            <a:r>
              <a:rPr lang="en-US" sz="2400" b="1" dirty="0" err="1">
                <a:latin typeface="Times New Roman" pitchFamily="18" charset="0"/>
              </a:rPr>
              <a:t>nhiệt</a:t>
            </a:r>
            <a:r>
              <a:rPr lang="en-US" sz="2400" b="1" dirty="0">
                <a:latin typeface="Times New Roman" pitchFamily="18" charset="0"/>
              </a:rPr>
              <a:t> </a:t>
            </a:r>
            <a:r>
              <a:rPr lang="en-US" sz="2400" b="1" dirty="0" err="1">
                <a:latin typeface="Times New Roman" pitchFamily="18" charset="0"/>
              </a:rPr>
              <a:t>độ</a:t>
            </a:r>
            <a:r>
              <a:rPr lang="en-US" sz="2400" b="1" dirty="0">
                <a:latin typeface="Times New Roman" pitchFamily="18" charset="0"/>
              </a:rPr>
              <a:t> </a:t>
            </a:r>
            <a:r>
              <a:rPr lang="en-US" sz="2400" b="1" dirty="0" err="1">
                <a:latin typeface="Times New Roman" pitchFamily="18" charset="0"/>
              </a:rPr>
              <a:t>cơ</a:t>
            </a:r>
            <a:r>
              <a:rPr lang="en-US" sz="2400" b="1" dirty="0">
                <a:latin typeface="Times New Roman" pitchFamily="18" charset="0"/>
              </a:rPr>
              <a:t> </a:t>
            </a:r>
            <a:r>
              <a:rPr lang="en-US" sz="2400" b="1" dirty="0" err="1">
                <a:latin typeface="Times New Roman" pitchFamily="18" charset="0"/>
              </a:rPr>
              <a:t>thể</a:t>
            </a:r>
            <a:endParaRPr lang="en-US" sz="2400" dirty="0">
              <a:latin typeface="Calibri" pitchFamily="34" charset="0"/>
            </a:endParaRPr>
          </a:p>
        </p:txBody>
      </p:sp>
      <p:pic>
        <p:nvPicPr>
          <p:cNvPr id="28679" name="Picture 3" descr="kien1004"/>
          <p:cNvPicPr>
            <a:picLocks noChangeAspect="1" noChangeArrowheads="1"/>
          </p:cNvPicPr>
          <p:nvPr/>
        </p:nvPicPr>
        <p:blipFill>
          <a:blip r:embed="rId3"/>
          <a:srcRect/>
          <a:stretch>
            <a:fillRect/>
          </a:stretch>
        </p:blipFill>
        <p:spPr bwMode="auto">
          <a:xfrm>
            <a:off x="5257800" y="214549"/>
            <a:ext cx="2209800" cy="5546671"/>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066800" y="685800"/>
            <a:ext cx="6324600" cy="1569660"/>
          </a:xfrm>
          <a:prstGeom prst="rect">
            <a:avLst/>
          </a:prstGeom>
          <a:noFill/>
          <a:ln w="9525">
            <a:noFill/>
            <a:miter lim="800000"/>
            <a:headEnd/>
            <a:tailEnd/>
          </a:ln>
        </p:spPr>
        <p:txBody>
          <a:bodyPr>
            <a:spAutoFit/>
          </a:bodyPr>
          <a:lstStyle/>
          <a:p>
            <a:pPr algn="ctr"/>
            <a:r>
              <a:rPr lang="en-US" sz="4800" b="1" dirty="0" err="1">
                <a:solidFill>
                  <a:srgbClr val="FF0000"/>
                </a:solidFill>
                <a:latin typeface="Times New Roman" pitchFamily="18" charset="0"/>
                <a:cs typeface="Times New Roman" pitchFamily="18" charset="0"/>
              </a:rPr>
              <a:t>Bài</a:t>
            </a:r>
            <a:r>
              <a:rPr lang="en-US" sz="4800" b="1" dirty="0">
                <a:solidFill>
                  <a:srgbClr val="FF0000"/>
                </a:solidFill>
                <a:latin typeface="Times New Roman" pitchFamily="18" charset="0"/>
                <a:cs typeface="Times New Roman" pitchFamily="18" charset="0"/>
              </a:rPr>
              <a:t> </a:t>
            </a:r>
            <a:r>
              <a:rPr lang="en-US" sz="4800" b="1" dirty="0" smtClean="0">
                <a:solidFill>
                  <a:srgbClr val="FF0000"/>
                </a:solidFill>
                <a:latin typeface="Times New Roman" pitchFamily="18" charset="0"/>
                <a:cs typeface="Times New Roman" pitchFamily="18" charset="0"/>
              </a:rPr>
              <a:t>50 </a:t>
            </a:r>
          </a:p>
          <a:p>
            <a:pPr algn="ctr"/>
            <a:r>
              <a:rPr lang="en-US" sz="4800" b="1" dirty="0" err="1" smtClean="0">
                <a:solidFill>
                  <a:srgbClr val="FF0000"/>
                </a:solidFill>
                <a:latin typeface="Times New Roman" pitchFamily="18" charset="0"/>
                <a:cs typeface="Times New Roman" pitchFamily="18" charset="0"/>
              </a:rPr>
              <a:t>Nóng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lạnh</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nhiệt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a:t>
            </a:r>
            <a:endParaRPr lang="en-US" sz="4800" b="1" dirty="0">
              <a:solidFill>
                <a:srgbClr val="FF0000"/>
              </a:solidFill>
              <a:latin typeface="Times New Roman" pitchFamily="18" charset="0"/>
              <a:cs typeface="Times New Roman" pitchFamily="18" charset="0"/>
            </a:endParaRPr>
          </a:p>
        </p:txBody>
      </p:sp>
      <p:sp>
        <p:nvSpPr>
          <p:cNvPr id="3" name="TextBox 2"/>
          <p:cNvSpPr txBox="1"/>
          <p:nvPr/>
        </p:nvSpPr>
        <p:spPr>
          <a:xfrm>
            <a:off x="2286000" y="2743200"/>
            <a:ext cx="4191000" cy="923330"/>
          </a:xfrm>
          <a:prstGeom prst="rect">
            <a:avLst/>
          </a:prstGeom>
          <a:noFill/>
        </p:spPr>
        <p:txBody>
          <a:bodyPr wrap="square" rtlCol="0">
            <a:spAutoFit/>
          </a:bodyPr>
          <a:lstStyle/>
          <a:p>
            <a:r>
              <a:rPr lang="en-US" sz="5400" b="1" dirty="0" smtClean="0"/>
              <a:t>SGK / 100</a:t>
            </a:r>
            <a:endParaRPr lang="en-US" sz="5400" b="1" dirty="0"/>
          </a:p>
        </p:txBody>
      </p:sp>
    </p:spTree>
    <p:extLst>
      <p:ext uri="{BB962C8B-B14F-4D97-AF65-F5344CB8AC3E}">
        <p14:creationId xmlns:p14="http://schemas.microsoft.com/office/powerpoint/2010/main" val="347834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447800"/>
            <a:ext cx="3573414" cy="830997"/>
          </a:xfrm>
          <a:prstGeom prst="rect">
            <a:avLst/>
          </a:prstGeom>
        </p:spPr>
        <p:txBody>
          <a:bodyPr wrap="none">
            <a:spAutoFit/>
          </a:bodyPr>
          <a:lstStyle/>
          <a:p>
            <a:r>
              <a:rPr lang="en-US" sz="4800" b="1" dirty="0" err="1">
                <a:solidFill>
                  <a:srgbClr val="FF0000"/>
                </a:solidFill>
                <a:latin typeface="Times New Roman" pitchFamily="18" charset="0"/>
              </a:rPr>
              <a:t>Thí</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nghiệm</a:t>
            </a:r>
            <a:r>
              <a:rPr lang="en-US" sz="4800" b="1" dirty="0">
                <a:solidFill>
                  <a:srgbClr val="FF0000"/>
                </a:solidFill>
                <a:latin typeface="Times New Roman" pitchFamily="18" charset="0"/>
              </a:rPr>
              <a:t>:</a:t>
            </a:r>
            <a:r>
              <a:rPr lang="en-US" sz="4800" b="1" dirty="0">
                <a:latin typeface="Times New Roman" pitchFamily="18" charset="0"/>
              </a:rPr>
              <a:t> </a:t>
            </a:r>
            <a:endParaRPr lang="en-US" sz="4800" dirty="0"/>
          </a:p>
        </p:txBody>
      </p:sp>
    </p:spTree>
    <p:extLst>
      <p:ext uri="{BB962C8B-B14F-4D97-AF65-F5344CB8AC3E}">
        <p14:creationId xmlns:p14="http://schemas.microsoft.com/office/powerpoint/2010/main" val="32261404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 y="4876800"/>
            <a:ext cx="8610600" cy="1569660"/>
          </a:xfrm>
          <a:prstGeom prst="rect">
            <a:avLst/>
          </a:prstGeom>
        </p:spPr>
        <p:txBody>
          <a:bodyPr wrap="square">
            <a:spAutoFit/>
          </a:bodyPr>
          <a:lstStyle/>
          <a:p>
            <a:r>
              <a:rPr lang="fr-FR" sz="4800" b="1" dirty="0" err="1" smtClean="0">
                <a:solidFill>
                  <a:srgbClr val="FF0000"/>
                </a:solidFill>
              </a:rPr>
              <a:t>Nhúng</a:t>
            </a:r>
            <a:r>
              <a:rPr lang="fr-FR" sz="4800" b="1" dirty="0" smtClean="0">
                <a:solidFill>
                  <a:srgbClr val="FF0000"/>
                </a:solidFill>
              </a:rPr>
              <a:t> </a:t>
            </a:r>
            <a:r>
              <a:rPr lang="fr-FR" sz="4800" b="1" dirty="0" err="1">
                <a:solidFill>
                  <a:srgbClr val="FF0000"/>
                </a:solidFill>
              </a:rPr>
              <a:t>tay</a:t>
            </a:r>
            <a:r>
              <a:rPr lang="fr-FR" sz="4800" b="1" dirty="0">
                <a:solidFill>
                  <a:srgbClr val="FF0000"/>
                </a:solidFill>
              </a:rPr>
              <a:t> </a:t>
            </a:r>
            <a:r>
              <a:rPr lang="fr-FR" sz="4800" b="1" dirty="0" err="1">
                <a:solidFill>
                  <a:srgbClr val="FF0000"/>
                </a:solidFill>
              </a:rPr>
              <a:t>vào</a:t>
            </a:r>
            <a:r>
              <a:rPr lang="fr-FR" sz="4800" b="1" dirty="0">
                <a:solidFill>
                  <a:srgbClr val="FF0000"/>
                </a:solidFill>
              </a:rPr>
              <a:t> </a:t>
            </a:r>
            <a:r>
              <a:rPr lang="fr-FR" sz="4800" b="1" dirty="0" err="1">
                <a:solidFill>
                  <a:srgbClr val="FF0000"/>
                </a:solidFill>
              </a:rPr>
              <a:t>chậu</a:t>
            </a:r>
            <a:r>
              <a:rPr lang="fr-FR" sz="4800" b="1" dirty="0">
                <a:solidFill>
                  <a:srgbClr val="FF0000"/>
                </a:solidFill>
              </a:rPr>
              <a:t> A, D </a:t>
            </a:r>
            <a:r>
              <a:rPr lang="fr-FR" sz="4800" b="1" dirty="0" err="1">
                <a:solidFill>
                  <a:srgbClr val="FF0000"/>
                </a:solidFill>
              </a:rPr>
              <a:t>sau</a:t>
            </a:r>
            <a:r>
              <a:rPr lang="fr-FR" sz="4800" b="1" dirty="0">
                <a:solidFill>
                  <a:srgbClr val="FF0000"/>
                </a:solidFill>
              </a:rPr>
              <a:t> </a:t>
            </a:r>
            <a:r>
              <a:rPr lang="fr-FR" sz="4800" b="1" dirty="0" err="1">
                <a:solidFill>
                  <a:srgbClr val="FF0000"/>
                </a:solidFill>
              </a:rPr>
              <a:t>đó</a:t>
            </a:r>
            <a:r>
              <a:rPr lang="fr-FR" sz="4800" b="1" dirty="0">
                <a:solidFill>
                  <a:srgbClr val="FF0000"/>
                </a:solidFill>
              </a:rPr>
              <a:t> </a:t>
            </a:r>
            <a:r>
              <a:rPr lang="fr-FR" sz="4800" b="1" dirty="0" err="1">
                <a:solidFill>
                  <a:srgbClr val="FF0000"/>
                </a:solidFill>
              </a:rPr>
              <a:t>chuyển</a:t>
            </a:r>
            <a:r>
              <a:rPr lang="fr-FR" sz="4800" b="1" dirty="0">
                <a:solidFill>
                  <a:srgbClr val="FF0000"/>
                </a:solidFill>
              </a:rPr>
              <a:t> </a:t>
            </a:r>
            <a:r>
              <a:rPr lang="fr-FR" sz="4800" b="1" dirty="0" err="1">
                <a:solidFill>
                  <a:srgbClr val="FF0000"/>
                </a:solidFill>
              </a:rPr>
              <a:t>vào</a:t>
            </a:r>
            <a:r>
              <a:rPr lang="fr-FR" sz="4800" b="1" dirty="0">
                <a:solidFill>
                  <a:srgbClr val="FF0000"/>
                </a:solidFill>
              </a:rPr>
              <a:t> </a:t>
            </a:r>
            <a:r>
              <a:rPr lang="fr-FR" sz="4800" b="1" dirty="0" err="1">
                <a:solidFill>
                  <a:srgbClr val="FF0000"/>
                </a:solidFill>
              </a:rPr>
              <a:t>chậu</a:t>
            </a:r>
            <a:r>
              <a:rPr lang="fr-FR" sz="4800" b="1" dirty="0">
                <a:solidFill>
                  <a:srgbClr val="FF0000"/>
                </a:solidFill>
              </a:rPr>
              <a:t> B, C. </a:t>
            </a:r>
            <a:endParaRPr lang="en-US" sz="4800" b="1" dirty="0">
              <a:solidFill>
                <a:srgbClr val="FF0000"/>
              </a:solidFill>
            </a:endParaRPr>
          </a:p>
        </p:txBody>
      </p:sp>
      <p:sp>
        <p:nvSpPr>
          <p:cNvPr id="3" name="Rectangle 2"/>
          <p:cNvSpPr/>
          <p:nvPr/>
        </p:nvSpPr>
        <p:spPr>
          <a:xfrm>
            <a:off x="228600" y="228600"/>
            <a:ext cx="8686800" cy="1200329"/>
          </a:xfrm>
          <a:prstGeom prst="rect">
            <a:avLst/>
          </a:prstGeom>
        </p:spPr>
        <p:txBody>
          <a:bodyPr wrap="square">
            <a:spAutoFit/>
          </a:bodyPr>
          <a:lstStyle/>
          <a:p>
            <a:r>
              <a:rPr lang="fr-FR" sz="3600" b="1" dirty="0" smtClean="0"/>
              <a:t>1. </a:t>
            </a:r>
            <a:r>
              <a:rPr lang="fr-FR" sz="3600" b="1" dirty="0" err="1" smtClean="0"/>
              <a:t>Lấy</a:t>
            </a:r>
            <a:r>
              <a:rPr lang="fr-FR" sz="3600" b="1" dirty="0" smtClean="0"/>
              <a:t> </a:t>
            </a:r>
            <a:r>
              <a:rPr lang="fr-FR" sz="3600" b="1" dirty="0"/>
              <a:t>4 </a:t>
            </a:r>
            <a:r>
              <a:rPr lang="fr-FR" sz="3600" b="1" dirty="0" err="1"/>
              <a:t>chiếc</a:t>
            </a:r>
            <a:r>
              <a:rPr lang="fr-FR" sz="3600" b="1" dirty="0"/>
              <a:t> </a:t>
            </a:r>
            <a:r>
              <a:rPr lang="fr-FR" sz="3600" b="1" dirty="0" err="1"/>
              <a:t>chậu</a:t>
            </a:r>
            <a:r>
              <a:rPr lang="fr-FR" sz="3600" b="1" dirty="0"/>
              <a:t> </a:t>
            </a:r>
            <a:r>
              <a:rPr lang="fr-FR" sz="3600" b="1" dirty="0" err="1"/>
              <a:t>và</a:t>
            </a:r>
            <a:r>
              <a:rPr lang="fr-FR" sz="3600" b="1" dirty="0"/>
              <a:t> </a:t>
            </a:r>
            <a:r>
              <a:rPr lang="fr-FR" sz="3600" b="1" dirty="0" err="1"/>
              <a:t>đổ</a:t>
            </a:r>
            <a:r>
              <a:rPr lang="fr-FR" sz="3600" b="1" dirty="0"/>
              <a:t> </a:t>
            </a:r>
            <a:r>
              <a:rPr lang="fr-FR" sz="3600" b="1" dirty="0" err="1"/>
              <a:t>một</a:t>
            </a:r>
            <a:r>
              <a:rPr lang="fr-FR" sz="3600" b="1" dirty="0"/>
              <a:t> </a:t>
            </a:r>
            <a:r>
              <a:rPr lang="fr-FR" sz="3600" b="1" dirty="0" err="1"/>
              <a:t>lượng</a:t>
            </a:r>
            <a:r>
              <a:rPr lang="fr-FR" sz="3600" b="1" dirty="0"/>
              <a:t> </a:t>
            </a:r>
            <a:r>
              <a:rPr lang="fr-FR" sz="3600" b="1" dirty="0" err="1"/>
              <a:t>nước</a:t>
            </a:r>
            <a:r>
              <a:rPr lang="fr-FR" sz="3600" b="1" dirty="0"/>
              <a:t> </a:t>
            </a:r>
            <a:r>
              <a:rPr lang="fr-FR" sz="3600" b="1" dirty="0" err="1"/>
              <a:t>sạch</a:t>
            </a:r>
            <a:r>
              <a:rPr lang="fr-FR" sz="3600" b="1" dirty="0"/>
              <a:t> </a:t>
            </a:r>
            <a:r>
              <a:rPr lang="fr-FR" sz="3600" b="1" dirty="0" err="1"/>
              <a:t>bằng</a:t>
            </a:r>
            <a:r>
              <a:rPr lang="fr-FR" sz="3600" b="1" dirty="0"/>
              <a:t> </a:t>
            </a:r>
            <a:r>
              <a:rPr lang="fr-FR" sz="3600" b="1" dirty="0" err="1"/>
              <a:t>nhau</a:t>
            </a:r>
            <a:r>
              <a:rPr lang="fr-FR" sz="3600" b="1" dirty="0"/>
              <a:t> </a:t>
            </a:r>
            <a:r>
              <a:rPr lang="fr-FR" sz="3600" b="1" dirty="0" err="1"/>
              <a:t>vào</a:t>
            </a:r>
            <a:r>
              <a:rPr lang="fr-FR" sz="3600" b="1" dirty="0"/>
              <a:t> </a:t>
            </a:r>
            <a:r>
              <a:rPr lang="fr-FR" sz="3600" b="1" dirty="0" err="1"/>
              <a:t>chậu</a:t>
            </a:r>
            <a:r>
              <a:rPr lang="fr-FR" sz="3600" b="1" dirty="0"/>
              <a:t>. </a:t>
            </a:r>
            <a:endParaRPr lang="en-US" sz="3600" dirty="0"/>
          </a:p>
        </p:txBody>
      </p:sp>
      <p:sp>
        <p:nvSpPr>
          <p:cNvPr id="4" name="Rectangle 3"/>
          <p:cNvSpPr/>
          <p:nvPr/>
        </p:nvSpPr>
        <p:spPr>
          <a:xfrm>
            <a:off x="228600" y="1600200"/>
            <a:ext cx="7173952" cy="707886"/>
          </a:xfrm>
          <a:prstGeom prst="rect">
            <a:avLst/>
          </a:prstGeom>
        </p:spPr>
        <p:txBody>
          <a:bodyPr wrap="none">
            <a:spAutoFit/>
          </a:bodyPr>
          <a:lstStyle/>
          <a:p>
            <a:r>
              <a:rPr lang="fr-FR" sz="4000" b="1" dirty="0" smtClean="0">
                <a:solidFill>
                  <a:srgbClr val="FF0000"/>
                </a:solidFill>
              </a:rPr>
              <a:t>2. </a:t>
            </a:r>
            <a:r>
              <a:rPr lang="fr-FR" sz="4000" b="1" dirty="0" err="1" smtClean="0">
                <a:solidFill>
                  <a:srgbClr val="FF0000"/>
                </a:solidFill>
              </a:rPr>
              <a:t>Đánh</a:t>
            </a:r>
            <a:r>
              <a:rPr lang="fr-FR" sz="4000" b="1" dirty="0" smtClean="0">
                <a:solidFill>
                  <a:srgbClr val="FF0000"/>
                </a:solidFill>
              </a:rPr>
              <a:t> </a:t>
            </a:r>
            <a:r>
              <a:rPr lang="fr-FR" sz="4000" b="1" dirty="0" err="1">
                <a:solidFill>
                  <a:srgbClr val="FF0000"/>
                </a:solidFill>
              </a:rPr>
              <a:t>dấu</a:t>
            </a:r>
            <a:r>
              <a:rPr lang="fr-FR" sz="4000" b="1" dirty="0">
                <a:solidFill>
                  <a:srgbClr val="FF0000"/>
                </a:solidFill>
              </a:rPr>
              <a:t> </a:t>
            </a:r>
            <a:r>
              <a:rPr lang="fr-FR" sz="4000" b="1" dirty="0" err="1">
                <a:solidFill>
                  <a:srgbClr val="FF0000"/>
                </a:solidFill>
              </a:rPr>
              <a:t>chậu</a:t>
            </a:r>
            <a:r>
              <a:rPr lang="fr-FR" sz="4000" b="1" dirty="0">
                <a:solidFill>
                  <a:srgbClr val="FF0000"/>
                </a:solidFill>
              </a:rPr>
              <a:t> A, B, C, D. </a:t>
            </a:r>
            <a:endParaRPr lang="en-US" sz="4000" dirty="0">
              <a:solidFill>
                <a:srgbClr val="FF0000"/>
              </a:solidFill>
            </a:endParaRPr>
          </a:p>
        </p:txBody>
      </p:sp>
      <p:sp>
        <p:nvSpPr>
          <p:cNvPr id="5" name="Rectangle 4"/>
          <p:cNvSpPr/>
          <p:nvPr/>
        </p:nvSpPr>
        <p:spPr>
          <a:xfrm>
            <a:off x="228600" y="2800648"/>
            <a:ext cx="8534400" cy="1446550"/>
          </a:xfrm>
          <a:prstGeom prst="rect">
            <a:avLst/>
          </a:prstGeom>
        </p:spPr>
        <p:txBody>
          <a:bodyPr wrap="square">
            <a:spAutoFit/>
          </a:bodyPr>
          <a:lstStyle/>
          <a:p>
            <a:r>
              <a:rPr lang="fr-FR" sz="4400" b="1" dirty="0" smtClean="0"/>
              <a:t>3.Đổ </a:t>
            </a:r>
            <a:r>
              <a:rPr lang="fr-FR" sz="4400" b="1" dirty="0" err="1"/>
              <a:t>thêm</a:t>
            </a:r>
            <a:r>
              <a:rPr lang="fr-FR" sz="4400" b="1" dirty="0"/>
              <a:t> </a:t>
            </a:r>
            <a:r>
              <a:rPr lang="fr-FR" sz="4400" b="1" dirty="0" err="1"/>
              <a:t>một</a:t>
            </a:r>
            <a:r>
              <a:rPr lang="fr-FR" sz="4400" b="1" dirty="0"/>
              <a:t> </a:t>
            </a:r>
            <a:r>
              <a:rPr lang="fr-FR" sz="4400" b="1" dirty="0" err="1"/>
              <a:t>ít</a:t>
            </a:r>
            <a:r>
              <a:rPr lang="fr-FR" sz="4400" b="1" dirty="0"/>
              <a:t> </a:t>
            </a:r>
            <a:r>
              <a:rPr lang="fr-FR" sz="4400" b="1" dirty="0" err="1"/>
              <a:t>nước</a:t>
            </a:r>
            <a:r>
              <a:rPr lang="fr-FR" sz="4400" b="1" dirty="0"/>
              <a:t> </a:t>
            </a:r>
            <a:r>
              <a:rPr lang="fr-FR" sz="4400" b="1" dirty="0" err="1"/>
              <a:t>sôi</a:t>
            </a:r>
            <a:r>
              <a:rPr lang="fr-FR" sz="4400" b="1" dirty="0"/>
              <a:t> </a:t>
            </a:r>
            <a:r>
              <a:rPr lang="fr-FR" sz="4400" b="1" dirty="0" err="1"/>
              <a:t>vào</a:t>
            </a:r>
            <a:r>
              <a:rPr lang="fr-FR" sz="4400" b="1" dirty="0"/>
              <a:t> </a:t>
            </a:r>
            <a:r>
              <a:rPr lang="fr-FR" sz="4400" b="1" dirty="0" err="1"/>
              <a:t>chậu</a:t>
            </a:r>
            <a:r>
              <a:rPr lang="fr-FR" sz="4400" b="1" dirty="0"/>
              <a:t> A </a:t>
            </a:r>
            <a:r>
              <a:rPr lang="fr-FR" sz="4400" b="1" dirty="0" err="1"/>
              <a:t>và</a:t>
            </a:r>
            <a:r>
              <a:rPr lang="fr-FR" sz="4400" b="1" dirty="0"/>
              <a:t> </a:t>
            </a:r>
            <a:r>
              <a:rPr lang="fr-FR" sz="4400" b="1" dirty="0" err="1"/>
              <a:t>cho</a:t>
            </a:r>
            <a:r>
              <a:rPr lang="fr-FR" sz="4400" b="1" dirty="0"/>
              <a:t> </a:t>
            </a:r>
            <a:r>
              <a:rPr lang="fr-FR" sz="4400" b="1" dirty="0" err="1"/>
              <a:t>đá</a:t>
            </a:r>
            <a:r>
              <a:rPr lang="fr-FR" sz="4400" b="1" dirty="0"/>
              <a:t> </a:t>
            </a:r>
            <a:r>
              <a:rPr lang="fr-FR" sz="4400" b="1" dirty="0" err="1"/>
              <a:t>vào</a:t>
            </a:r>
            <a:r>
              <a:rPr lang="fr-FR" sz="4400" b="1" dirty="0"/>
              <a:t> </a:t>
            </a:r>
            <a:r>
              <a:rPr lang="fr-FR" sz="4400" b="1" dirty="0" err="1"/>
              <a:t>chậu</a:t>
            </a:r>
            <a:r>
              <a:rPr lang="fr-FR" sz="4400" b="1" dirty="0"/>
              <a:t> D. </a:t>
            </a:r>
            <a:endParaRPr lang="en-US" sz="4400" dirty="0"/>
          </a:p>
        </p:txBody>
      </p:sp>
    </p:spTree>
    <p:extLst>
      <p:ext uri="{BB962C8B-B14F-4D97-AF65-F5344CB8AC3E}">
        <p14:creationId xmlns:p14="http://schemas.microsoft.com/office/powerpoint/2010/main" val="233723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61189" y="706100"/>
            <a:ext cx="9144000" cy="5909310"/>
          </a:xfrm>
          <a:prstGeom prst="rect">
            <a:avLst/>
          </a:prstGeom>
          <a:noFill/>
          <a:ln w="9525">
            <a:noFill/>
            <a:miter lim="800000"/>
            <a:headEnd/>
            <a:tailEnd/>
          </a:ln>
        </p:spPr>
        <p:txBody>
          <a:bodyPr>
            <a:spAutoFit/>
          </a:bodyPr>
          <a:lstStyle/>
          <a:p>
            <a:pPr>
              <a:spcBef>
                <a:spcPct val="50000"/>
              </a:spcBef>
            </a:pPr>
            <a:r>
              <a:rPr lang="en-US" sz="5400" b="1" dirty="0">
                <a:solidFill>
                  <a:srgbClr val="0000CC"/>
                </a:solidFill>
                <a:latin typeface=".VnTime" pitchFamily="34" charset="0"/>
              </a:rPr>
              <a:t>    </a:t>
            </a:r>
            <a:r>
              <a:rPr lang="en-US" sz="5400" b="1" dirty="0" err="1" smtClean="0">
                <a:solidFill>
                  <a:srgbClr val="0000CC"/>
                </a:solidFill>
                <a:latin typeface=".VnTime" pitchFamily="34" charset="0"/>
              </a:rPr>
              <a:t>N­ước</a:t>
            </a:r>
            <a:r>
              <a:rPr lang="en-US" sz="5400" b="1" dirty="0" smtClean="0">
                <a:solidFill>
                  <a:srgbClr val="0000CC"/>
                </a:solidFill>
                <a:latin typeface=".VnTime" pitchFamily="34" charset="0"/>
              </a:rPr>
              <a:t> ë </a:t>
            </a:r>
            <a:r>
              <a:rPr lang="en-US" sz="5400" b="1" dirty="0" err="1">
                <a:solidFill>
                  <a:srgbClr val="0000CC"/>
                </a:solidFill>
                <a:latin typeface=".VnTime" pitchFamily="34" charset="0"/>
              </a:rPr>
              <a:t>trong</a:t>
            </a:r>
            <a:r>
              <a:rPr lang="en-US" sz="5400" b="1" dirty="0">
                <a:solidFill>
                  <a:srgbClr val="0000CC"/>
                </a:solidFill>
                <a:latin typeface=".VnTime" pitchFamily="34" charset="0"/>
              </a:rPr>
              <a:t> 4 </a:t>
            </a:r>
            <a:r>
              <a:rPr lang="en-US" sz="5400" b="1" dirty="0" err="1">
                <a:solidFill>
                  <a:srgbClr val="0000CC"/>
                </a:solidFill>
                <a:latin typeface=".VnTime" pitchFamily="34" charset="0"/>
              </a:rPr>
              <a:t>ly</a:t>
            </a:r>
            <a:r>
              <a:rPr lang="en-US" sz="5400" b="1" dirty="0">
                <a:solidFill>
                  <a:srgbClr val="0000CC"/>
                </a:solidFill>
                <a:latin typeface=".VnTime" pitchFamily="34" charset="0"/>
              </a:rPr>
              <a:t> ban ®</a:t>
            </a:r>
            <a:r>
              <a:rPr lang="en-US" sz="5400" b="1" dirty="0" err="1">
                <a:solidFill>
                  <a:srgbClr val="0000CC"/>
                </a:solidFill>
                <a:latin typeface=".VnTime" pitchFamily="34" charset="0"/>
              </a:rPr>
              <a:t>Çu</a:t>
            </a:r>
            <a:r>
              <a:rPr lang="en-US" sz="5400" b="1" dirty="0">
                <a:solidFill>
                  <a:srgbClr val="0000CC"/>
                </a:solidFill>
                <a:latin typeface=".VnTime" pitchFamily="34" charset="0"/>
              </a:rPr>
              <a:t> </a:t>
            </a:r>
            <a:r>
              <a:rPr lang="en-US" sz="5400" b="1" dirty="0" err="1" smtClean="0">
                <a:solidFill>
                  <a:srgbClr val="0000CC"/>
                </a:solidFill>
                <a:latin typeface=".VnTime" pitchFamily="34" charset="0"/>
              </a:rPr>
              <a:t>như</a:t>
            </a:r>
            <a:r>
              <a:rPr lang="en-US" sz="5400" b="1" dirty="0" smtClean="0">
                <a:solidFill>
                  <a:srgbClr val="0000CC"/>
                </a:solidFill>
                <a:latin typeface=".VnTime" pitchFamily="34" charset="0"/>
              </a:rPr>
              <a:t>­ </a:t>
            </a:r>
            <a:r>
              <a:rPr lang="en-US" sz="5400" b="1" dirty="0" err="1">
                <a:solidFill>
                  <a:srgbClr val="0000CC"/>
                </a:solidFill>
                <a:latin typeface=".VnTime" pitchFamily="34" charset="0"/>
              </a:rPr>
              <a:t>nhau</a:t>
            </a:r>
            <a:r>
              <a:rPr lang="en-US" sz="5400" b="1" dirty="0">
                <a:solidFill>
                  <a:srgbClr val="0000CC"/>
                </a:solidFill>
                <a:latin typeface=".VnTime" pitchFamily="34" charset="0"/>
              </a:rPr>
              <a:t>. </a:t>
            </a:r>
            <a:r>
              <a:rPr lang="en-US" sz="5400" b="1" dirty="0" err="1">
                <a:solidFill>
                  <a:srgbClr val="0000CC"/>
                </a:solidFill>
                <a:latin typeface=".VnTime" pitchFamily="34" charset="0"/>
              </a:rPr>
              <a:t>Sau</a:t>
            </a:r>
            <a:r>
              <a:rPr lang="en-US" sz="5400" b="1" dirty="0">
                <a:solidFill>
                  <a:srgbClr val="0000CC"/>
                </a:solidFill>
                <a:latin typeface=".VnTime" pitchFamily="34" charset="0"/>
              </a:rPr>
              <a:t> ®ã ®æ </a:t>
            </a:r>
            <a:r>
              <a:rPr lang="en-US" sz="5400" b="1" dirty="0" err="1">
                <a:solidFill>
                  <a:srgbClr val="0000CC"/>
                </a:solidFill>
                <a:latin typeface=".VnTime" pitchFamily="34" charset="0"/>
              </a:rPr>
              <a:t>thªm</a:t>
            </a:r>
            <a:r>
              <a:rPr lang="en-US" sz="5400" b="1" dirty="0">
                <a:solidFill>
                  <a:srgbClr val="0000CC"/>
                </a:solidFill>
                <a:latin typeface=".VnTime" pitchFamily="34" charset="0"/>
              </a:rPr>
              <a:t> </a:t>
            </a:r>
            <a:r>
              <a:rPr lang="en-US" sz="5400" b="1" dirty="0" err="1">
                <a:solidFill>
                  <a:srgbClr val="0000CC"/>
                </a:solidFill>
                <a:latin typeface=".VnTime" pitchFamily="34" charset="0"/>
              </a:rPr>
              <a:t>Ýt</a:t>
            </a:r>
            <a:r>
              <a:rPr lang="en-US" sz="5400" b="1" dirty="0">
                <a:solidFill>
                  <a:srgbClr val="0000CC"/>
                </a:solidFill>
                <a:latin typeface=".VnTime" pitchFamily="34" charset="0"/>
              </a:rPr>
              <a:t> </a:t>
            </a:r>
            <a:r>
              <a:rPr lang="en-US" sz="5400" b="1" dirty="0" err="1" smtClean="0">
                <a:solidFill>
                  <a:srgbClr val="0000CC"/>
                </a:solidFill>
                <a:latin typeface=".VnTime" pitchFamily="34" charset="0"/>
              </a:rPr>
              <a:t>n­ước</a:t>
            </a:r>
            <a:r>
              <a:rPr lang="en-US" sz="5400" b="1" dirty="0" smtClean="0">
                <a:solidFill>
                  <a:srgbClr val="0000CC"/>
                </a:solidFill>
                <a:latin typeface=".VnTime" pitchFamily="34" charset="0"/>
              </a:rPr>
              <a:t> </a:t>
            </a:r>
            <a:r>
              <a:rPr lang="en-US" sz="5400" b="1" dirty="0" err="1">
                <a:solidFill>
                  <a:srgbClr val="0000CC"/>
                </a:solidFill>
                <a:latin typeface=".VnTime" pitchFamily="34" charset="0"/>
              </a:rPr>
              <a:t>s«i</a:t>
            </a:r>
            <a:r>
              <a:rPr lang="en-US" sz="5400" b="1" dirty="0">
                <a:solidFill>
                  <a:srgbClr val="0000CC"/>
                </a:solidFill>
                <a:latin typeface=".VnTime" pitchFamily="34" charset="0"/>
              </a:rPr>
              <a:t> </a:t>
            </a:r>
            <a:r>
              <a:rPr lang="en-US" sz="5400" b="1" dirty="0" err="1">
                <a:solidFill>
                  <a:srgbClr val="0000CC"/>
                </a:solidFill>
                <a:latin typeface=".VnTime" pitchFamily="34" charset="0"/>
              </a:rPr>
              <a:t>vµo</a:t>
            </a:r>
            <a:r>
              <a:rPr lang="en-US" sz="5400" b="1" dirty="0">
                <a:solidFill>
                  <a:srgbClr val="0000CC"/>
                </a:solidFill>
                <a:latin typeface=".VnTime" pitchFamily="34" charset="0"/>
              </a:rPr>
              <a:t>  </a:t>
            </a:r>
            <a:r>
              <a:rPr lang="en-US" sz="5400" b="1" dirty="0" err="1">
                <a:solidFill>
                  <a:srgbClr val="0000CC"/>
                </a:solidFill>
                <a:latin typeface=".VnTime" pitchFamily="34" charset="0"/>
              </a:rPr>
              <a:t>ly</a:t>
            </a:r>
            <a:r>
              <a:rPr lang="en-US" sz="5400" b="1" dirty="0">
                <a:solidFill>
                  <a:srgbClr val="0000CC"/>
                </a:solidFill>
                <a:latin typeface=".VnTime" pitchFamily="34" charset="0"/>
              </a:rPr>
              <a:t>  A vµ </a:t>
            </a:r>
            <a:r>
              <a:rPr lang="en-US" sz="5400" b="1" dirty="0" err="1">
                <a:solidFill>
                  <a:srgbClr val="0000CC"/>
                </a:solidFill>
                <a:latin typeface=".VnTime" pitchFamily="34" charset="0"/>
              </a:rPr>
              <a:t>cho</a:t>
            </a:r>
            <a:r>
              <a:rPr lang="en-US" sz="5400" b="1" dirty="0">
                <a:solidFill>
                  <a:srgbClr val="0000CC"/>
                </a:solidFill>
                <a:latin typeface=".VnTime" pitchFamily="34" charset="0"/>
              </a:rPr>
              <a:t> ®¸ </a:t>
            </a:r>
            <a:r>
              <a:rPr lang="en-US" sz="5400" b="1" dirty="0" err="1">
                <a:solidFill>
                  <a:srgbClr val="0000CC"/>
                </a:solidFill>
                <a:latin typeface=".VnTime" pitchFamily="34" charset="0"/>
              </a:rPr>
              <a:t>vµo</a:t>
            </a:r>
            <a:r>
              <a:rPr lang="en-US" sz="5400" b="1" dirty="0">
                <a:solidFill>
                  <a:srgbClr val="0000CC"/>
                </a:solidFill>
                <a:latin typeface=".VnTime" pitchFamily="34" charset="0"/>
              </a:rPr>
              <a:t> </a:t>
            </a:r>
            <a:r>
              <a:rPr lang="en-US" sz="5400" b="1" dirty="0" err="1">
                <a:solidFill>
                  <a:srgbClr val="0000CC"/>
                </a:solidFill>
                <a:latin typeface=".VnTime" pitchFamily="34" charset="0"/>
              </a:rPr>
              <a:t>ly</a:t>
            </a:r>
            <a:r>
              <a:rPr lang="en-US" sz="5400" b="1" dirty="0">
                <a:solidFill>
                  <a:srgbClr val="0000CC"/>
                </a:solidFill>
                <a:latin typeface=".VnTime" pitchFamily="34" charset="0"/>
              </a:rPr>
              <a:t>  D. </a:t>
            </a:r>
            <a:r>
              <a:rPr lang="en-US" sz="5400" b="1" dirty="0" err="1">
                <a:solidFill>
                  <a:srgbClr val="0000CC"/>
                </a:solidFill>
                <a:latin typeface=".VnTime" pitchFamily="34" charset="0"/>
              </a:rPr>
              <a:t>Nhóng</a:t>
            </a:r>
            <a:r>
              <a:rPr lang="en-US" sz="5400" b="1" dirty="0">
                <a:solidFill>
                  <a:srgbClr val="0000CC"/>
                </a:solidFill>
                <a:latin typeface=".VnTime" pitchFamily="34" charset="0"/>
              </a:rPr>
              <a:t> </a:t>
            </a:r>
            <a:r>
              <a:rPr lang="en-US" sz="5400" b="1" dirty="0" err="1">
                <a:solidFill>
                  <a:srgbClr val="0000CC"/>
                </a:solidFill>
                <a:latin typeface=".VnTime" pitchFamily="34" charset="0"/>
              </a:rPr>
              <a:t>hai</a:t>
            </a:r>
            <a:r>
              <a:rPr lang="en-US" sz="5400" b="1" dirty="0">
                <a:solidFill>
                  <a:srgbClr val="0000CC"/>
                </a:solidFill>
                <a:latin typeface=".VnTime" pitchFamily="34" charset="0"/>
              </a:rPr>
              <a:t> </a:t>
            </a:r>
            <a:r>
              <a:rPr lang="en-US" sz="5400" b="1" dirty="0" err="1">
                <a:solidFill>
                  <a:srgbClr val="0000CC"/>
                </a:solidFill>
                <a:latin typeface=".VnTime" pitchFamily="34" charset="0"/>
              </a:rPr>
              <a:t>tay</a:t>
            </a:r>
            <a:r>
              <a:rPr lang="en-US" sz="5400" b="1" dirty="0">
                <a:solidFill>
                  <a:srgbClr val="0000CC"/>
                </a:solidFill>
                <a:latin typeface=".VnTime" pitchFamily="34" charset="0"/>
              </a:rPr>
              <a:t> </a:t>
            </a:r>
            <a:r>
              <a:rPr lang="en-US" sz="5400" b="1" dirty="0" err="1">
                <a:solidFill>
                  <a:srgbClr val="0000CC"/>
                </a:solidFill>
                <a:latin typeface=".VnTime" pitchFamily="34" charset="0"/>
              </a:rPr>
              <a:t>vµo</a:t>
            </a:r>
            <a:r>
              <a:rPr lang="en-US" sz="5400" b="1" dirty="0">
                <a:solidFill>
                  <a:srgbClr val="0000CC"/>
                </a:solidFill>
                <a:latin typeface=".VnTime" pitchFamily="34" charset="0"/>
              </a:rPr>
              <a:t> 2 </a:t>
            </a:r>
            <a:r>
              <a:rPr lang="en-US" sz="5400" b="1" dirty="0" err="1">
                <a:solidFill>
                  <a:srgbClr val="0000CC"/>
                </a:solidFill>
                <a:latin typeface=".VnTime" pitchFamily="34" charset="0"/>
              </a:rPr>
              <a:t>ly</a:t>
            </a:r>
            <a:r>
              <a:rPr lang="en-US" sz="5400" b="1" dirty="0">
                <a:solidFill>
                  <a:srgbClr val="0000CC"/>
                </a:solidFill>
                <a:latin typeface=".VnTime" pitchFamily="34" charset="0"/>
              </a:rPr>
              <a:t> A, D, </a:t>
            </a:r>
            <a:r>
              <a:rPr lang="en-US" sz="5400" b="1" dirty="0" err="1">
                <a:solidFill>
                  <a:srgbClr val="0000CC"/>
                </a:solidFill>
                <a:latin typeface=".VnTime" pitchFamily="34" charset="0"/>
              </a:rPr>
              <a:t>sau</a:t>
            </a:r>
            <a:r>
              <a:rPr lang="en-US" sz="5400" b="1" dirty="0">
                <a:solidFill>
                  <a:srgbClr val="0000CC"/>
                </a:solidFill>
                <a:latin typeface=".VnTime" pitchFamily="34" charset="0"/>
              </a:rPr>
              <a:t> </a:t>
            </a:r>
            <a:r>
              <a:rPr lang="en-US" sz="5400" b="1" dirty="0" err="1">
                <a:solidFill>
                  <a:srgbClr val="0000CC"/>
                </a:solidFill>
                <a:latin typeface="Times New Roman" pitchFamily="18" charset="0"/>
              </a:rPr>
              <a:t>đó</a:t>
            </a:r>
            <a:r>
              <a:rPr lang="en-US" sz="5400" b="1" dirty="0">
                <a:solidFill>
                  <a:srgbClr val="0000CC"/>
                </a:solidFill>
                <a:latin typeface=".VnTime" pitchFamily="34" charset="0"/>
              </a:rPr>
              <a:t> </a:t>
            </a:r>
            <a:r>
              <a:rPr lang="en-US" sz="5400" b="1" dirty="0" err="1">
                <a:solidFill>
                  <a:srgbClr val="0000CC"/>
                </a:solidFill>
                <a:latin typeface=".VnTime" pitchFamily="34" charset="0"/>
              </a:rPr>
              <a:t>chuyÓn</a:t>
            </a:r>
            <a:r>
              <a:rPr lang="en-US" sz="5400" b="1" dirty="0">
                <a:solidFill>
                  <a:srgbClr val="0000CC"/>
                </a:solidFill>
                <a:latin typeface=".VnTime" pitchFamily="34" charset="0"/>
              </a:rPr>
              <a:t> sang 2 </a:t>
            </a:r>
            <a:r>
              <a:rPr lang="en-US" sz="5400" b="1" dirty="0" err="1">
                <a:solidFill>
                  <a:srgbClr val="0000CC"/>
                </a:solidFill>
                <a:latin typeface=".VnTime" pitchFamily="34" charset="0"/>
              </a:rPr>
              <a:t>ly</a:t>
            </a:r>
            <a:r>
              <a:rPr lang="en-US" sz="5400" b="1" dirty="0">
                <a:solidFill>
                  <a:srgbClr val="0000CC"/>
                </a:solidFill>
                <a:latin typeface=".VnTime" pitchFamily="34" charset="0"/>
              </a:rPr>
              <a:t>  B, C. </a:t>
            </a:r>
            <a:r>
              <a:rPr lang="en-US" sz="5400" b="1" dirty="0" err="1">
                <a:solidFill>
                  <a:srgbClr val="0000CC"/>
                </a:solidFill>
                <a:latin typeface="Times New Roman" pitchFamily="18" charset="0"/>
              </a:rPr>
              <a:t>Các</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ngón</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tay</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có</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cảm</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giác</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như</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thế</a:t>
            </a:r>
            <a:r>
              <a:rPr lang="en-US" sz="5400" b="1" dirty="0">
                <a:solidFill>
                  <a:srgbClr val="0000CC"/>
                </a:solidFill>
                <a:latin typeface="Times New Roman" pitchFamily="18" charset="0"/>
              </a:rPr>
              <a:t> </a:t>
            </a:r>
            <a:r>
              <a:rPr lang="en-US" sz="5400" b="1" dirty="0" err="1">
                <a:solidFill>
                  <a:srgbClr val="0000CC"/>
                </a:solidFill>
                <a:latin typeface="Times New Roman" pitchFamily="18" charset="0"/>
              </a:rPr>
              <a:t>nào</a:t>
            </a:r>
            <a:r>
              <a:rPr lang="en-US" sz="5400" b="1" dirty="0">
                <a:solidFill>
                  <a:srgbClr val="0000CC"/>
                </a:solidFill>
                <a:latin typeface="Times New Roman" pitchFamily="18" charset="0"/>
              </a:rPr>
              <a:t>? </a:t>
            </a:r>
          </a:p>
        </p:txBody>
      </p:sp>
      <p:sp>
        <p:nvSpPr>
          <p:cNvPr id="3" name="Rectangle 2"/>
          <p:cNvSpPr/>
          <p:nvPr/>
        </p:nvSpPr>
        <p:spPr>
          <a:xfrm>
            <a:off x="2682014" y="152400"/>
            <a:ext cx="1951175" cy="523220"/>
          </a:xfrm>
          <a:prstGeom prst="rect">
            <a:avLst/>
          </a:prstGeom>
        </p:spPr>
        <p:txBody>
          <a:bodyPr wrap="none">
            <a:spAutoFit/>
          </a:bodyPr>
          <a:lstStyle/>
          <a:p>
            <a:pPr algn="ctr"/>
            <a:r>
              <a:rPr lang="en-US" sz="2800" b="1" dirty="0" err="1">
                <a:solidFill>
                  <a:srgbClr val="FF0000"/>
                </a:solidFill>
                <a:latin typeface="Times New Roman" pitchFamily="18" charset="0"/>
              </a:rPr>
              <a:t>Thí</a:t>
            </a:r>
            <a:r>
              <a:rPr lang="en-US" sz="2800" b="1" dirty="0">
                <a:solidFill>
                  <a:srgbClr val="FF0000"/>
                </a:solidFill>
                <a:latin typeface="Times New Roman" pitchFamily="18" charset="0"/>
              </a:rPr>
              <a:t> </a:t>
            </a:r>
            <a:r>
              <a:rPr lang="en-US" sz="2800" b="1" dirty="0" err="1">
                <a:solidFill>
                  <a:srgbClr val="FF0000"/>
                </a:solidFill>
                <a:latin typeface="Times New Roman" pitchFamily="18" charset="0"/>
              </a:rPr>
              <a:t>nghiệm</a:t>
            </a:r>
            <a:endParaRPr lang="en-US" sz="4000" b="1" dirty="0">
              <a:solidFill>
                <a:srgbClr val="FF0000"/>
              </a:solidFill>
              <a:latin typeface=".VnTime" pitchFamily="34" charset="0"/>
            </a:endParaRPr>
          </a:p>
        </p:txBody>
      </p:sp>
    </p:spTree>
    <p:extLst>
      <p:ext uri="{BB962C8B-B14F-4D97-AF65-F5344CB8AC3E}">
        <p14:creationId xmlns:p14="http://schemas.microsoft.com/office/powerpoint/2010/main" val="258740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kien7"/>
          <p:cNvPicPr>
            <a:picLocks noChangeAspect="1" noChangeArrowheads="1"/>
          </p:cNvPicPr>
          <p:nvPr/>
        </p:nvPicPr>
        <p:blipFill>
          <a:blip r:embed="rId2"/>
          <a:srcRect/>
          <a:stretch>
            <a:fillRect/>
          </a:stretch>
        </p:blipFill>
        <p:spPr bwMode="auto">
          <a:xfrm>
            <a:off x="0" y="2987040"/>
            <a:ext cx="9144000" cy="3032760"/>
          </a:xfrm>
          <a:prstGeom prst="rect">
            <a:avLst/>
          </a:prstGeom>
          <a:noFill/>
          <a:ln w="9525">
            <a:noFill/>
            <a:miter lim="800000"/>
            <a:headEnd/>
            <a:tailEnd/>
          </a:ln>
        </p:spPr>
      </p:pic>
      <p:sp>
        <p:nvSpPr>
          <p:cNvPr id="3" name="TextBox 2"/>
          <p:cNvSpPr txBox="1"/>
          <p:nvPr/>
        </p:nvSpPr>
        <p:spPr>
          <a:xfrm>
            <a:off x="0" y="6267062"/>
            <a:ext cx="9067800" cy="584775"/>
          </a:xfrm>
          <a:prstGeom prst="rect">
            <a:avLst/>
          </a:prstGeom>
          <a:solidFill>
            <a:schemeClr val="bg1"/>
          </a:solidFill>
        </p:spPr>
        <p:txBody>
          <a:bodyPr wrap="square" rtlCol="0">
            <a:spAutoFit/>
          </a:bodyPr>
          <a:lstStyle/>
          <a:p>
            <a:r>
              <a:rPr lang="en-US" sz="3200" b="1" dirty="0" smtClean="0">
                <a:solidFill>
                  <a:srgbClr val="FF0000"/>
                </a:solidFill>
              </a:rPr>
              <a:t>           A                B                 C                D</a:t>
            </a:r>
            <a:endParaRPr lang="en-US" sz="3200" b="1" dirty="0">
              <a:solidFill>
                <a:srgbClr val="FF0000"/>
              </a:solidFill>
            </a:endParaRPr>
          </a:p>
        </p:txBody>
      </p:sp>
      <p:sp>
        <p:nvSpPr>
          <p:cNvPr id="4" name="Rectangle 3"/>
          <p:cNvSpPr/>
          <p:nvPr/>
        </p:nvSpPr>
        <p:spPr>
          <a:xfrm>
            <a:off x="0" y="1143000"/>
            <a:ext cx="9067800" cy="274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8"/>
          <p:cNvSpPr txBox="1">
            <a:spLocks noChangeArrowheads="1"/>
          </p:cNvSpPr>
          <p:nvPr/>
        </p:nvSpPr>
        <p:spPr bwMode="auto">
          <a:xfrm>
            <a:off x="152401" y="2439650"/>
            <a:ext cx="8763000" cy="1446550"/>
          </a:xfrm>
          <a:prstGeom prst="rect">
            <a:avLst/>
          </a:prstGeom>
          <a:noFill/>
          <a:ln w="9525">
            <a:noFill/>
            <a:miter lim="800000"/>
            <a:headEnd/>
            <a:tailEnd/>
          </a:ln>
        </p:spPr>
        <p:txBody>
          <a:bodyPr wrap="square">
            <a:spAutoFit/>
          </a:bodyPr>
          <a:lstStyle/>
          <a:p>
            <a:pPr>
              <a:spcBef>
                <a:spcPct val="50000"/>
              </a:spcBef>
            </a:pPr>
            <a:r>
              <a:rPr lang="en-US" sz="4400" b="1" dirty="0" err="1" smtClean="0">
                <a:solidFill>
                  <a:srgbClr val="FF0000"/>
                </a:solidFill>
                <a:latin typeface=".VnTime" pitchFamily="34" charset="0"/>
              </a:rPr>
              <a:t>Nhóng</a:t>
            </a:r>
            <a:r>
              <a:rPr lang="en-US" sz="4400" b="1" dirty="0" smtClean="0">
                <a:solidFill>
                  <a:srgbClr val="FF0000"/>
                </a:solidFill>
                <a:latin typeface=".VnTime" pitchFamily="34" charset="0"/>
              </a:rPr>
              <a:t> </a:t>
            </a:r>
            <a:r>
              <a:rPr lang="en-US" sz="4400" b="1" dirty="0" err="1">
                <a:solidFill>
                  <a:srgbClr val="FF0000"/>
                </a:solidFill>
                <a:latin typeface=".VnTime" pitchFamily="34" charset="0"/>
              </a:rPr>
              <a:t>hai</a:t>
            </a:r>
            <a:r>
              <a:rPr lang="en-US" sz="4400" b="1" dirty="0">
                <a:solidFill>
                  <a:srgbClr val="FF0000"/>
                </a:solidFill>
                <a:latin typeface=".VnTime" pitchFamily="34" charset="0"/>
              </a:rPr>
              <a:t> </a:t>
            </a:r>
            <a:r>
              <a:rPr lang="en-US" sz="4400" b="1" dirty="0" err="1">
                <a:solidFill>
                  <a:srgbClr val="FF0000"/>
                </a:solidFill>
                <a:latin typeface=".VnTime" pitchFamily="34" charset="0"/>
              </a:rPr>
              <a:t>tay</a:t>
            </a:r>
            <a:r>
              <a:rPr lang="en-US" sz="4400" b="1" dirty="0">
                <a:solidFill>
                  <a:srgbClr val="FF0000"/>
                </a:solidFill>
                <a:latin typeface=".VnTime" pitchFamily="34" charset="0"/>
              </a:rPr>
              <a:t> </a:t>
            </a:r>
            <a:r>
              <a:rPr lang="en-US" sz="4400" b="1" dirty="0" err="1">
                <a:solidFill>
                  <a:srgbClr val="FF0000"/>
                </a:solidFill>
                <a:latin typeface=".VnTime" pitchFamily="34" charset="0"/>
              </a:rPr>
              <a:t>vµo</a:t>
            </a:r>
            <a:r>
              <a:rPr lang="en-US" sz="4400" b="1" dirty="0">
                <a:solidFill>
                  <a:srgbClr val="FF0000"/>
                </a:solidFill>
                <a:latin typeface=".VnTime" pitchFamily="34" charset="0"/>
              </a:rPr>
              <a:t> 2 </a:t>
            </a:r>
            <a:r>
              <a:rPr lang="en-US" sz="4400" b="1" dirty="0" err="1">
                <a:solidFill>
                  <a:srgbClr val="FF0000"/>
                </a:solidFill>
                <a:latin typeface=".VnTime" pitchFamily="34" charset="0"/>
              </a:rPr>
              <a:t>ly</a:t>
            </a:r>
            <a:r>
              <a:rPr lang="en-US" sz="4400" b="1" dirty="0">
                <a:solidFill>
                  <a:srgbClr val="FF0000"/>
                </a:solidFill>
                <a:latin typeface=".VnTime" pitchFamily="34" charset="0"/>
              </a:rPr>
              <a:t> A, D, </a:t>
            </a:r>
            <a:r>
              <a:rPr lang="en-US" sz="4400" b="1" dirty="0" err="1">
                <a:solidFill>
                  <a:srgbClr val="FF0000"/>
                </a:solidFill>
                <a:latin typeface=".VnTime" pitchFamily="34" charset="0"/>
              </a:rPr>
              <a:t>sau</a:t>
            </a:r>
            <a:r>
              <a:rPr lang="en-US" sz="4400" b="1" dirty="0">
                <a:solidFill>
                  <a:srgbClr val="FF0000"/>
                </a:solidFill>
                <a:latin typeface=".VnTime" pitchFamily="34" charset="0"/>
              </a:rPr>
              <a:t> </a:t>
            </a:r>
            <a:r>
              <a:rPr lang="en-US" sz="4400" b="1" dirty="0" err="1">
                <a:solidFill>
                  <a:srgbClr val="FF0000"/>
                </a:solidFill>
                <a:latin typeface="Times New Roman" pitchFamily="18" charset="0"/>
              </a:rPr>
              <a:t>đó</a:t>
            </a:r>
            <a:r>
              <a:rPr lang="en-US" sz="4400" b="1" dirty="0">
                <a:solidFill>
                  <a:srgbClr val="FF0000"/>
                </a:solidFill>
                <a:latin typeface=".VnTime" pitchFamily="34" charset="0"/>
              </a:rPr>
              <a:t> </a:t>
            </a:r>
            <a:r>
              <a:rPr lang="en-US" sz="4400" b="1" dirty="0" err="1">
                <a:solidFill>
                  <a:srgbClr val="FF0000"/>
                </a:solidFill>
                <a:latin typeface=".VnTime" pitchFamily="34" charset="0"/>
              </a:rPr>
              <a:t>chuyÓn</a:t>
            </a:r>
            <a:r>
              <a:rPr lang="en-US" sz="4400" b="1" dirty="0">
                <a:solidFill>
                  <a:srgbClr val="FF0000"/>
                </a:solidFill>
                <a:latin typeface=".VnTime" pitchFamily="34" charset="0"/>
              </a:rPr>
              <a:t> sang 2 </a:t>
            </a:r>
            <a:r>
              <a:rPr lang="en-US" sz="4400" b="1" dirty="0" err="1" smtClean="0">
                <a:solidFill>
                  <a:srgbClr val="FF0000"/>
                </a:solidFill>
                <a:latin typeface=".VnTime" pitchFamily="34" charset="0"/>
              </a:rPr>
              <a:t>ly</a:t>
            </a:r>
            <a:r>
              <a:rPr lang="en-US" sz="4400" b="1" dirty="0" smtClean="0">
                <a:solidFill>
                  <a:srgbClr val="FF0000"/>
                </a:solidFill>
                <a:latin typeface=".VnTime" pitchFamily="34" charset="0"/>
              </a:rPr>
              <a:t> </a:t>
            </a:r>
            <a:r>
              <a:rPr lang="en-US" sz="4400" b="1" dirty="0">
                <a:solidFill>
                  <a:srgbClr val="FF0000"/>
                </a:solidFill>
                <a:latin typeface=".VnTime" pitchFamily="34" charset="0"/>
              </a:rPr>
              <a:t>B, C. </a:t>
            </a:r>
            <a:endParaRPr lang="en-US" sz="4400" b="1" dirty="0">
              <a:solidFill>
                <a:srgbClr val="FF0000"/>
              </a:solidFill>
              <a:latin typeface="Times New Roman" pitchFamily="18" charset="0"/>
            </a:endParaRPr>
          </a:p>
        </p:txBody>
      </p:sp>
      <p:sp>
        <p:nvSpPr>
          <p:cNvPr id="7" name="Rectangle 6"/>
          <p:cNvSpPr/>
          <p:nvPr/>
        </p:nvSpPr>
        <p:spPr>
          <a:xfrm>
            <a:off x="152400" y="304800"/>
            <a:ext cx="8621271" cy="707886"/>
          </a:xfrm>
          <a:prstGeom prst="rect">
            <a:avLst/>
          </a:prstGeom>
        </p:spPr>
        <p:txBody>
          <a:bodyPr wrap="none">
            <a:spAutoFit/>
          </a:bodyPr>
          <a:lstStyle/>
          <a:p>
            <a:r>
              <a:rPr lang="en-US" sz="4000" b="1" dirty="0" err="1">
                <a:solidFill>
                  <a:srgbClr val="0000CC"/>
                </a:solidFill>
                <a:latin typeface=".VnTime" pitchFamily="34" charset="0"/>
              </a:rPr>
              <a:t>N­ước</a:t>
            </a:r>
            <a:r>
              <a:rPr lang="en-US" sz="4000" b="1" dirty="0">
                <a:solidFill>
                  <a:srgbClr val="0000CC"/>
                </a:solidFill>
                <a:latin typeface=".VnTime" pitchFamily="34" charset="0"/>
              </a:rPr>
              <a:t> ë </a:t>
            </a:r>
            <a:r>
              <a:rPr lang="en-US" sz="4000" b="1" dirty="0" err="1">
                <a:solidFill>
                  <a:srgbClr val="0000CC"/>
                </a:solidFill>
                <a:latin typeface=".VnTime" pitchFamily="34" charset="0"/>
              </a:rPr>
              <a:t>trong</a:t>
            </a:r>
            <a:r>
              <a:rPr lang="en-US" sz="4000" b="1" dirty="0">
                <a:solidFill>
                  <a:srgbClr val="0000CC"/>
                </a:solidFill>
                <a:latin typeface=".VnTime" pitchFamily="34" charset="0"/>
              </a:rPr>
              <a:t> 4 </a:t>
            </a:r>
            <a:r>
              <a:rPr lang="en-US" sz="4000" b="1" dirty="0" err="1">
                <a:solidFill>
                  <a:srgbClr val="0000CC"/>
                </a:solidFill>
                <a:latin typeface=".VnTime" pitchFamily="34" charset="0"/>
              </a:rPr>
              <a:t>ly</a:t>
            </a:r>
            <a:r>
              <a:rPr lang="en-US" sz="4000" b="1" dirty="0">
                <a:solidFill>
                  <a:srgbClr val="0000CC"/>
                </a:solidFill>
                <a:latin typeface=".VnTime" pitchFamily="34" charset="0"/>
              </a:rPr>
              <a:t> ban ®</a:t>
            </a:r>
            <a:r>
              <a:rPr lang="en-US" sz="4000" b="1" dirty="0" err="1">
                <a:solidFill>
                  <a:srgbClr val="0000CC"/>
                </a:solidFill>
                <a:latin typeface=".VnTime" pitchFamily="34" charset="0"/>
              </a:rPr>
              <a:t>Çu</a:t>
            </a:r>
            <a:r>
              <a:rPr lang="en-US" sz="4000" b="1" dirty="0">
                <a:solidFill>
                  <a:srgbClr val="0000CC"/>
                </a:solidFill>
                <a:latin typeface=".VnTime" pitchFamily="34" charset="0"/>
              </a:rPr>
              <a:t> </a:t>
            </a:r>
            <a:r>
              <a:rPr lang="en-US" sz="4000" b="1" dirty="0" err="1">
                <a:solidFill>
                  <a:srgbClr val="0000CC"/>
                </a:solidFill>
                <a:latin typeface=".VnTime" pitchFamily="34" charset="0"/>
              </a:rPr>
              <a:t>như</a:t>
            </a:r>
            <a:r>
              <a:rPr lang="en-US" sz="4000" b="1" dirty="0">
                <a:solidFill>
                  <a:srgbClr val="0000CC"/>
                </a:solidFill>
                <a:latin typeface=".VnTime" pitchFamily="34" charset="0"/>
              </a:rPr>
              <a:t>­ </a:t>
            </a:r>
            <a:r>
              <a:rPr lang="en-US" sz="4000" b="1" dirty="0" err="1">
                <a:solidFill>
                  <a:srgbClr val="0000CC"/>
                </a:solidFill>
                <a:latin typeface=".VnTime" pitchFamily="34" charset="0"/>
              </a:rPr>
              <a:t>nhau</a:t>
            </a:r>
            <a:r>
              <a:rPr lang="en-US" sz="4000" b="1" dirty="0">
                <a:solidFill>
                  <a:srgbClr val="0000CC"/>
                </a:solidFill>
                <a:latin typeface=".VnTime" pitchFamily="34" charset="0"/>
              </a:rPr>
              <a:t>. </a:t>
            </a:r>
            <a:endParaRPr lang="en-US" sz="4000" dirty="0"/>
          </a:p>
        </p:txBody>
      </p:sp>
      <p:sp>
        <p:nvSpPr>
          <p:cNvPr id="8" name="Rectangle 7"/>
          <p:cNvSpPr/>
          <p:nvPr/>
        </p:nvSpPr>
        <p:spPr>
          <a:xfrm>
            <a:off x="152400" y="1029712"/>
            <a:ext cx="8321509" cy="707886"/>
          </a:xfrm>
          <a:prstGeom prst="rect">
            <a:avLst/>
          </a:prstGeom>
        </p:spPr>
        <p:txBody>
          <a:bodyPr wrap="none">
            <a:spAutoFit/>
          </a:bodyPr>
          <a:lstStyle/>
          <a:p>
            <a:r>
              <a:rPr lang="en-US" sz="4000" b="1" dirty="0" err="1">
                <a:solidFill>
                  <a:srgbClr val="0000CC"/>
                </a:solidFill>
                <a:latin typeface=".VnTime" pitchFamily="34" charset="0"/>
              </a:rPr>
              <a:t>Sau</a:t>
            </a:r>
            <a:r>
              <a:rPr lang="en-US" sz="4000" b="1" dirty="0">
                <a:solidFill>
                  <a:srgbClr val="0000CC"/>
                </a:solidFill>
                <a:latin typeface=".VnTime" pitchFamily="34" charset="0"/>
              </a:rPr>
              <a:t> ®ã ®æ </a:t>
            </a:r>
            <a:r>
              <a:rPr lang="en-US" sz="4000" b="1" dirty="0" err="1">
                <a:solidFill>
                  <a:srgbClr val="0000CC"/>
                </a:solidFill>
                <a:latin typeface=".VnTime" pitchFamily="34" charset="0"/>
              </a:rPr>
              <a:t>thªm</a:t>
            </a:r>
            <a:r>
              <a:rPr lang="en-US" sz="4000" b="1" dirty="0">
                <a:solidFill>
                  <a:srgbClr val="0000CC"/>
                </a:solidFill>
                <a:latin typeface=".VnTime" pitchFamily="34" charset="0"/>
              </a:rPr>
              <a:t> </a:t>
            </a:r>
            <a:r>
              <a:rPr lang="en-US" sz="4000" b="1" dirty="0" err="1">
                <a:solidFill>
                  <a:srgbClr val="0000CC"/>
                </a:solidFill>
                <a:latin typeface=".VnTime" pitchFamily="34" charset="0"/>
              </a:rPr>
              <a:t>Ýt</a:t>
            </a:r>
            <a:r>
              <a:rPr lang="en-US" sz="4000" b="1" dirty="0">
                <a:solidFill>
                  <a:srgbClr val="0000CC"/>
                </a:solidFill>
                <a:latin typeface=".VnTime" pitchFamily="34" charset="0"/>
              </a:rPr>
              <a:t> </a:t>
            </a:r>
            <a:r>
              <a:rPr lang="en-US" sz="4000" b="1" dirty="0" err="1">
                <a:solidFill>
                  <a:srgbClr val="0000CC"/>
                </a:solidFill>
                <a:latin typeface=".VnTime" pitchFamily="34" charset="0"/>
              </a:rPr>
              <a:t>n­ước</a:t>
            </a:r>
            <a:r>
              <a:rPr lang="en-US" sz="4000" b="1" dirty="0">
                <a:solidFill>
                  <a:srgbClr val="0000CC"/>
                </a:solidFill>
                <a:latin typeface=".VnTime" pitchFamily="34" charset="0"/>
              </a:rPr>
              <a:t> </a:t>
            </a:r>
            <a:r>
              <a:rPr lang="en-US" sz="4000" b="1" dirty="0" err="1">
                <a:solidFill>
                  <a:srgbClr val="0000CC"/>
                </a:solidFill>
                <a:latin typeface=".VnTime" pitchFamily="34" charset="0"/>
              </a:rPr>
              <a:t>s«i</a:t>
            </a:r>
            <a:r>
              <a:rPr lang="en-US" sz="4000" b="1" dirty="0">
                <a:solidFill>
                  <a:srgbClr val="0000CC"/>
                </a:solidFill>
                <a:latin typeface=".VnTime" pitchFamily="34" charset="0"/>
              </a:rPr>
              <a:t> </a:t>
            </a:r>
            <a:r>
              <a:rPr lang="en-US" sz="4000" b="1" dirty="0" err="1">
                <a:solidFill>
                  <a:srgbClr val="0000CC"/>
                </a:solidFill>
                <a:latin typeface=".VnTime" pitchFamily="34" charset="0"/>
              </a:rPr>
              <a:t>vµo</a:t>
            </a:r>
            <a:r>
              <a:rPr lang="en-US" sz="4000" b="1" dirty="0">
                <a:solidFill>
                  <a:srgbClr val="0000CC"/>
                </a:solidFill>
                <a:latin typeface=".VnTime" pitchFamily="34" charset="0"/>
              </a:rPr>
              <a:t>  </a:t>
            </a:r>
            <a:r>
              <a:rPr lang="en-US" sz="4000" b="1" dirty="0" err="1">
                <a:solidFill>
                  <a:srgbClr val="0000CC"/>
                </a:solidFill>
                <a:latin typeface=".VnTime" pitchFamily="34" charset="0"/>
              </a:rPr>
              <a:t>ly</a:t>
            </a:r>
            <a:r>
              <a:rPr lang="en-US" sz="4000" b="1" dirty="0">
                <a:solidFill>
                  <a:srgbClr val="0000CC"/>
                </a:solidFill>
                <a:latin typeface=".VnTime" pitchFamily="34" charset="0"/>
              </a:rPr>
              <a:t> </a:t>
            </a:r>
            <a:r>
              <a:rPr lang="en-US" sz="4000" b="1" dirty="0" smtClean="0">
                <a:solidFill>
                  <a:srgbClr val="0000CC"/>
                </a:solidFill>
                <a:latin typeface=".VnTime" pitchFamily="34" charset="0"/>
              </a:rPr>
              <a:t>A </a:t>
            </a:r>
            <a:endParaRPr lang="en-US" sz="4000" dirty="0"/>
          </a:p>
        </p:txBody>
      </p:sp>
      <p:sp>
        <p:nvSpPr>
          <p:cNvPr id="9" name="TextBox 8"/>
          <p:cNvSpPr txBox="1"/>
          <p:nvPr/>
        </p:nvSpPr>
        <p:spPr>
          <a:xfrm>
            <a:off x="335280" y="5733662"/>
            <a:ext cx="1905000" cy="523220"/>
          </a:xfrm>
          <a:prstGeom prst="rect">
            <a:avLst/>
          </a:prstGeom>
          <a:solidFill>
            <a:schemeClr val="bg1"/>
          </a:solidFill>
        </p:spPr>
        <p:txBody>
          <a:bodyPr wrap="square" rtlCol="0">
            <a:spAutoFit/>
          </a:bodyPr>
          <a:lstStyle/>
          <a:p>
            <a:r>
              <a:rPr lang="en-US" sz="2800" b="1" dirty="0" err="1" smtClean="0"/>
              <a:t>Nước</a:t>
            </a:r>
            <a:r>
              <a:rPr lang="en-US" sz="2800" b="1" dirty="0" smtClean="0"/>
              <a:t> </a:t>
            </a:r>
            <a:r>
              <a:rPr lang="en-US" sz="2800" b="1" dirty="0" err="1" smtClean="0"/>
              <a:t>sôi</a:t>
            </a:r>
            <a:endParaRPr lang="en-US" sz="2800" b="1" dirty="0"/>
          </a:p>
        </p:txBody>
      </p:sp>
      <p:sp>
        <p:nvSpPr>
          <p:cNvPr id="10" name="Rectangle 9"/>
          <p:cNvSpPr/>
          <p:nvPr/>
        </p:nvSpPr>
        <p:spPr>
          <a:xfrm>
            <a:off x="152401" y="1627257"/>
            <a:ext cx="4800600" cy="707886"/>
          </a:xfrm>
          <a:prstGeom prst="rect">
            <a:avLst/>
          </a:prstGeom>
        </p:spPr>
        <p:txBody>
          <a:bodyPr wrap="square">
            <a:spAutoFit/>
          </a:bodyPr>
          <a:lstStyle/>
          <a:p>
            <a:r>
              <a:rPr lang="en-US" sz="4000" b="1" dirty="0">
                <a:solidFill>
                  <a:srgbClr val="0000CC"/>
                </a:solidFill>
                <a:latin typeface=".VnTime" pitchFamily="34" charset="0"/>
              </a:rPr>
              <a:t>vµ </a:t>
            </a:r>
            <a:r>
              <a:rPr lang="en-US" sz="4000" b="1" dirty="0" err="1">
                <a:solidFill>
                  <a:srgbClr val="0000CC"/>
                </a:solidFill>
                <a:latin typeface=".VnTime" pitchFamily="34" charset="0"/>
              </a:rPr>
              <a:t>cho</a:t>
            </a:r>
            <a:r>
              <a:rPr lang="en-US" sz="4000" b="1" dirty="0">
                <a:solidFill>
                  <a:srgbClr val="0000CC"/>
                </a:solidFill>
                <a:latin typeface=".VnTime" pitchFamily="34" charset="0"/>
              </a:rPr>
              <a:t> ®¸ </a:t>
            </a:r>
            <a:r>
              <a:rPr lang="en-US" sz="4000" b="1" dirty="0" err="1">
                <a:solidFill>
                  <a:srgbClr val="0000CC"/>
                </a:solidFill>
                <a:latin typeface=".VnTime" pitchFamily="34" charset="0"/>
              </a:rPr>
              <a:t>vµo</a:t>
            </a:r>
            <a:r>
              <a:rPr lang="en-US" sz="4000" b="1" dirty="0">
                <a:solidFill>
                  <a:srgbClr val="0000CC"/>
                </a:solidFill>
                <a:latin typeface=".VnTime" pitchFamily="34" charset="0"/>
              </a:rPr>
              <a:t> </a:t>
            </a:r>
            <a:r>
              <a:rPr lang="en-US" sz="4000" b="1" dirty="0" err="1">
                <a:solidFill>
                  <a:srgbClr val="0000CC"/>
                </a:solidFill>
                <a:latin typeface=".VnTime" pitchFamily="34" charset="0"/>
              </a:rPr>
              <a:t>ly</a:t>
            </a:r>
            <a:r>
              <a:rPr lang="en-US" sz="4000" b="1" dirty="0">
                <a:solidFill>
                  <a:srgbClr val="0000CC"/>
                </a:solidFill>
                <a:latin typeface=".VnTime" pitchFamily="34" charset="0"/>
              </a:rPr>
              <a:t> </a:t>
            </a:r>
            <a:r>
              <a:rPr lang="en-US" sz="4000" b="1" dirty="0" smtClean="0">
                <a:solidFill>
                  <a:srgbClr val="0000CC"/>
                </a:solidFill>
                <a:latin typeface=".VnTime" pitchFamily="34" charset="0"/>
              </a:rPr>
              <a:t>D</a:t>
            </a:r>
            <a:r>
              <a:rPr lang="en-US" sz="4000" b="1" dirty="0">
                <a:solidFill>
                  <a:srgbClr val="0000CC"/>
                </a:solidFill>
                <a:latin typeface=".VnTime" pitchFamily="34" charset="0"/>
              </a:rPr>
              <a:t>. </a:t>
            </a:r>
            <a:endParaRPr lang="en-US" sz="4000" dirty="0"/>
          </a:p>
        </p:txBody>
      </p:sp>
      <p:sp>
        <p:nvSpPr>
          <p:cNvPr id="11" name="TextBox 10"/>
          <p:cNvSpPr txBox="1"/>
          <p:nvPr/>
        </p:nvSpPr>
        <p:spPr>
          <a:xfrm>
            <a:off x="7468069" y="5630404"/>
            <a:ext cx="1005840" cy="523220"/>
          </a:xfrm>
          <a:prstGeom prst="rect">
            <a:avLst/>
          </a:prstGeom>
          <a:solidFill>
            <a:schemeClr val="bg1"/>
          </a:solidFill>
        </p:spPr>
        <p:txBody>
          <a:bodyPr wrap="square" rtlCol="0">
            <a:spAutoFit/>
          </a:bodyPr>
          <a:lstStyle/>
          <a:p>
            <a:r>
              <a:rPr lang="en-US" sz="2800" b="1" dirty="0" err="1" smtClean="0"/>
              <a:t>Đá</a:t>
            </a:r>
            <a:endParaRPr lang="en-US" sz="2800" b="1" dirty="0"/>
          </a:p>
        </p:txBody>
      </p:sp>
    </p:spTree>
    <p:extLst>
      <p:ext uri="{BB962C8B-B14F-4D97-AF65-F5344CB8AC3E}">
        <p14:creationId xmlns:p14="http://schemas.microsoft.com/office/powerpoint/2010/main" val="187905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P spid="10" grpId="0"/>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kien7"/>
          <p:cNvPicPr>
            <a:picLocks noChangeAspect="1" noChangeArrowheads="1"/>
          </p:cNvPicPr>
          <p:nvPr/>
        </p:nvPicPr>
        <p:blipFill>
          <a:blip r:embed="rId2"/>
          <a:srcRect/>
          <a:stretch>
            <a:fillRect/>
          </a:stretch>
        </p:blipFill>
        <p:spPr bwMode="auto">
          <a:xfrm>
            <a:off x="0" y="2590800"/>
            <a:ext cx="9144000" cy="3429000"/>
          </a:xfrm>
          <a:prstGeom prst="rect">
            <a:avLst/>
          </a:prstGeom>
          <a:noFill/>
          <a:ln w="9525">
            <a:noFill/>
            <a:miter lim="800000"/>
            <a:headEnd/>
            <a:tailEnd/>
          </a:ln>
        </p:spPr>
      </p:pic>
      <p:sp>
        <p:nvSpPr>
          <p:cNvPr id="3" name="TextBox 2"/>
          <p:cNvSpPr txBox="1"/>
          <p:nvPr/>
        </p:nvSpPr>
        <p:spPr>
          <a:xfrm>
            <a:off x="-17204" y="5909784"/>
            <a:ext cx="9067800" cy="584775"/>
          </a:xfrm>
          <a:prstGeom prst="rect">
            <a:avLst/>
          </a:prstGeom>
          <a:solidFill>
            <a:schemeClr val="bg1"/>
          </a:solidFill>
        </p:spPr>
        <p:txBody>
          <a:bodyPr wrap="square" rtlCol="0">
            <a:spAutoFit/>
          </a:bodyPr>
          <a:lstStyle/>
          <a:p>
            <a:r>
              <a:rPr lang="en-US" sz="3200" b="1" dirty="0" smtClean="0">
                <a:solidFill>
                  <a:srgbClr val="FF0000"/>
                </a:solidFill>
              </a:rPr>
              <a:t>           A                B                 C                D</a:t>
            </a:r>
            <a:endParaRPr lang="en-US" sz="3200" b="1" dirty="0">
              <a:solidFill>
                <a:srgbClr val="FF0000"/>
              </a:solidFill>
            </a:endParaRPr>
          </a:p>
        </p:txBody>
      </p:sp>
      <p:sp>
        <p:nvSpPr>
          <p:cNvPr id="4" name="Rectangle 3"/>
          <p:cNvSpPr/>
          <p:nvPr/>
        </p:nvSpPr>
        <p:spPr>
          <a:xfrm>
            <a:off x="76200" y="1143000"/>
            <a:ext cx="9067800" cy="274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2880" y="5496580"/>
            <a:ext cx="2255520" cy="523220"/>
          </a:xfrm>
          <a:prstGeom prst="rect">
            <a:avLst/>
          </a:prstGeom>
          <a:solidFill>
            <a:schemeClr val="bg1"/>
          </a:solidFill>
        </p:spPr>
        <p:txBody>
          <a:bodyPr wrap="square" rtlCol="0">
            <a:spAutoFit/>
          </a:bodyPr>
          <a:lstStyle/>
          <a:p>
            <a:r>
              <a:rPr lang="en-US" sz="2800" b="1" dirty="0" err="1" smtClean="0"/>
              <a:t>Nước</a:t>
            </a:r>
            <a:r>
              <a:rPr lang="en-US" sz="2800" b="1" dirty="0" smtClean="0"/>
              <a:t> </a:t>
            </a:r>
            <a:r>
              <a:rPr lang="en-US" sz="2800" b="1" dirty="0" err="1" smtClean="0"/>
              <a:t>sôi</a:t>
            </a:r>
            <a:endParaRPr lang="en-US" sz="2800" b="1" dirty="0"/>
          </a:p>
        </p:txBody>
      </p:sp>
      <p:sp>
        <p:nvSpPr>
          <p:cNvPr id="7" name="TextBox 6"/>
          <p:cNvSpPr txBox="1"/>
          <p:nvPr/>
        </p:nvSpPr>
        <p:spPr>
          <a:xfrm>
            <a:off x="7391400" y="5496580"/>
            <a:ext cx="1005840" cy="523220"/>
          </a:xfrm>
          <a:prstGeom prst="rect">
            <a:avLst/>
          </a:prstGeom>
          <a:solidFill>
            <a:schemeClr val="bg1"/>
          </a:solidFill>
        </p:spPr>
        <p:txBody>
          <a:bodyPr wrap="square" rtlCol="0">
            <a:spAutoFit/>
          </a:bodyPr>
          <a:lstStyle/>
          <a:p>
            <a:r>
              <a:rPr lang="en-US" sz="2800" b="1" dirty="0" err="1" smtClean="0"/>
              <a:t>Đá</a:t>
            </a:r>
            <a:endParaRPr lang="en-US" sz="2800" b="1" dirty="0"/>
          </a:p>
        </p:txBody>
      </p:sp>
      <p:sp>
        <p:nvSpPr>
          <p:cNvPr id="9" name="Rectangle 8"/>
          <p:cNvSpPr>
            <a:spLocks noChangeArrowheads="1"/>
          </p:cNvSpPr>
          <p:nvPr/>
        </p:nvSpPr>
        <p:spPr bwMode="auto">
          <a:xfrm>
            <a:off x="182880" y="228600"/>
            <a:ext cx="84461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Tay em cảm giác n</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hư</a:t>
            </a:r>
            <a:r>
              <a:rPr kumimoji="0" lang="fr-FR"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thế</a:t>
            </a:r>
            <a:r>
              <a:rPr kumimoji="0" lang="fr-FR"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nào</a:t>
            </a: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Hãy giải thích vì sao có hiện tượng đó?</a:t>
            </a:r>
            <a:endParaRPr kumimoji="0" lang="vi-VN" sz="6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497180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62620" y="990104"/>
            <a:ext cx="84461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Tay em cảm giác n</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hư</a:t>
            </a:r>
            <a:r>
              <a:rPr kumimoji="0" lang="fr-FR"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thế</a:t>
            </a:r>
            <a:r>
              <a:rPr kumimoji="0" lang="fr-FR"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4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nào</a:t>
            </a: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vi-VN" sz="4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Hãy giải thích vì sao có hiện tượng đó?</a:t>
            </a:r>
            <a:endParaRPr kumimoji="0" lang="vi-VN" sz="6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253559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5909310"/>
          </a:xfrm>
          <a:prstGeom prst="rect">
            <a:avLst/>
          </a:prstGeom>
        </p:spPr>
        <p:txBody>
          <a:bodyPr wrap="square">
            <a:spAutoFit/>
          </a:bodyPr>
          <a:lstStyle/>
          <a:p>
            <a:r>
              <a:rPr lang="vi-VN" sz="5400" b="1" dirty="0">
                <a:solidFill>
                  <a:srgbClr val="FF0000"/>
                </a:solidFill>
              </a:rPr>
              <a:t>Nói chung cảm giác của tay có thể giúp ta nhận biết đúng về sự nóng hơn, lạnh hơn. Để xác định chính xác nhiệt độ của vật, người ta sử dụng nhiệt kế.</a:t>
            </a:r>
            <a:endParaRPr lang="en-US" sz="5400" b="1" dirty="0">
              <a:solidFill>
                <a:srgbClr val="FF0000"/>
              </a:solidFill>
            </a:endParaRPr>
          </a:p>
        </p:txBody>
      </p:sp>
    </p:spTree>
    <p:extLst>
      <p:ext uri="{BB962C8B-B14F-4D97-AF65-F5344CB8AC3E}">
        <p14:creationId xmlns:p14="http://schemas.microsoft.com/office/powerpoint/2010/main" val="101440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243840" y="990600"/>
            <a:ext cx="8915400" cy="5078313"/>
          </a:xfrm>
          <a:prstGeom prst="rect">
            <a:avLst/>
          </a:prstGeom>
          <a:noFill/>
          <a:ln w="9525">
            <a:noFill/>
            <a:miter lim="800000"/>
            <a:headEnd/>
            <a:tailEnd/>
          </a:ln>
          <a:effectLst/>
        </p:spPr>
        <p:txBody>
          <a:bodyPr wrap="square">
            <a:spAutoFit/>
          </a:bodyPr>
          <a:lstStyle/>
          <a:p>
            <a:pPr>
              <a:spcBef>
                <a:spcPct val="50000"/>
              </a:spcBef>
            </a:pPr>
            <a:r>
              <a:rPr lang="en-US" sz="5400" b="1" dirty="0" err="1" smtClean="0">
                <a:solidFill>
                  <a:srgbClr val="0000CC"/>
                </a:solidFill>
                <a:latin typeface="VNI-Times" pitchFamily="2" charset="0"/>
              </a:rPr>
              <a:t>Để</a:t>
            </a:r>
            <a:r>
              <a:rPr lang="en-US" sz="5400" b="1" dirty="0" smtClean="0">
                <a:solidFill>
                  <a:srgbClr val="0000CC"/>
                </a:solidFill>
                <a:latin typeface="VNI-Times" pitchFamily="2" charset="0"/>
              </a:rPr>
              <a:t> </a:t>
            </a:r>
            <a:r>
              <a:rPr lang="en-US" sz="5400" b="1" dirty="0" err="1">
                <a:solidFill>
                  <a:srgbClr val="0000CC"/>
                </a:solidFill>
                <a:latin typeface="VNI-Times" pitchFamily="2" charset="0"/>
              </a:rPr>
              <a:t>ño</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ñoä</a:t>
            </a:r>
            <a:r>
              <a:rPr lang="en-US" sz="5400" b="1" dirty="0">
                <a:solidFill>
                  <a:srgbClr val="0000CC"/>
                </a:solidFill>
                <a:latin typeface="VNI-Times" pitchFamily="2" charset="0"/>
              </a:rPr>
              <a:t> </a:t>
            </a:r>
            <a:r>
              <a:rPr lang="en-US" sz="5400" b="1" dirty="0" err="1">
                <a:solidFill>
                  <a:srgbClr val="0000CC"/>
                </a:solidFill>
                <a:latin typeface="VNI-Times" pitchFamily="2" charset="0"/>
              </a:rPr>
              <a:t>của</a:t>
            </a:r>
            <a:r>
              <a:rPr lang="en-US" sz="5400" b="1" dirty="0">
                <a:solidFill>
                  <a:srgbClr val="0000CC"/>
                </a:solidFill>
                <a:latin typeface="VNI-Times" pitchFamily="2" charset="0"/>
              </a:rPr>
              <a:t> </a:t>
            </a:r>
            <a:r>
              <a:rPr lang="en-US" sz="5400" b="1" dirty="0" err="1">
                <a:solidFill>
                  <a:srgbClr val="0000CC"/>
                </a:solidFill>
                <a:latin typeface="VNI-Times" pitchFamily="2" charset="0"/>
              </a:rPr>
              <a:t>vật</a:t>
            </a:r>
            <a:r>
              <a:rPr lang="en-US" sz="5400" b="1" dirty="0">
                <a:solidFill>
                  <a:srgbClr val="0000CC"/>
                </a:solidFill>
                <a:latin typeface="VNI-Times" pitchFamily="2" charset="0"/>
              </a:rPr>
              <a:t>, ta </a:t>
            </a:r>
            <a:r>
              <a:rPr lang="en-US" sz="5400" b="1" dirty="0" err="1">
                <a:solidFill>
                  <a:srgbClr val="0000CC"/>
                </a:solidFill>
                <a:latin typeface="VNI-Times" pitchFamily="2" charset="0"/>
              </a:rPr>
              <a:t>sử</a:t>
            </a:r>
            <a:r>
              <a:rPr lang="en-US" sz="5400" b="1" dirty="0">
                <a:solidFill>
                  <a:srgbClr val="0000CC"/>
                </a:solidFill>
                <a:latin typeface="VNI-Times" pitchFamily="2" charset="0"/>
              </a:rPr>
              <a:t> </a:t>
            </a:r>
            <a:r>
              <a:rPr lang="en-US" sz="5400" b="1" dirty="0" err="1">
                <a:solidFill>
                  <a:srgbClr val="0000CC"/>
                </a:solidFill>
                <a:latin typeface="VNI-Times" pitchFamily="2" charset="0"/>
              </a:rPr>
              <a:t>dụng</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keá</a:t>
            </a:r>
            <a:r>
              <a:rPr lang="en-US" sz="5400" b="1" dirty="0">
                <a:solidFill>
                  <a:srgbClr val="0000CC"/>
                </a:solidFill>
                <a:latin typeface="VNI-Times" pitchFamily="2" charset="0"/>
              </a:rPr>
              <a:t>. </a:t>
            </a:r>
            <a:r>
              <a:rPr lang="en-US" sz="5400" b="1" dirty="0" err="1">
                <a:solidFill>
                  <a:srgbClr val="0000CC"/>
                </a:solidFill>
                <a:latin typeface="VNI-Times" pitchFamily="2" charset="0"/>
              </a:rPr>
              <a:t>Coù</a:t>
            </a:r>
            <a:r>
              <a:rPr lang="en-US" sz="5400" b="1" dirty="0">
                <a:solidFill>
                  <a:srgbClr val="0000CC"/>
                </a:solidFill>
                <a:latin typeface="VNI-Times" pitchFamily="2" charset="0"/>
              </a:rPr>
              <a:t>  </a:t>
            </a:r>
            <a:r>
              <a:rPr lang="en-US" sz="5400" b="1" dirty="0" err="1">
                <a:solidFill>
                  <a:srgbClr val="0000CC"/>
                </a:solidFill>
                <a:latin typeface="VNI-Times" pitchFamily="2" charset="0"/>
              </a:rPr>
              <a:t>nhiều</a:t>
            </a:r>
            <a:r>
              <a:rPr lang="en-US" sz="5400" b="1" dirty="0">
                <a:solidFill>
                  <a:srgbClr val="0000CC"/>
                </a:solidFill>
                <a:latin typeface="VNI-Times" pitchFamily="2" charset="0"/>
              </a:rPr>
              <a:t> </a:t>
            </a:r>
            <a:r>
              <a:rPr lang="en-US" sz="5400" b="1" dirty="0" err="1">
                <a:solidFill>
                  <a:srgbClr val="0000CC"/>
                </a:solidFill>
                <a:latin typeface="VNI-Times" pitchFamily="2" charset="0"/>
              </a:rPr>
              <a:t>loại</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keá</a:t>
            </a:r>
            <a:r>
              <a:rPr lang="en-US" sz="5400" b="1" dirty="0">
                <a:solidFill>
                  <a:srgbClr val="0000CC"/>
                </a:solidFill>
                <a:latin typeface="VNI-Times" pitchFamily="2" charset="0"/>
              </a:rPr>
              <a:t> </a:t>
            </a:r>
            <a:r>
              <a:rPr lang="en-US" sz="5400" b="1" dirty="0" err="1">
                <a:solidFill>
                  <a:srgbClr val="0000CC"/>
                </a:solidFill>
                <a:latin typeface="VNI-Times" pitchFamily="2" charset="0"/>
              </a:rPr>
              <a:t>khaùc</a:t>
            </a:r>
            <a:r>
              <a:rPr lang="en-US" sz="5400" b="1" dirty="0">
                <a:solidFill>
                  <a:srgbClr val="0000CC"/>
                </a:solidFill>
                <a:latin typeface="VNI-Times" pitchFamily="2" charset="0"/>
              </a:rPr>
              <a:t> </a:t>
            </a:r>
            <a:r>
              <a:rPr lang="en-US" sz="5400" b="1" dirty="0" err="1">
                <a:solidFill>
                  <a:srgbClr val="0000CC"/>
                </a:solidFill>
                <a:latin typeface="VNI-Times" pitchFamily="2" charset="0"/>
              </a:rPr>
              <a:t>nhau</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keá</a:t>
            </a:r>
            <a:r>
              <a:rPr lang="en-US" sz="5400" b="1" dirty="0">
                <a:solidFill>
                  <a:srgbClr val="0000CC"/>
                </a:solidFill>
                <a:latin typeface="VNI-Times" pitchFamily="2" charset="0"/>
              </a:rPr>
              <a:t> </a:t>
            </a:r>
            <a:r>
              <a:rPr lang="en-US" sz="5400" b="1" dirty="0" err="1">
                <a:solidFill>
                  <a:srgbClr val="0000CC"/>
                </a:solidFill>
                <a:latin typeface="VNI-Times" pitchFamily="2" charset="0"/>
              </a:rPr>
              <a:t>ño</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độ</a:t>
            </a:r>
            <a:r>
              <a:rPr lang="en-US" sz="5400" b="1" dirty="0">
                <a:solidFill>
                  <a:srgbClr val="0000CC"/>
                </a:solidFill>
                <a:latin typeface="VNI-Times" pitchFamily="2" charset="0"/>
              </a:rPr>
              <a:t> </a:t>
            </a:r>
            <a:r>
              <a:rPr lang="en-US" sz="5400" b="1" dirty="0" err="1">
                <a:solidFill>
                  <a:srgbClr val="0000CC"/>
                </a:solidFill>
                <a:latin typeface="VNI-Times" pitchFamily="2" charset="0"/>
              </a:rPr>
              <a:t>cơ</a:t>
            </a:r>
            <a:r>
              <a:rPr lang="en-US" sz="5400" b="1" dirty="0">
                <a:solidFill>
                  <a:srgbClr val="0000CC"/>
                </a:solidFill>
                <a:latin typeface="VNI-Times" pitchFamily="2" charset="0"/>
              </a:rPr>
              <a:t> </a:t>
            </a:r>
            <a:r>
              <a:rPr lang="en-US" sz="5400" b="1" dirty="0" err="1">
                <a:solidFill>
                  <a:srgbClr val="0000CC"/>
                </a:solidFill>
                <a:latin typeface="VNI-Times" pitchFamily="2" charset="0"/>
              </a:rPr>
              <a:t>thể</a:t>
            </a:r>
            <a:r>
              <a:rPr lang="en-US" sz="5400" b="1" dirty="0">
                <a:solidFill>
                  <a:srgbClr val="0000CC"/>
                </a:solidFill>
                <a:latin typeface="VNI-Times" pitchFamily="2" charset="0"/>
              </a:rPr>
              <a:t> (</a:t>
            </a:r>
            <a:r>
              <a:rPr lang="en-US" sz="5400" b="1" dirty="0" err="1">
                <a:solidFill>
                  <a:srgbClr val="0000CC"/>
                </a:solidFill>
                <a:latin typeface="VNI-Times" pitchFamily="2" charset="0"/>
              </a:rPr>
              <a:t>hình</a:t>
            </a:r>
            <a:r>
              <a:rPr lang="en-US" sz="5400" b="1" dirty="0">
                <a:solidFill>
                  <a:srgbClr val="0000CC"/>
                </a:solidFill>
                <a:latin typeface="VNI-Times" pitchFamily="2" charset="0"/>
              </a:rPr>
              <a:t> 2a);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keá</a:t>
            </a:r>
            <a:r>
              <a:rPr lang="en-US" sz="5400" b="1" dirty="0">
                <a:solidFill>
                  <a:srgbClr val="0000CC"/>
                </a:solidFill>
                <a:latin typeface="VNI-Times" pitchFamily="2" charset="0"/>
              </a:rPr>
              <a:t> </a:t>
            </a:r>
            <a:r>
              <a:rPr lang="en-US" sz="5400" b="1" dirty="0" err="1">
                <a:solidFill>
                  <a:srgbClr val="0000CC"/>
                </a:solidFill>
                <a:latin typeface="VNI-Times" pitchFamily="2" charset="0"/>
              </a:rPr>
              <a:t>ño</a:t>
            </a:r>
            <a:r>
              <a:rPr lang="en-US" sz="5400" b="1" dirty="0">
                <a:solidFill>
                  <a:srgbClr val="0000CC"/>
                </a:solidFill>
                <a:latin typeface="VNI-Times" pitchFamily="2" charset="0"/>
              </a:rPr>
              <a:t> </a:t>
            </a:r>
            <a:r>
              <a:rPr lang="en-US" sz="5400" b="1" dirty="0" err="1">
                <a:solidFill>
                  <a:srgbClr val="0000CC"/>
                </a:solidFill>
                <a:latin typeface="VNI-Times" pitchFamily="2" charset="0"/>
              </a:rPr>
              <a:t>nhiệt</a:t>
            </a:r>
            <a:r>
              <a:rPr lang="en-US" sz="5400" b="1" dirty="0">
                <a:solidFill>
                  <a:srgbClr val="0000CC"/>
                </a:solidFill>
                <a:latin typeface="VNI-Times" pitchFamily="2" charset="0"/>
              </a:rPr>
              <a:t> </a:t>
            </a:r>
            <a:r>
              <a:rPr lang="en-US" sz="5400" b="1" dirty="0" err="1">
                <a:solidFill>
                  <a:srgbClr val="0000CC"/>
                </a:solidFill>
                <a:latin typeface="VNI-Times" pitchFamily="2" charset="0"/>
              </a:rPr>
              <a:t>ñoä</a:t>
            </a:r>
            <a:r>
              <a:rPr lang="en-US" sz="5400" b="1" dirty="0">
                <a:solidFill>
                  <a:srgbClr val="0000CC"/>
                </a:solidFill>
                <a:latin typeface="VNI-Times" pitchFamily="2" charset="0"/>
              </a:rPr>
              <a:t> </a:t>
            </a:r>
            <a:r>
              <a:rPr lang="en-US" sz="5400" b="1" dirty="0" err="1">
                <a:solidFill>
                  <a:srgbClr val="0000CC"/>
                </a:solidFill>
                <a:latin typeface="VNI-Times" pitchFamily="2" charset="0"/>
              </a:rPr>
              <a:t>khoâng</a:t>
            </a:r>
            <a:r>
              <a:rPr lang="en-US" sz="5400" b="1" dirty="0">
                <a:solidFill>
                  <a:srgbClr val="0000CC"/>
                </a:solidFill>
                <a:latin typeface="VNI-Times" pitchFamily="2" charset="0"/>
              </a:rPr>
              <a:t> </a:t>
            </a:r>
            <a:r>
              <a:rPr lang="en-US" sz="5400" b="1" dirty="0" err="1">
                <a:solidFill>
                  <a:srgbClr val="0000CC"/>
                </a:solidFill>
                <a:latin typeface="VNI-Times" pitchFamily="2" charset="0"/>
              </a:rPr>
              <a:t>khí</a:t>
            </a:r>
            <a:r>
              <a:rPr lang="en-US" sz="5400" b="1" dirty="0">
                <a:solidFill>
                  <a:srgbClr val="0000CC"/>
                </a:solidFill>
                <a:latin typeface="VNI-Times" pitchFamily="2" charset="0"/>
              </a:rPr>
              <a:t> (</a:t>
            </a:r>
            <a:r>
              <a:rPr lang="en-US" sz="5400" b="1" dirty="0" err="1">
                <a:solidFill>
                  <a:srgbClr val="0000CC"/>
                </a:solidFill>
                <a:latin typeface="VNI-Times" pitchFamily="2" charset="0"/>
              </a:rPr>
              <a:t>hình</a:t>
            </a:r>
            <a:r>
              <a:rPr lang="en-US" sz="5400" b="1" dirty="0">
                <a:solidFill>
                  <a:srgbClr val="0000CC"/>
                </a:solidFill>
                <a:latin typeface="VNI-Times" pitchFamily="2" charset="0"/>
              </a:rPr>
              <a:t> 2b</a:t>
            </a:r>
            <a:r>
              <a:rPr lang="en-US" sz="5400" b="1" dirty="0" smtClean="0">
                <a:solidFill>
                  <a:srgbClr val="0000CC"/>
                </a:solidFill>
                <a:latin typeface="VNI-Times" pitchFamily="2" charset="0"/>
              </a:rPr>
              <a:t>) . . . .  </a:t>
            </a:r>
            <a:endParaRPr lang="en-US" sz="5400" b="1" dirty="0">
              <a:solidFill>
                <a:srgbClr val="0000CC"/>
              </a:solidFill>
              <a:latin typeface="VNI-Times" pitchFamily="2" charset="0"/>
            </a:endParaRPr>
          </a:p>
        </p:txBody>
      </p:sp>
      <p:sp>
        <p:nvSpPr>
          <p:cNvPr id="2" name="Rectangle 1"/>
          <p:cNvSpPr/>
          <p:nvPr/>
        </p:nvSpPr>
        <p:spPr>
          <a:xfrm>
            <a:off x="2362200" y="22086"/>
            <a:ext cx="1984839" cy="707886"/>
          </a:xfrm>
          <a:prstGeom prst="rect">
            <a:avLst/>
          </a:prstGeom>
        </p:spPr>
        <p:txBody>
          <a:bodyPr wrap="none">
            <a:spAutoFit/>
          </a:bodyPr>
          <a:lstStyle/>
          <a:p>
            <a:pPr algn="ctr"/>
            <a:r>
              <a:rPr lang="en-US" sz="4000" b="1" dirty="0" err="1">
                <a:solidFill>
                  <a:srgbClr val="990099"/>
                </a:solidFill>
                <a:latin typeface="VNI-Times" pitchFamily="2" charset="0"/>
              </a:rPr>
              <a:t>Ghi</a:t>
            </a:r>
            <a:r>
              <a:rPr lang="en-US" sz="4000" b="1" dirty="0">
                <a:solidFill>
                  <a:srgbClr val="990099"/>
                </a:solidFill>
                <a:latin typeface="VNI-Times" pitchFamily="2" charset="0"/>
              </a:rPr>
              <a:t> </a:t>
            </a:r>
            <a:r>
              <a:rPr lang="en-US" sz="4000" b="1" dirty="0" err="1">
                <a:solidFill>
                  <a:srgbClr val="990099"/>
                </a:solidFill>
                <a:latin typeface="VNI-Times" pitchFamily="2" charset="0"/>
              </a:rPr>
              <a:t>nhôù</a:t>
            </a:r>
            <a:endParaRPr lang="en-US" sz="4000" b="1" dirty="0">
              <a:solidFill>
                <a:srgbClr val="990099"/>
              </a:solidFill>
              <a:latin typeface="VNI-Times" pitchFamily="2"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609600" y="838200"/>
            <a:ext cx="6324600" cy="769441"/>
          </a:xfrm>
          <a:prstGeom prst="rect">
            <a:avLst/>
          </a:prstGeom>
          <a:noFill/>
          <a:ln w="9525">
            <a:noFill/>
            <a:miter lim="800000"/>
            <a:headEnd/>
            <a:tailEnd/>
          </a:ln>
        </p:spPr>
        <p:txBody>
          <a:bodyPr>
            <a:spAutoFit/>
          </a:bodyPr>
          <a:lstStyle/>
          <a:p>
            <a:r>
              <a:rPr lang="en-US" sz="4400" b="1" dirty="0">
                <a:solidFill>
                  <a:srgbClr val="FF0000"/>
                </a:solidFill>
                <a:latin typeface="Times New Roman" pitchFamily="18" charset="0"/>
                <a:cs typeface="Times New Roman" pitchFamily="18" charset="0"/>
              </a:rPr>
              <a:t>3. </a:t>
            </a:r>
            <a:r>
              <a:rPr lang="en-US" sz="4400" b="1" dirty="0" err="1">
                <a:solidFill>
                  <a:srgbClr val="FF0000"/>
                </a:solidFill>
                <a:latin typeface="Times New Roman" pitchFamily="18" charset="0"/>
                <a:cs typeface="Times New Roman" pitchFamily="18" charset="0"/>
              </a:rPr>
              <a:t>Thực</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hành</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đo</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nhiệt</a:t>
            </a:r>
            <a:r>
              <a:rPr lang="en-US" sz="4400" b="1" dirty="0">
                <a:solidFill>
                  <a:srgbClr val="FF0000"/>
                </a:solidFill>
                <a:latin typeface="Times New Roman" pitchFamily="18" charset="0"/>
                <a:cs typeface="Times New Roman" pitchFamily="18" charset="0"/>
              </a:rPr>
              <a:t> </a:t>
            </a:r>
            <a:r>
              <a:rPr lang="en-US" sz="4400" b="1" dirty="0" err="1">
                <a:solidFill>
                  <a:srgbClr val="FF0000"/>
                </a:solidFill>
                <a:latin typeface="Times New Roman" pitchFamily="18" charset="0"/>
                <a:cs typeface="Times New Roman" pitchFamily="18" charset="0"/>
              </a:rPr>
              <a:t>độ</a:t>
            </a:r>
            <a:r>
              <a:rPr lang="en-US" sz="44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42204697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kien1005"/>
          <p:cNvPicPr>
            <a:picLocks noChangeAspect="1" noChangeArrowheads="1"/>
          </p:cNvPicPr>
          <p:nvPr/>
        </p:nvPicPr>
        <p:blipFill>
          <a:blip r:embed="rId2"/>
          <a:srcRect/>
          <a:stretch>
            <a:fillRect/>
          </a:stretch>
        </p:blipFill>
        <p:spPr bwMode="auto">
          <a:xfrm>
            <a:off x="259080" y="152400"/>
            <a:ext cx="8229600" cy="6705600"/>
          </a:xfrm>
          <a:prstGeom prst="rect">
            <a:avLst/>
          </a:prstGeom>
          <a:noFill/>
          <a:ln w="9525">
            <a:noFill/>
            <a:miter lim="800000"/>
            <a:headEnd/>
            <a:tailEnd/>
          </a:ln>
        </p:spPr>
      </p:pic>
      <p:sp>
        <p:nvSpPr>
          <p:cNvPr id="5" name="TextBox 4"/>
          <p:cNvSpPr txBox="1"/>
          <p:nvPr/>
        </p:nvSpPr>
        <p:spPr>
          <a:xfrm>
            <a:off x="289560" y="146090"/>
            <a:ext cx="4495800" cy="923330"/>
          </a:xfrm>
          <a:prstGeom prst="rect">
            <a:avLst/>
          </a:prstGeom>
          <a:solidFill>
            <a:schemeClr val="bg1"/>
          </a:solidFill>
        </p:spPr>
        <p:txBody>
          <a:bodyPr wrap="square" rtlCol="0">
            <a:spAutoFit/>
          </a:bodyPr>
          <a:lstStyle/>
          <a:p>
            <a:r>
              <a:rPr lang="en-US" sz="5400" b="1" dirty="0" err="1" smtClean="0">
                <a:solidFill>
                  <a:srgbClr val="FF0000"/>
                </a:solidFill>
              </a:rPr>
              <a:t>Tranh</a:t>
            </a:r>
            <a:r>
              <a:rPr lang="en-US" sz="5400" b="1" dirty="0" smtClean="0">
                <a:solidFill>
                  <a:srgbClr val="FF0000"/>
                </a:solidFill>
              </a:rPr>
              <a:t> </a:t>
            </a:r>
            <a:r>
              <a:rPr lang="en-US" sz="5400" b="1" dirty="0" err="1" smtClean="0">
                <a:solidFill>
                  <a:srgbClr val="FF0000"/>
                </a:solidFill>
              </a:rPr>
              <a:t>vẽ</a:t>
            </a:r>
            <a:r>
              <a:rPr lang="en-US" sz="5400" b="1" dirty="0" smtClean="0">
                <a:solidFill>
                  <a:srgbClr val="FF0000"/>
                </a:solidFill>
              </a:rPr>
              <a:t> </a:t>
            </a:r>
            <a:r>
              <a:rPr lang="en-US" sz="5400" b="1" dirty="0" err="1" smtClean="0">
                <a:solidFill>
                  <a:srgbClr val="FF0000"/>
                </a:solidFill>
              </a:rPr>
              <a:t>gì</a:t>
            </a:r>
            <a:r>
              <a:rPr lang="en-US" sz="5400" b="1" dirty="0" smtClean="0">
                <a:solidFill>
                  <a:srgbClr val="FF0000"/>
                </a:solidFill>
              </a:rPr>
              <a:t>?</a:t>
            </a:r>
            <a:endParaRPr lang="en-US" sz="5400" b="1" dirty="0">
              <a:solidFill>
                <a:srgbClr val="FF0000"/>
              </a:solidFill>
            </a:endParaRPr>
          </a:p>
        </p:txBody>
      </p:sp>
      <p:pic>
        <p:nvPicPr>
          <p:cNvPr id="6" name="Picture 7" descr="kien1005"/>
          <p:cNvPicPr>
            <a:picLocks noChangeAspect="1" noChangeArrowheads="1"/>
          </p:cNvPicPr>
          <p:nvPr/>
        </p:nvPicPr>
        <p:blipFill>
          <a:blip r:embed="rId2"/>
          <a:srcRect l="52873" b="58537"/>
          <a:stretch>
            <a:fillRect/>
          </a:stretch>
        </p:blipFill>
        <p:spPr bwMode="auto">
          <a:xfrm>
            <a:off x="4726963" y="152400"/>
            <a:ext cx="4404714" cy="4876800"/>
          </a:xfrm>
          <a:prstGeom prst="rect">
            <a:avLst/>
          </a:prstGeom>
          <a:noFill/>
          <a:ln w="9525">
            <a:noFill/>
            <a:miter lim="800000"/>
            <a:headEnd/>
            <a:tailEnd/>
          </a:ln>
        </p:spPr>
      </p:pic>
    </p:spTree>
    <p:extLst>
      <p:ext uri="{BB962C8B-B14F-4D97-AF65-F5344CB8AC3E}">
        <p14:creationId xmlns:p14="http://schemas.microsoft.com/office/powerpoint/2010/main" val="1823257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0"/>
            <a:ext cx="8029762" cy="769441"/>
          </a:xfrm>
          <a:prstGeom prst="rect">
            <a:avLst/>
          </a:prstGeom>
        </p:spPr>
        <p:txBody>
          <a:bodyPr wrap="none">
            <a:spAutoFit/>
          </a:bodyPr>
          <a:lstStyle/>
          <a:p>
            <a:r>
              <a:rPr lang="en-US" sz="4400" b="1" dirty="0" smtClean="0">
                <a:solidFill>
                  <a:srgbClr val="FF0000"/>
                </a:solidFill>
              </a:rPr>
              <a:t>1.</a:t>
            </a:r>
            <a:r>
              <a:rPr lang="vi-VN" sz="4400" b="1" dirty="0" smtClean="0">
                <a:solidFill>
                  <a:srgbClr val="FF0000"/>
                </a:solidFill>
              </a:rPr>
              <a:t>Tìm </a:t>
            </a:r>
            <a:r>
              <a:rPr lang="vi-VN" sz="4400" b="1" dirty="0">
                <a:solidFill>
                  <a:srgbClr val="FF0000"/>
                </a:solidFill>
              </a:rPr>
              <a:t>hiểu về sự truyền nhiệt</a:t>
            </a:r>
            <a:endParaRPr lang="en-US" sz="4400" dirty="0">
              <a:solidFill>
                <a:srgbClr val="FF0000"/>
              </a:solidFill>
            </a:endParaRPr>
          </a:p>
        </p:txBody>
      </p:sp>
    </p:spTree>
    <p:extLst>
      <p:ext uri="{BB962C8B-B14F-4D97-AF65-F5344CB8AC3E}">
        <p14:creationId xmlns:p14="http://schemas.microsoft.com/office/powerpoint/2010/main" val="424468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7" descr="kien1005"/>
          <p:cNvPicPr>
            <a:picLocks noChangeAspect="1" noChangeArrowheads="1"/>
          </p:cNvPicPr>
          <p:nvPr/>
        </p:nvPicPr>
        <p:blipFill>
          <a:blip r:embed="rId2"/>
          <a:srcRect l="52873" b="58537"/>
          <a:stretch>
            <a:fillRect/>
          </a:stretch>
        </p:blipFill>
        <p:spPr bwMode="auto">
          <a:xfrm>
            <a:off x="1479478" y="0"/>
            <a:ext cx="5727220" cy="4807800"/>
          </a:xfrm>
          <a:prstGeom prst="rect">
            <a:avLst/>
          </a:prstGeom>
          <a:noFill/>
          <a:ln w="9525">
            <a:noFill/>
            <a:miter lim="800000"/>
            <a:headEnd/>
            <a:tailEnd/>
          </a:ln>
        </p:spPr>
      </p:pic>
      <p:sp>
        <p:nvSpPr>
          <p:cNvPr id="3" name="Rectangle 2"/>
          <p:cNvSpPr/>
          <p:nvPr/>
        </p:nvSpPr>
        <p:spPr>
          <a:xfrm>
            <a:off x="152400" y="4667511"/>
            <a:ext cx="8763000" cy="1754326"/>
          </a:xfrm>
          <a:prstGeom prst="rect">
            <a:avLst/>
          </a:prstGeom>
        </p:spPr>
        <p:txBody>
          <a:bodyPr wrap="square">
            <a:spAutoFit/>
          </a:bodyPr>
          <a:lstStyle/>
          <a:p>
            <a:pPr algn="ctr"/>
            <a:r>
              <a:rPr lang="en-US" sz="5400" b="1" dirty="0" err="1">
                <a:latin typeface=".VnTime" pitchFamily="34" charset="0"/>
              </a:rPr>
              <a:t>NhiÖt</a:t>
            </a:r>
            <a:r>
              <a:rPr lang="en-US" sz="5400" b="1" dirty="0">
                <a:latin typeface=".VnTime" pitchFamily="34" charset="0"/>
              </a:rPr>
              <a:t> </a:t>
            </a:r>
            <a:r>
              <a:rPr lang="en-US" sz="5400" b="1" dirty="0" err="1">
                <a:latin typeface=".VnTime" pitchFamily="34" charset="0"/>
              </a:rPr>
              <a:t>kÕ</a:t>
            </a:r>
            <a:r>
              <a:rPr lang="en-US" sz="5400" b="1" dirty="0">
                <a:latin typeface=".VnTime" pitchFamily="34" charset="0"/>
              </a:rPr>
              <a:t> </a:t>
            </a:r>
            <a:r>
              <a:rPr lang="en-US" sz="5400" b="1" dirty="0" err="1">
                <a:latin typeface=".VnTime" pitchFamily="34" charset="0"/>
              </a:rPr>
              <a:t>trong</a:t>
            </a:r>
            <a:r>
              <a:rPr lang="en-US" sz="5400" b="1" dirty="0">
                <a:latin typeface=".VnTime" pitchFamily="34" charset="0"/>
              </a:rPr>
              <a:t> </a:t>
            </a:r>
            <a:r>
              <a:rPr lang="en-US" sz="5400" b="1" dirty="0" err="1">
                <a:latin typeface="Times New Roman" pitchFamily="18" charset="0"/>
              </a:rPr>
              <a:t>hình</a:t>
            </a:r>
            <a:r>
              <a:rPr lang="en-US" sz="5400" b="1" dirty="0">
                <a:latin typeface=".VnTime" pitchFamily="34" charset="0"/>
              </a:rPr>
              <a:t>  </a:t>
            </a:r>
            <a:r>
              <a:rPr lang="en-US" sz="5400" b="1" dirty="0" err="1">
                <a:latin typeface=".VnTime" pitchFamily="34" charset="0"/>
              </a:rPr>
              <a:t>chØ</a:t>
            </a:r>
            <a:r>
              <a:rPr lang="en-US" sz="5400" b="1" dirty="0">
                <a:latin typeface=".VnTime" pitchFamily="34" charset="0"/>
              </a:rPr>
              <a:t> </a:t>
            </a:r>
            <a:r>
              <a:rPr lang="en-US" sz="5400" b="1" dirty="0" err="1">
                <a:latin typeface=".VnTime" pitchFamily="34" charset="0"/>
              </a:rPr>
              <a:t>bao</a:t>
            </a:r>
            <a:r>
              <a:rPr lang="en-US" sz="5400" b="1" dirty="0">
                <a:latin typeface=".VnTime" pitchFamily="34" charset="0"/>
              </a:rPr>
              <a:t> </a:t>
            </a:r>
            <a:r>
              <a:rPr lang="en-US" sz="5400" b="1" dirty="0" err="1">
                <a:latin typeface=".VnTime" pitchFamily="34" charset="0"/>
              </a:rPr>
              <a:t>nhiªu</a:t>
            </a:r>
            <a:r>
              <a:rPr lang="en-US" sz="5400" b="1" dirty="0">
                <a:latin typeface=".VnTime" pitchFamily="34" charset="0"/>
              </a:rPr>
              <a:t> ®é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7" descr="kien1005"/>
          <p:cNvPicPr>
            <a:picLocks noChangeAspect="1" noChangeArrowheads="1"/>
          </p:cNvPicPr>
          <p:nvPr/>
        </p:nvPicPr>
        <p:blipFill>
          <a:blip r:embed="rId2"/>
          <a:srcRect l="52873" b="58537"/>
          <a:stretch>
            <a:fillRect/>
          </a:stretch>
        </p:blipFill>
        <p:spPr bwMode="auto">
          <a:xfrm>
            <a:off x="1479478" y="0"/>
            <a:ext cx="5727220" cy="4807800"/>
          </a:xfrm>
          <a:prstGeom prst="rect">
            <a:avLst/>
          </a:prstGeom>
          <a:noFill/>
          <a:ln w="9525">
            <a:noFill/>
            <a:miter lim="800000"/>
            <a:headEnd/>
            <a:tailEnd/>
          </a:ln>
        </p:spPr>
      </p:pic>
      <p:sp>
        <p:nvSpPr>
          <p:cNvPr id="4" name="Rectangle 3"/>
          <p:cNvSpPr/>
          <p:nvPr/>
        </p:nvSpPr>
        <p:spPr>
          <a:xfrm>
            <a:off x="3048000" y="4953000"/>
            <a:ext cx="1781258" cy="923330"/>
          </a:xfrm>
          <a:prstGeom prst="rect">
            <a:avLst/>
          </a:prstGeom>
        </p:spPr>
        <p:txBody>
          <a:bodyPr wrap="none">
            <a:spAutoFit/>
          </a:bodyPr>
          <a:lstStyle/>
          <a:p>
            <a:pPr algn="ctr"/>
            <a:r>
              <a:rPr lang="en-US" sz="5400" b="1" dirty="0">
                <a:solidFill>
                  <a:srgbClr val="FF0000"/>
                </a:solidFill>
                <a:latin typeface=".VnTime" pitchFamily="34" charset="0"/>
              </a:rPr>
              <a:t>30 C</a:t>
            </a:r>
            <a:r>
              <a:rPr lang="en-US" sz="5400" b="1" baseline="30000" dirty="0">
                <a:solidFill>
                  <a:srgbClr val="FF0000"/>
                </a:solidFill>
                <a:latin typeface=".VnTime" pitchFamily="34" charset="0"/>
              </a:rPr>
              <a:t>0</a:t>
            </a:r>
            <a:endParaRPr lang="en-US" sz="5400" b="1" dirty="0">
              <a:solidFill>
                <a:srgbClr val="FF0000"/>
              </a:solidFill>
              <a:latin typeface=".VnTime" pitchFamily="34" charset="0"/>
            </a:endParaRPr>
          </a:p>
        </p:txBody>
      </p:sp>
    </p:spTree>
    <p:extLst>
      <p:ext uri="{BB962C8B-B14F-4D97-AF65-F5344CB8AC3E}">
        <p14:creationId xmlns:p14="http://schemas.microsoft.com/office/powerpoint/2010/main" val="1952571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95701" y="668"/>
            <a:ext cx="8534235" cy="6469424"/>
            <a:chOff x="389" y="82"/>
            <a:chExt cx="5284" cy="4148"/>
          </a:xfrm>
        </p:grpSpPr>
        <p:pic>
          <p:nvPicPr>
            <p:cNvPr id="31752" name="Picture 6" descr="kien7001"/>
            <p:cNvPicPr>
              <a:picLocks noChangeAspect="1" noChangeArrowheads="1"/>
            </p:cNvPicPr>
            <p:nvPr/>
          </p:nvPicPr>
          <p:blipFill>
            <a:blip r:embed="rId2"/>
            <a:srcRect/>
            <a:stretch>
              <a:fillRect/>
            </a:stretch>
          </p:blipFill>
          <p:spPr bwMode="auto">
            <a:xfrm>
              <a:off x="389" y="82"/>
              <a:ext cx="5284" cy="3423"/>
            </a:xfrm>
            <a:prstGeom prst="rect">
              <a:avLst/>
            </a:prstGeom>
            <a:noFill/>
            <a:ln w="9525">
              <a:noFill/>
              <a:miter lim="800000"/>
              <a:headEnd/>
              <a:tailEnd/>
            </a:ln>
          </p:spPr>
        </p:pic>
        <p:sp>
          <p:nvSpPr>
            <p:cNvPr id="31753" name="Hộp_Văn_Bản 6"/>
            <p:cNvSpPr txBox="1">
              <a:spLocks noChangeArrowheads="1"/>
            </p:cNvSpPr>
            <p:nvPr/>
          </p:nvSpPr>
          <p:spPr bwMode="auto">
            <a:xfrm>
              <a:off x="663" y="3381"/>
              <a:ext cx="1699" cy="849"/>
            </a:xfrm>
            <a:prstGeom prst="rect">
              <a:avLst/>
            </a:prstGeom>
            <a:solidFill>
              <a:schemeClr val="bg1"/>
            </a:solidFill>
            <a:ln w="9525">
              <a:noFill/>
              <a:miter lim="800000"/>
              <a:headEnd/>
              <a:tailEnd/>
            </a:ln>
          </p:spPr>
          <p:txBody>
            <a:bodyPr wrap="square">
              <a:spAutoFit/>
            </a:bodyPr>
            <a:lstStyle/>
            <a:p>
              <a:r>
                <a:rPr lang="en-US" sz="4000" b="1" dirty="0" err="1">
                  <a:solidFill>
                    <a:srgbClr val="FF0000"/>
                  </a:solidFill>
                  <a:latin typeface="Times New Roman" pitchFamily="18" charset="0"/>
                  <a:cs typeface="Times New Roman" pitchFamily="18" charset="0"/>
                </a:rPr>
                <a:t>Nước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đá</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đang</a:t>
              </a:r>
              <a:r>
                <a:rPr lang="en-US" sz="4000" b="1" dirty="0">
                  <a:solidFill>
                    <a:srgbClr val="FF0000"/>
                  </a:solidFill>
                  <a:latin typeface="Times New Roman" pitchFamily="18" charset="0"/>
                  <a:cs typeface="Times New Roman" pitchFamily="18" charset="0"/>
                </a:rPr>
                <a:t> tan</a:t>
              </a:r>
              <a:endParaRPr lang="vi-VN" sz="4000" b="1" dirty="0">
                <a:solidFill>
                  <a:srgbClr val="FF0000"/>
                </a:solidFill>
                <a:latin typeface="Times New Roman" pitchFamily="18" charset="0"/>
                <a:cs typeface="Times New Roman" pitchFamily="18" charset="0"/>
              </a:endParaRPr>
            </a:p>
          </p:txBody>
        </p:sp>
        <p:sp>
          <p:nvSpPr>
            <p:cNvPr id="31754" name="Hộp_Văn_Bản 8"/>
            <p:cNvSpPr txBox="1">
              <a:spLocks noChangeArrowheads="1"/>
            </p:cNvSpPr>
            <p:nvPr/>
          </p:nvSpPr>
          <p:spPr bwMode="auto">
            <a:xfrm>
              <a:off x="3541" y="3380"/>
              <a:ext cx="1604" cy="849"/>
            </a:xfrm>
            <a:prstGeom prst="rect">
              <a:avLst/>
            </a:prstGeom>
            <a:solidFill>
              <a:schemeClr val="bg1"/>
            </a:solidFill>
            <a:ln w="9525">
              <a:noFill/>
              <a:miter lim="800000"/>
              <a:headEnd/>
              <a:tailEnd/>
            </a:ln>
          </p:spPr>
          <p:txBody>
            <a:bodyPr wrap="square">
              <a:spAutoFit/>
            </a:bodyPr>
            <a:lstStyle/>
            <a:p>
              <a:pPr algn="ctr"/>
              <a:r>
                <a:rPr lang="en-US" sz="4000" b="1" dirty="0" err="1">
                  <a:solidFill>
                    <a:srgbClr val="FF0000"/>
                  </a:solidFill>
                  <a:latin typeface="Times New Roman" pitchFamily="18" charset="0"/>
                  <a:cs typeface="Times New Roman" pitchFamily="18" charset="0"/>
                </a:rPr>
                <a:t>Nước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đang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sôi</a:t>
              </a:r>
              <a:endParaRPr lang="vi-VN" sz="4000" b="1" dirty="0">
                <a:solidFill>
                  <a:srgbClr val="FF0000"/>
                </a:solidFill>
                <a:latin typeface="Times New Roman" pitchFamily="18" charset="0"/>
                <a:cs typeface="Times New Roman" pitchFamily="18" charset="0"/>
              </a:endParaRPr>
            </a:p>
          </p:txBody>
        </p:sp>
      </p:grpSp>
    </p:spTree>
  </p:cSld>
  <p:clrMapOvr>
    <a:masterClrMapping/>
  </p:clrMapOvr>
  <p:transition>
    <p:checke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52777" y="2286000"/>
            <a:ext cx="6462050" cy="4326019"/>
            <a:chOff x="672" y="1182"/>
            <a:chExt cx="4275" cy="3139"/>
          </a:xfrm>
        </p:grpSpPr>
        <p:pic>
          <p:nvPicPr>
            <p:cNvPr id="31752" name="Picture 6" descr="kien7001"/>
            <p:cNvPicPr>
              <a:picLocks noChangeAspect="1" noChangeArrowheads="1"/>
            </p:cNvPicPr>
            <p:nvPr/>
          </p:nvPicPr>
          <p:blipFill>
            <a:blip r:embed="rId2"/>
            <a:srcRect/>
            <a:stretch>
              <a:fillRect/>
            </a:stretch>
          </p:blipFill>
          <p:spPr bwMode="auto">
            <a:xfrm>
              <a:off x="672" y="1182"/>
              <a:ext cx="4275" cy="2770"/>
            </a:xfrm>
            <a:prstGeom prst="rect">
              <a:avLst/>
            </a:prstGeom>
            <a:noFill/>
            <a:ln w="9525">
              <a:noFill/>
              <a:miter lim="800000"/>
              <a:headEnd/>
              <a:tailEnd/>
            </a:ln>
          </p:spPr>
        </p:pic>
        <p:sp>
          <p:nvSpPr>
            <p:cNvPr id="31753" name="Hộp_Văn_Bản 6"/>
            <p:cNvSpPr txBox="1">
              <a:spLocks noChangeArrowheads="1"/>
            </p:cNvSpPr>
            <p:nvPr/>
          </p:nvSpPr>
          <p:spPr bwMode="auto">
            <a:xfrm>
              <a:off x="672" y="3986"/>
              <a:ext cx="2029" cy="335"/>
            </a:xfrm>
            <a:prstGeom prst="rect">
              <a:avLst/>
            </a:prstGeom>
            <a:solidFill>
              <a:schemeClr val="bg1"/>
            </a:solidFill>
            <a:ln w="9525">
              <a:noFill/>
              <a:miter lim="800000"/>
              <a:headEnd/>
              <a:tailEnd/>
            </a:ln>
          </p:spPr>
          <p:txBody>
            <a:bodyPr wrap="square">
              <a:spAutoFit/>
            </a:bodyPr>
            <a:lstStyle/>
            <a:p>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đá</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tan</a:t>
              </a:r>
              <a:endParaRPr lang="vi-VN" sz="2800" b="1" dirty="0">
                <a:solidFill>
                  <a:srgbClr val="FF0000"/>
                </a:solidFill>
                <a:latin typeface="Times New Roman" pitchFamily="18" charset="0"/>
                <a:cs typeface="Times New Roman" pitchFamily="18" charset="0"/>
              </a:endParaRPr>
            </a:p>
          </p:txBody>
        </p:sp>
        <p:sp>
          <p:nvSpPr>
            <p:cNvPr id="31754" name="Hộp_Văn_Bản 8"/>
            <p:cNvSpPr txBox="1">
              <a:spLocks noChangeArrowheads="1"/>
            </p:cNvSpPr>
            <p:nvPr/>
          </p:nvSpPr>
          <p:spPr bwMode="auto">
            <a:xfrm>
              <a:off x="3069" y="3975"/>
              <a:ext cx="1604" cy="335"/>
            </a:xfrm>
            <a:prstGeom prst="rect">
              <a:avLst/>
            </a:prstGeom>
            <a:solidFill>
              <a:schemeClr val="bg1"/>
            </a:solidFill>
            <a:ln w="9525">
              <a:noFill/>
              <a:miter lim="800000"/>
              <a:headEnd/>
              <a:tailEnd/>
            </a:ln>
          </p:spPr>
          <p:txBody>
            <a:bodyPr wrap="square">
              <a:spAutoFit/>
            </a:bodyPr>
            <a:lstStyle/>
            <a:p>
              <a:pPr algn="ctr"/>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sôi</a:t>
              </a:r>
              <a:endParaRPr lang="vi-VN" sz="2800" b="1" dirty="0">
                <a:solidFill>
                  <a:srgbClr val="FF0000"/>
                </a:solidFill>
                <a:latin typeface="Times New Roman" pitchFamily="18" charset="0"/>
                <a:cs typeface="Times New Roman" pitchFamily="18" charset="0"/>
              </a:endParaRPr>
            </a:p>
          </p:txBody>
        </p:sp>
      </p:grpSp>
      <p:sp>
        <p:nvSpPr>
          <p:cNvPr id="6" name="Text Box 10"/>
          <p:cNvSpPr txBox="1">
            <a:spLocks noChangeArrowheads="1"/>
          </p:cNvSpPr>
          <p:nvPr/>
        </p:nvSpPr>
        <p:spPr bwMode="auto">
          <a:xfrm>
            <a:off x="152400" y="152399"/>
            <a:ext cx="8534400" cy="1446550"/>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vi-VN" sz="4400" b="1" dirty="0" smtClean="0">
                <a:solidFill>
                  <a:srgbClr val="FF0000"/>
                </a:solidFill>
                <a:latin typeface="+mj-lt"/>
                <a:cs typeface="+mn-cs"/>
              </a:rPr>
              <a:t>Nhiệt </a:t>
            </a:r>
            <a:r>
              <a:rPr lang="vi-VN" sz="4400" b="1" dirty="0">
                <a:solidFill>
                  <a:srgbClr val="FF0000"/>
                </a:solidFill>
                <a:latin typeface="+mj-lt"/>
                <a:cs typeface="+mn-cs"/>
              </a:rPr>
              <a:t>độ của hơi nước đang sôi là bao nhiêu ?</a:t>
            </a:r>
          </a:p>
        </p:txBody>
      </p:sp>
      <p:sp>
        <p:nvSpPr>
          <p:cNvPr id="8" name="Text Box 10"/>
          <p:cNvSpPr txBox="1">
            <a:spLocks noChangeArrowheads="1"/>
          </p:cNvSpPr>
          <p:nvPr/>
        </p:nvSpPr>
        <p:spPr bwMode="auto">
          <a:xfrm>
            <a:off x="121920" y="279973"/>
            <a:ext cx="8534400" cy="1754326"/>
          </a:xfrm>
          <a:prstGeom prst="rect">
            <a:avLst/>
          </a:prstGeom>
          <a:solidFill>
            <a:schemeClr val="bg1"/>
          </a:solidFill>
          <a:ln w="9525">
            <a:noFill/>
            <a:miter lim="800000"/>
            <a:headEnd/>
            <a:tailEnd/>
          </a:ln>
          <a:effectLst/>
        </p:spPr>
        <p:txBody>
          <a:bodyPr wrap="square">
            <a:spAutoFit/>
          </a:bodyPr>
          <a:lstStyle/>
          <a:p>
            <a:pPr fontAlgn="auto">
              <a:spcBef>
                <a:spcPct val="50000"/>
              </a:spcBef>
              <a:spcAft>
                <a:spcPts val="0"/>
              </a:spcAft>
              <a:defRPr/>
            </a:pPr>
            <a:r>
              <a:rPr lang="vi-VN" sz="5400" b="1" dirty="0" smtClean="0">
                <a:solidFill>
                  <a:srgbClr val="FF0000"/>
                </a:solidFill>
                <a:latin typeface="+mj-lt"/>
                <a:cs typeface="+mn-cs"/>
              </a:rPr>
              <a:t>Nhiệt </a:t>
            </a:r>
            <a:r>
              <a:rPr lang="vi-VN" sz="5400" b="1" dirty="0">
                <a:solidFill>
                  <a:srgbClr val="FF0000"/>
                </a:solidFill>
                <a:latin typeface="+mj-lt"/>
                <a:cs typeface="+mn-cs"/>
              </a:rPr>
              <a:t>độ của hơi nước đang sôi là </a:t>
            </a:r>
            <a:r>
              <a:rPr lang="en-US" sz="5400" b="1" dirty="0" smtClean="0">
                <a:solidFill>
                  <a:srgbClr val="FF0000"/>
                </a:solidFill>
                <a:latin typeface="+mj-lt"/>
                <a:cs typeface="+mn-cs"/>
              </a:rPr>
              <a:t>100 </a:t>
            </a:r>
            <a:r>
              <a:rPr lang="en-US" sz="5400" baseline="30000" dirty="0" err="1">
                <a:solidFill>
                  <a:srgbClr val="FF0000"/>
                </a:solidFill>
                <a:latin typeface="Times New Roman" pitchFamily="18" charset="0"/>
                <a:cs typeface="Times New Roman" pitchFamily="18" charset="0"/>
              </a:rPr>
              <a:t>o</a:t>
            </a:r>
            <a:r>
              <a:rPr lang="en-US" sz="5400" dirty="0" err="1">
                <a:solidFill>
                  <a:srgbClr val="FF0000"/>
                </a:solidFill>
                <a:latin typeface="Times New Roman" pitchFamily="18" charset="0"/>
                <a:cs typeface="Times New Roman" pitchFamily="18" charset="0"/>
              </a:rPr>
              <a:t>C</a:t>
            </a:r>
            <a:r>
              <a:rPr lang="en-US" sz="5400" b="1" dirty="0" smtClean="0">
                <a:solidFill>
                  <a:srgbClr val="FF0000"/>
                </a:solidFill>
                <a:latin typeface="+mj-lt"/>
                <a:cs typeface="+mn-cs"/>
              </a:rPr>
              <a:t> </a:t>
            </a:r>
            <a:endParaRPr lang="vi-VN" sz="5400" b="1" dirty="0">
              <a:solidFill>
                <a:srgbClr val="FF0000"/>
              </a:solidFill>
              <a:latin typeface="+mj-lt"/>
              <a:cs typeface="+mn-cs"/>
            </a:endParaRPr>
          </a:p>
        </p:txBody>
      </p:sp>
    </p:spTree>
    <p:extLst>
      <p:ext uri="{BB962C8B-B14F-4D97-AF65-F5344CB8AC3E}">
        <p14:creationId xmlns:p14="http://schemas.microsoft.com/office/powerpoint/2010/main" val="1074906599"/>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52777" y="2286000"/>
            <a:ext cx="6462050" cy="4326019"/>
            <a:chOff x="672" y="1182"/>
            <a:chExt cx="4275" cy="3139"/>
          </a:xfrm>
        </p:grpSpPr>
        <p:pic>
          <p:nvPicPr>
            <p:cNvPr id="31752" name="Picture 6" descr="kien7001"/>
            <p:cNvPicPr>
              <a:picLocks noChangeAspect="1" noChangeArrowheads="1"/>
            </p:cNvPicPr>
            <p:nvPr/>
          </p:nvPicPr>
          <p:blipFill>
            <a:blip r:embed="rId2"/>
            <a:srcRect/>
            <a:stretch>
              <a:fillRect/>
            </a:stretch>
          </p:blipFill>
          <p:spPr bwMode="auto">
            <a:xfrm>
              <a:off x="672" y="1182"/>
              <a:ext cx="4275" cy="2770"/>
            </a:xfrm>
            <a:prstGeom prst="rect">
              <a:avLst/>
            </a:prstGeom>
            <a:noFill/>
            <a:ln w="9525">
              <a:noFill/>
              <a:miter lim="800000"/>
              <a:headEnd/>
              <a:tailEnd/>
            </a:ln>
          </p:spPr>
        </p:pic>
        <p:sp>
          <p:nvSpPr>
            <p:cNvPr id="31753" name="Hộp_Văn_Bản 6"/>
            <p:cNvSpPr txBox="1">
              <a:spLocks noChangeArrowheads="1"/>
            </p:cNvSpPr>
            <p:nvPr/>
          </p:nvSpPr>
          <p:spPr bwMode="auto">
            <a:xfrm>
              <a:off x="672" y="3986"/>
              <a:ext cx="2029" cy="335"/>
            </a:xfrm>
            <a:prstGeom prst="rect">
              <a:avLst/>
            </a:prstGeom>
            <a:solidFill>
              <a:schemeClr val="bg1"/>
            </a:solidFill>
            <a:ln w="9525">
              <a:noFill/>
              <a:miter lim="800000"/>
              <a:headEnd/>
              <a:tailEnd/>
            </a:ln>
          </p:spPr>
          <p:txBody>
            <a:bodyPr wrap="square">
              <a:spAutoFit/>
            </a:bodyPr>
            <a:lstStyle/>
            <a:p>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đá</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tan</a:t>
              </a:r>
              <a:endParaRPr lang="vi-VN" sz="2800" b="1" dirty="0">
                <a:solidFill>
                  <a:srgbClr val="FF0000"/>
                </a:solidFill>
                <a:latin typeface="Times New Roman" pitchFamily="18" charset="0"/>
                <a:cs typeface="Times New Roman" pitchFamily="18" charset="0"/>
              </a:endParaRPr>
            </a:p>
          </p:txBody>
        </p:sp>
        <p:sp>
          <p:nvSpPr>
            <p:cNvPr id="31754" name="Hộp_Văn_Bản 8"/>
            <p:cNvSpPr txBox="1">
              <a:spLocks noChangeArrowheads="1"/>
            </p:cNvSpPr>
            <p:nvPr/>
          </p:nvSpPr>
          <p:spPr bwMode="auto">
            <a:xfrm>
              <a:off x="3069" y="3975"/>
              <a:ext cx="1604" cy="335"/>
            </a:xfrm>
            <a:prstGeom prst="rect">
              <a:avLst/>
            </a:prstGeom>
            <a:solidFill>
              <a:schemeClr val="bg1"/>
            </a:solidFill>
            <a:ln w="9525">
              <a:noFill/>
              <a:miter lim="800000"/>
              <a:headEnd/>
              <a:tailEnd/>
            </a:ln>
          </p:spPr>
          <p:txBody>
            <a:bodyPr wrap="square">
              <a:spAutoFit/>
            </a:bodyPr>
            <a:lstStyle/>
            <a:p>
              <a:pPr algn="ctr"/>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sôi</a:t>
              </a:r>
              <a:endParaRPr lang="vi-VN" sz="2800" b="1" dirty="0">
                <a:solidFill>
                  <a:srgbClr val="FF0000"/>
                </a:solidFill>
                <a:latin typeface="Times New Roman" pitchFamily="18" charset="0"/>
                <a:cs typeface="Times New Roman" pitchFamily="18" charset="0"/>
              </a:endParaRPr>
            </a:p>
          </p:txBody>
        </p:sp>
      </p:grpSp>
      <p:sp>
        <p:nvSpPr>
          <p:cNvPr id="9" name="Rectangle 8"/>
          <p:cNvSpPr>
            <a:spLocks noChangeArrowheads="1"/>
          </p:cNvSpPr>
          <p:nvPr/>
        </p:nvSpPr>
        <p:spPr bwMode="auto">
          <a:xfrm>
            <a:off x="94560" y="243840"/>
            <a:ext cx="8763000" cy="1938992"/>
          </a:xfrm>
          <a:prstGeom prst="rect">
            <a:avLst/>
          </a:prstGeom>
          <a:noFill/>
          <a:ln w="9525">
            <a:noFill/>
            <a:miter lim="800000"/>
            <a:headEnd/>
            <a:tailEnd/>
          </a:ln>
        </p:spPr>
        <p:txBody>
          <a:bodyPr wrap="square">
            <a:spAutoFit/>
          </a:bodyPr>
          <a:lstStyle/>
          <a:p>
            <a:pPr>
              <a:spcBef>
                <a:spcPct val="50000"/>
              </a:spcBef>
            </a:pPr>
            <a:r>
              <a:rPr lang="vi-VN" sz="6000" b="1" dirty="0" smtClean="0">
                <a:solidFill>
                  <a:srgbClr val="FF0000"/>
                </a:solidFill>
                <a:latin typeface="Times New Roman" pitchFamily="18" charset="0"/>
                <a:cs typeface="Times New Roman" pitchFamily="18" charset="0"/>
              </a:rPr>
              <a:t>Nhiệt </a:t>
            </a:r>
            <a:r>
              <a:rPr lang="vi-VN" sz="6000" b="1" dirty="0">
                <a:solidFill>
                  <a:srgbClr val="FF0000"/>
                </a:solidFill>
                <a:latin typeface="Times New Roman" pitchFamily="18" charset="0"/>
                <a:cs typeface="Times New Roman" pitchFamily="18" charset="0"/>
              </a:rPr>
              <a:t>độ của nước đá đang tan là bao nhiêu ?</a:t>
            </a:r>
            <a:endParaRPr lang="en-US" sz="6000" b="1" dirty="0">
              <a:solidFill>
                <a:srgbClr val="FF0000"/>
              </a:solidFill>
              <a:latin typeface="Times New Roman" pitchFamily="18" charset="0"/>
              <a:cs typeface="Times New Roman" pitchFamily="18" charset="0"/>
            </a:endParaRPr>
          </a:p>
        </p:txBody>
      </p:sp>
      <p:sp>
        <p:nvSpPr>
          <p:cNvPr id="10" name="Rectangle 9"/>
          <p:cNvSpPr>
            <a:spLocks noChangeArrowheads="1"/>
          </p:cNvSpPr>
          <p:nvPr/>
        </p:nvSpPr>
        <p:spPr bwMode="auto">
          <a:xfrm>
            <a:off x="231720" y="243840"/>
            <a:ext cx="8763000" cy="1938992"/>
          </a:xfrm>
          <a:prstGeom prst="rect">
            <a:avLst/>
          </a:prstGeom>
          <a:solidFill>
            <a:schemeClr val="bg1"/>
          </a:solidFill>
          <a:ln w="9525">
            <a:noFill/>
            <a:miter lim="800000"/>
            <a:headEnd/>
            <a:tailEnd/>
          </a:ln>
        </p:spPr>
        <p:txBody>
          <a:bodyPr wrap="square">
            <a:spAutoFit/>
          </a:bodyPr>
          <a:lstStyle/>
          <a:p>
            <a:pPr>
              <a:spcBef>
                <a:spcPct val="50000"/>
              </a:spcBef>
            </a:pPr>
            <a:r>
              <a:rPr lang="vi-VN" sz="6000" b="1" dirty="0" smtClean="0">
                <a:solidFill>
                  <a:srgbClr val="0000CC"/>
                </a:solidFill>
                <a:latin typeface="Times New Roman" pitchFamily="18" charset="0"/>
                <a:cs typeface="Times New Roman" pitchFamily="18" charset="0"/>
              </a:rPr>
              <a:t>Nhiệt </a:t>
            </a:r>
            <a:r>
              <a:rPr lang="vi-VN" sz="6000" b="1" dirty="0">
                <a:solidFill>
                  <a:srgbClr val="0000CC"/>
                </a:solidFill>
                <a:latin typeface="Times New Roman" pitchFamily="18" charset="0"/>
                <a:cs typeface="Times New Roman" pitchFamily="18" charset="0"/>
              </a:rPr>
              <a:t>độ của nước đá đang tan là bao nhiêu ?</a:t>
            </a:r>
            <a:endParaRPr lang="en-US" sz="6000" b="1" dirty="0">
              <a:solidFill>
                <a:srgbClr val="0000CC"/>
              </a:solidFill>
              <a:latin typeface="Times New Roman" pitchFamily="18" charset="0"/>
              <a:cs typeface="Times New Roman" pitchFamily="18" charset="0"/>
            </a:endParaRPr>
          </a:p>
        </p:txBody>
      </p:sp>
      <p:sp>
        <p:nvSpPr>
          <p:cNvPr id="11" name="Rectangle 10"/>
          <p:cNvSpPr>
            <a:spLocks noChangeArrowheads="1"/>
          </p:cNvSpPr>
          <p:nvPr/>
        </p:nvSpPr>
        <p:spPr bwMode="auto">
          <a:xfrm>
            <a:off x="231720" y="243840"/>
            <a:ext cx="8763000" cy="1938992"/>
          </a:xfrm>
          <a:prstGeom prst="rect">
            <a:avLst/>
          </a:prstGeom>
          <a:solidFill>
            <a:schemeClr val="bg1"/>
          </a:solidFill>
          <a:ln w="9525">
            <a:noFill/>
            <a:miter lim="800000"/>
            <a:headEnd/>
            <a:tailEnd/>
          </a:ln>
        </p:spPr>
        <p:txBody>
          <a:bodyPr wrap="square">
            <a:spAutoFit/>
          </a:bodyPr>
          <a:lstStyle/>
          <a:p>
            <a:pPr>
              <a:spcBef>
                <a:spcPct val="50000"/>
              </a:spcBef>
            </a:pPr>
            <a:r>
              <a:rPr lang="vi-VN" sz="6000" b="1" dirty="0" smtClean="0">
                <a:solidFill>
                  <a:srgbClr val="FF0000"/>
                </a:solidFill>
                <a:latin typeface="Times New Roman" pitchFamily="18" charset="0"/>
                <a:cs typeface="Times New Roman" pitchFamily="18" charset="0"/>
              </a:rPr>
              <a:t>Nhiệt </a:t>
            </a:r>
            <a:r>
              <a:rPr lang="vi-VN" sz="6000" b="1" dirty="0">
                <a:solidFill>
                  <a:srgbClr val="FF0000"/>
                </a:solidFill>
                <a:latin typeface="Times New Roman" pitchFamily="18" charset="0"/>
                <a:cs typeface="Times New Roman" pitchFamily="18" charset="0"/>
              </a:rPr>
              <a:t>độ của nước đá đang tan </a:t>
            </a:r>
            <a:r>
              <a:rPr lang="vi-VN" sz="6000" b="1" dirty="0" smtClean="0">
                <a:solidFill>
                  <a:srgbClr val="FF0000"/>
                </a:solidFill>
                <a:latin typeface="Times New Roman" pitchFamily="18" charset="0"/>
                <a:cs typeface="Times New Roman" pitchFamily="18" charset="0"/>
              </a:rPr>
              <a:t>là</a:t>
            </a:r>
            <a:r>
              <a:rPr lang="en-US" sz="6000" b="1" dirty="0" smtClean="0">
                <a:solidFill>
                  <a:srgbClr val="FF0000"/>
                </a:solidFill>
                <a:latin typeface="Times New Roman" pitchFamily="18" charset="0"/>
                <a:cs typeface="Times New Roman" pitchFamily="18" charset="0"/>
              </a:rPr>
              <a:t> </a:t>
            </a:r>
            <a:r>
              <a:rPr lang="fr-LU" sz="6000" b="1" dirty="0">
                <a:solidFill>
                  <a:srgbClr val="0000CC"/>
                </a:solidFill>
                <a:latin typeface="VNI-Palatin" pitchFamily="2" charset="0"/>
              </a:rPr>
              <a:t>0</a:t>
            </a:r>
            <a:r>
              <a:rPr lang="fr-LU" sz="6000" b="1" baseline="30000" dirty="0">
                <a:solidFill>
                  <a:srgbClr val="0000CC"/>
                </a:solidFill>
                <a:latin typeface="VNI-Palatin" pitchFamily="2" charset="0"/>
              </a:rPr>
              <a:t>o</a:t>
            </a:r>
            <a:r>
              <a:rPr lang="fr-LU" sz="6000" b="1" dirty="0">
                <a:solidFill>
                  <a:srgbClr val="0000CC"/>
                </a:solidFill>
                <a:latin typeface="VNI-Palatin" pitchFamily="2" charset="0"/>
              </a:rPr>
              <a:t>C.</a:t>
            </a:r>
            <a:r>
              <a:rPr lang="vi-VN" sz="6000" b="1" dirty="0" smtClean="0">
                <a:solidFill>
                  <a:srgbClr val="FF0000"/>
                </a:solidFill>
                <a:latin typeface="Times New Roman" pitchFamily="18" charset="0"/>
                <a:cs typeface="Times New Roman" pitchFamily="18" charset="0"/>
              </a:rPr>
              <a:t> </a:t>
            </a:r>
            <a:endParaRPr lang="en-US" sz="6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23256094"/>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52777" y="2286000"/>
            <a:ext cx="6462050" cy="4326019"/>
            <a:chOff x="672" y="1182"/>
            <a:chExt cx="4275" cy="3139"/>
          </a:xfrm>
        </p:grpSpPr>
        <p:pic>
          <p:nvPicPr>
            <p:cNvPr id="31752" name="Picture 6" descr="kien7001"/>
            <p:cNvPicPr>
              <a:picLocks noChangeAspect="1" noChangeArrowheads="1"/>
            </p:cNvPicPr>
            <p:nvPr/>
          </p:nvPicPr>
          <p:blipFill>
            <a:blip r:embed="rId2"/>
            <a:srcRect/>
            <a:stretch>
              <a:fillRect/>
            </a:stretch>
          </p:blipFill>
          <p:spPr bwMode="auto">
            <a:xfrm>
              <a:off x="672" y="1182"/>
              <a:ext cx="4275" cy="2770"/>
            </a:xfrm>
            <a:prstGeom prst="rect">
              <a:avLst/>
            </a:prstGeom>
            <a:noFill/>
            <a:ln w="9525">
              <a:noFill/>
              <a:miter lim="800000"/>
              <a:headEnd/>
              <a:tailEnd/>
            </a:ln>
          </p:spPr>
        </p:pic>
        <p:sp>
          <p:nvSpPr>
            <p:cNvPr id="31753" name="Hộp_Văn_Bản 6"/>
            <p:cNvSpPr txBox="1">
              <a:spLocks noChangeArrowheads="1"/>
            </p:cNvSpPr>
            <p:nvPr/>
          </p:nvSpPr>
          <p:spPr bwMode="auto">
            <a:xfrm>
              <a:off x="672" y="3986"/>
              <a:ext cx="2029" cy="335"/>
            </a:xfrm>
            <a:prstGeom prst="rect">
              <a:avLst/>
            </a:prstGeom>
            <a:solidFill>
              <a:schemeClr val="bg1"/>
            </a:solidFill>
            <a:ln w="9525">
              <a:noFill/>
              <a:miter lim="800000"/>
              <a:headEnd/>
              <a:tailEnd/>
            </a:ln>
          </p:spPr>
          <p:txBody>
            <a:bodyPr wrap="square">
              <a:spAutoFit/>
            </a:bodyPr>
            <a:lstStyle/>
            <a:p>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đá</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tan</a:t>
              </a:r>
              <a:endParaRPr lang="vi-VN" sz="2800" b="1" dirty="0">
                <a:solidFill>
                  <a:srgbClr val="FF0000"/>
                </a:solidFill>
                <a:latin typeface="Times New Roman" pitchFamily="18" charset="0"/>
                <a:cs typeface="Times New Roman" pitchFamily="18" charset="0"/>
              </a:endParaRPr>
            </a:p>
          </p:txBody>
        </p:sp>
        <p:sp>
          <p:nvSpPr>
            <p:cNvPr id="31754" name="Hộp_Văn_Bản 8"/>
            <p:cNvSpPr txBox="1">
              <a:spLocks noChangeArrowheads="1"/>
            </p:cNvSpPr>
            <p:nvPr/>
          </p:nvSpPr>
          <p:spPr bwMode="auto">
            <a:xfrm>
              <a:off x="3069" y="3975"/>
              <a:ext cx="1604" cy="335"/>
            </a:xfrm>
            <a:prstGeom prst="rect">
              <a:avLst/>
            </a:prstGeom>
            <a:solidFill>
              <a:schemeClr val="bg1"/>
            </a:solidFill>
            <a:ln w="9525">
              <a:noFill/>
              <a:miter lim="800000"/>
              <a:headEnd/>
              <a:tailEnd/>
            </a:ln>
          </p:spPr>
          <p:txBody>
            <a:bodyPr wrap="square">
              <a:spAutoFit/>
            </a:bodyPr>
            <a:lstStyle/>
            <a:p>
              <a:pPr algn="ctr"/>
              <a:r>
                <a:rPr lang="en-US" sz="2800" b="1" dirty="0" err="1">
                  <a:solidFill>
                    <a:srgbClr val="FF0000"/>
                  </a:solidFill>
                  <a:latin typeface="Times New Roman" pitchFamily="18" charset="0"/>
                  <a:cs typeface="Times New Roman" pitchFamily="18" charset="0"/>
                </a:rPr>
                <a:t>Nước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đang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sôi</a:t>
              </a:r>
              <a:endParaRPr lang="vi-VN" sz="2800" b="1" dirty="0">
                <a:solidFill>
                  <a:srgbClr val="FF0000"/>
                </a:solidFill>
                <a:latin typeface="Times New Roman" pitchFamily="18" charset="0"/>
                <a:cs typeface="Times New Roman" pitchFamily="18" charset="0"/>
              </a:endParaRPr>
            </a:p>
          </p:txBody>
        </p:sp>
      </p:grpSp>
      <p:sp>
        <p:nvSpPr>
          <p:cNvPr id="8" name="Text Box 10"/>
          <p:cNvSpPr txBox="1">
            <a:spLocks noChangeArrowheads="1"/>
          </p:cNvSpPr>
          <p:nvPr/>
        </p:nvSpPr>
        <p:spPr bwMode="auto">
          <a:xfrm>
            <a:off x="208860" y="457200"/>
            <a:ext cx="8534400" cy="646331"/>
          </a:xfrm>
          <a:prstGeom prst="rect">
            <a:avLst/>
          </a:prstGeom>
          <a:solidFill>
            <a:schemeClr val="bg1"/>
          </a:solidFill>
          <a:ln w="9525">
            <a:noFill/>
            <a:miter lim="800000"/>
            <a:headEnd/>
            <a:tailEnd/>
          </a:ln>
          <a:effectLst/>
        </p:spPr>
        <p:txBody>
          <a:bodyPr wrap="square">
            <a:spAutoFit/>
          </a:bodyPr>
          <a:lstStyle/>
          <a:p>
            <a:pPr fontAlgn="auto">
              <a:spcBef>
                <a:spcPct val="50000"/>
              </a:spcBef>
              <a:spcAft>
                <a:spcPts val="0"/>
              </a:spcAft>
              <a:defRPr/>
            </a:pPr>
            <a:r>
              <a:rPr lang="vi-VN" sz="3600" b="1" dirty="0" smtClean="0">
                <a:solidFill>
                  <a:srgbClr val="FF0000"/>
                </a:solidFill>
                <a:latin typeface="+mj-lt"/>
                <a:cs typeface="+mn-cs"/>
              </a:rPr>
              <a:t>Nhiệt </a:t>
            </a:r>
            <a:r>
              <a:rPr lang="vi-VN" sz="3600" b="1" dirty="0">
                <a:solidFill>
                  <a:srgbClr val="FF0000"/>
                </a:solidFill>
                <a:latin typeface="+mj-lt"/>
                <a:cs typeface="+mn-cs"/>
              </a:rPr>
              <a:t>độ của hơi nước đang sôi là </a:t>
            </a:r>
            <a:r>
              <a:rPr lang="en-US" sz="3600" b="1" dirty="0" smtClean="0">
                <a:solidFill>
                  <a:srgbClr val="FF0000"/>
                </a:solidFill>
                <a:latin typeface="+mj-lt"/>
                <a:cs typeface="+mn-cs"/>
              </a:rPr>
              <a:t>100 </a:t>
            </a:r>
            <a:r>
              <a:rPr lang="en-US" sz="3600" b="1" baseline="30000" dirty="0" err="1">
                <a:solidFill>
                  <a:srgbClr val="FF0000"/>
                </a:solidFill>
                <a:latin typeface="Times New Roman" pitchFamily="18" charset="0"/>
                <a:cs typeface="Times New Roman" pitchFamily="18" charset="0"/>
              </a:rPr>
              <a:t>o</a:t>
            </a:r>
            <a:r>
              <a:rPr lang="en-US" sz="3600" b="1" dirty="0" err="1">
                <a:solidFill>
                  <a:srgbClr val="FF0000"/>
                </a:solidFill>
                <a:latin typeface="Times New Roman" pitchFamily="18" charset="0"/>
                <a:cs typeface="Times New Roman" pitchFamily="18" charset="0"/>
              </a:rPr>
              <a:t>C</a:t>
            </a:r>
            <a:r>
              <a:rPr lang="en-US" sz="3600" b="1" dirty="0" smtClean="0">
                <a:solidFill>
                  <a:srgbClr val="FF0000"/>
                </a:solidFill>
                <a:latin typeface="+mj-lt"/>
                <a:cs typeface="+mn-cs"/>
              </a:rPr>
              <a:t> </a:t>
            </a:r>
            <a:endParaRPr lang="vi-VN" sz="3600" b="1" dirty="0">
              <a:solidFill>
                <a:srgbClr val="FF0000"/>
              </a:solidFill>
              <a:latin typeface="+mj-lt"/>
              <a:cs typeface="+mn-cs"/>
            </a:endParaRPr>
          </a:p>
        </p:txBody>
      </p:sp>
      <p:sp>
        <p:nvSpPr>
          <p:cNvPr id="9" name="Rectangle 8"/>
          <p:cNvSpPr>
            <a:spLocks noChangeArrowheads="1"/>
          </p:cNvSpPr>
          <p:nvPr/>
        </p:nvSpPr>
        <p:spPr bwMode="auto">
          <a:xfrm>
            <a:off x="381000" y="1156097"/>
            <a:ext cx="8763000" cy="707886"/>
          </a:xfrm>
          <a:prstGeom prst="rect">
            <a:avLst/>
          </a:prstGeom>
          <a:solidFill>
            <a:schemeClr val="bg1"/>
          </a:solidFill>
          <a:ln w="9525">
            <a:noFill/>
            <a:miter lim="800000"/>
            <a:headEnd/>
            <a:tailEnd/>
          </a:ln>
        </p:spPr>
        <p:txBody>
          <a:bodyPr wrap="square">
            <a:spAutoFit/>
          </a:bodyPr>
          <a:lstStyle/>
          <a:p>
            <a:pPr>
              <a:spcBef>
                <a:spcPct val="50000"/>
              </a:spcBef>
            </a:pPr>
            <a:r>
              <a:rPr lang="vi-VN" sz="4000" b="1" dirty="0" smtClean="0">
                <a:solidFill>
                  <a:srgbClr val="FF0000"/>
                </a:solidFill>
                <a:latin typeface="Times New Roman" pitchFamily="18" charset="0"/>
                <a:cs typeface="Times New Roman" pitchFamily="18" charset="0"/>
              </a:rPr>
              <a:t>Nhiệt </a:t>
            </a:r>
            <a:r>
              <a:rPr lang="vi-VN" sz="4000" b="1" dirty="0">
                <a:solidFill>
                  <a:srgbClr val="FF0000"/>
                </a:solidFill>
                <a:latin typeface="Times New Roman" pitchFamily="18" charset="0"/>
                <a:cs typeface="Times New Roman" pitchFamily="18" charset="0"/>
              </a:rPr>
              <a:t>độ của nước đá đang tan </a:t>
            </a:r>
            <a:r>
              <a:rPr lang="vi-VN" sz="4000" b="1" dirty="0" smtClean="0">
                <a:solidFill>
                  <a:srgbClr val="FF0000"/>
                </a:solidFill>
                <a:latin typeface="Times New Roman" pitchFamily="18" charset="0"/>
                <a:cs typeface="Times New Roman" pitchFamily="18" charset="0"/>
              </a:rPr>
              <a:t>là</a:t>
            </a:r>
            <a:r>
              <a:rPr lang="en-US" sz="4000" b="1" dirty="0" smtClean="0">
                <a:solidFill>
                  <a:srgbClr val="FF0000"/>
                </a:solidFill>
                <a:latin typeface="Times New Roman" pitchFamily="18" charset="0"/>
                <a:cs typeface="Times New Roman" pitchFamily="18" charset="0"/>
              </a:rPr>
              <a:t> </a:t>
            </a:r>
            <a:r>
              <a:rPr lang="fr-LU" sz="4000" b="1" dirty="0">
                <a:solidFill>
                  <a:srgbClr val="0000CC"/>
                </a:solidFill>
                <a:latin typeface="VNI-Palatin" pitchFamily="2" charset="0"/>
              </a:rPr>
              <a:t>0</a:t>
            </a:r>
            <a:r>
              <a:rPr lang="fr-LU" sz="4000" b="1" baseline="30000" dirty="0">
                <a:solidFill>
                  <a:srgbClr val="0000CC"/>
                </a:solidFill>
                <a:latin typeface="VNI-Palatin" pitchFamily="2" charset="0"/>
              </a:rPr>
              <a:t>o</a:t>
            </a:r>
            <a:r>
              <a:rPr lang="fr-LU" sz="4000" b="1" dirty="0">
                <a:solidFill>
                  <a:srgbClr val="0000CC"/>
                </a:solidFill>
                <a:latin typeface="VNI-Palatin" pitchFamily="2" charset="0"/>
              </a:rPr>
              <a:t>C.</a:t>
            </a:r>
            <a:r>
              <a:rPr lang="vi-VN" sz="4000" b="1" dirty="0" smtClean="0">
                <a:solidFill>
                  <a:srgbClr val="FF0000"/>
                </a:solidFill>
                <a:latin typeface="Times New Roman" pitchFamily="18" charset="0"/>
                <a:cs typeface="Times New Roman" pitchFamily="18" charset="0"/>
              </a:rPr>
              <a:t> </a:t>
            </a: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23979343"/>
      </p:ext>
    </p:extLst>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_Văn_Bản 4"/>
          <p:cNvSpPr txBox="1">
            <a:spLocks noChangeArrowheads="1"/>
          </p:cNvSpPr>
          <p:nvPr/>
        </p:nvSpPr>
        <p:spPr bwMode="auto">
          <a:xfrm>
            <a:off x="213360" y="305118"/>
            <a:ext cx="8610600" cy="4062651"/>
          </a:xfrm>
          <a:prstGeom prst="rect">
            <a:avLst/>
          </a:prstGeom>
          <a:noFill/>
          <a:ln w="9525">
            <a:noFill/>
            <a:miter lim="800000"/>
            <a:headEnd/>
            <a:tailEnd/>
          </a:ln>
        </p:spPr>
        <p:txBody>
          <a:bodyPr>
            <a:spAutoFit/>
          </a:bodyPr>
          <a:lstStyle/>
          <a:p>
            <a:r>
              <a:rPr lang="en-US" sz="4800" b="1" i="1" dirty="0">
                <a:solidFill>
                  <a:srgbClr val="FF0000"/>
                </a:solidFill>
                <a:latin typeface="Calibri" pitchFamily="34" charset="0"/>
              </a:rPr>
              <a:t>         </a:t>
            </a:r>
            <a:r>
              <a:rPr lang="en-US" sz="4800" b="1" dirty="0" err="1">
                <a:solidFill>
                  <a:srgbClr val="FF0000"/>
                </a:solidFill>
                <a:latin typeface="Times New Roman" pitchFamily="18" charset="0"/>
                <a:cs typeface="Times New Roman" pitchFamily="18" charset="0"/>
              </a:rPr>
              <a:t>Đo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nhiệt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cơ</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thể</a:t>
            </a:r>
            <a:endParaRPr lang="en-US" sz="4800" b="1" dirty="0">
              <a:solidFill>
                <a:srgbClr val="FF0000"/>
              </a:solidFill>
              <a:latin typeface="Times New Roman" pitchFamily="18" charset="0"/>
              <a:cs typeface="Times New Roman" pitchFamily="18" charset="0"/>
            </a:endParaRPr>
          </a:p>
          <a:p>
            <a:endParaRPr lang="vi-VN" sz="1100" dirty="0">
              <a:solidFill>
                <a:srgbClr val="FF0000"/>
              </a:solidFill>
              <a:latin typeface="Times New Roman" pitchFamily="18" charset="0"/>
              <a:cs typeface="Times New Roman" pitchFamily="18" charset="0"/>
            </a:endParaRPr>
          </a:p>
          <a:p>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nhiệt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của</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nước</a:t>
            </a:r>
            <a:endParaRPr lang="en-US" sz="4800" b="1" dirty="0">
              <a:solidFill>
                <a:srgbClr val="FF0000"/>
              </a:solidFill>
              <a:latin typeface="Times New Roman" pitchFamily="18" charset="0"/>
              <a:cs typeface="Times New Roman" pitchFamily="18" charset="0"/>
            </a:endParaRPr>
          </a:p>
          <a:p>
            <a:endParaRPr lang="en-US" sz="1100" b="1" dirty="0">
              <a:solidFill>
                <a:srgbClr val="FF0000"/>
              </a:solidFill>
              <a:latin typeface="Times New Roman" pitchFamily="18" charset="0"/>
              <a:cs typeface="Times New Roman" pitchFamily="18" charset="0"/>
            </a:endParaRPr>
          </a:p>
          <a:p>
            <a:pPr algn="ctr"/>
            <a:r>
              <a:rPr lang="en-US" sz="4800" b="1" dirty="0" err="1">
                <a:solidFill>
                  <a:srgbClr val="FF0000"/>
                </a:solidFill>
                <a:latin typeface="Times New Roman" pitchFamily="18" charset="0"/>
                <a:cs typeface="Times New Roman" pitchFamily="18" charset="0"/>
              </a:rPr>
              <a:t>Đo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nhiệt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a:t>
            </a:r>
            <a:r>
              <a:rPr lang="en-US" sz="4800" b="1" dirty="0">
                <a:solidFill>
                  <a:srgbClr val="FF0000"/>
                </a:solidFill>
                <a:latin typeface="Times New Roman" pitchFamily="18" charset="0"/>
                <a:cs typeface="Times New Roman" pitchFamily="18" charset="0"/>
              </a:rPr>
              <a:t> 3 </a:t>
            </a:r>
            <a:r>
              <a:rPr lang="en-US" sz="4800" b="1" dirty="0" err="1">
                <a:solidFill>
                  <a:srgbClr val="FF0000"/>
                </a:solidFill>
                <a:latin typeface="Times New Roman" pitchFamily="18" charset="0"/>
                <a:cs typeface="Times New Roman" pitchFamily="18" charset="0"/>
              </a:rPr>
              <a:t>ly</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nước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Nước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đá</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nước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nóng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nước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lạnh</a:t>
            </a:r>
            <a:r>
              <a:rPr lang="en-US" sz="4800" b="1" dirty="0">
                <a:solidFill>
                  <a:srgbClr val="FF0000"/>
                </a:solidFill>
                <a:latin typeface="Times New Roman" pitchFamily="18" charset="0"/>
                <a:cs typeface="Times New Roman" pitchFamily="18" charset="0"/>
              </a:rPr>
              <a:t>.</a:t>
            </a:r>
          </a:p>
          <a:p>
            <a:r>
              <a:rPr lang="en-US" sz="4400" b="1" dirty="0">
                <a:solidFill>
                  <a:srgbClr val="FF0000"/>
                </a:solidFill>
                <a:latin typeface="Times New Roman" pitchFamily="18" charset="0"/>
                <a:cs typeface="Times New Roman" pitchFamily="18" charset="0"/>
              </a:rPr>
              <a:t> </a:t>
            </a:r>
            <a:endParaRPr lang="vi-VN" sz="4400" b="1" dirty="0">
              <a:solidFill>
                <a:srgbClr val="FF0000"/>
              </a:solidFill>
              <a:latin typeface="Times New Roman" pitchFamily="18" charset="0"/>
              <a:cs typeface="Times New Roman" pitchFamily="18" charset="0"/>
            </a:endParaRPr>
          </a:p>
        </p:txBody>
      </p:sp>
      <p:sp>
        <p:nvSpPr>
          <p:cNvPr id="12" name="7-Point Star 11"/>
          <p:cNvSpPr/>
          <p:nvPr/>
        </p:nvSpPr>
        <p:spPr>
          <a:xfrm>
            <a:off x="2590800" y="4999355"/>
            <a:ext cx="3429000" cy="1600200"/>
          </a:xfrm>
          <a:prstGeom prst="star7">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3200" b="1" dirty="0">
                <a:solidFill>
                  <a:srgbClr val="FF0000"/>
                </a:solidFill>
                <a:effectLst>
                  <a:outerShdw blurRad="38100" dist="38100" dir="2700000" algn="tl">
                    <a:srgbClr val="000000"/>
                  </a:outerShdw>
                </a:effectLst>
                <a:latin typeface="Times New Roman" pitchFamily="18" charset="0"/>
                <a:cs typeface="Times New Roman" pitchFamily="18" charset="0"/>
              </a:rPr>
              <a:t>5 </a:t>
            </a:r>
            <a:r>
              <a:rPr lang="en-US" sz="3200" b="1" dirty="0" err="1">
                <a:solidFill>
                  <a:srgbClr val="FF0000"/>
                </a:solidFill>
                <a:effectLst>
                  <a:outerShdw blurRad="38100" dist="38100" dir="2700000" algn="tl">
                    <a:srgbClr val="000000"/>
                  </a:outerShdw>
                </a:effectLst>
                <a:latin typeface="Times New Roman" pitchFamily="18" charset="0"/>
                <a:cs typeface="Times New Roman" pitchFamily="18" charset="0"/>
              </a:rPr>
              <a:t>phút</a:t>
            </a:r>
            <a:endParaRPr lang="en-US" sz="3200" b="1" dirty="0">
              <a:solidFill>
                <a:srgbClr val="FF0000"/>
              </a:solidFill>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by="(-#ppt_w*2)" calcmode="lin" valueType="num">
                                      <p:cBhvr rctx="PPT">
                                        <p:cTn id="7" dur="250" autoRev="1" fill="hold">
                                          <p:stCondLst>
                                            <p:cond delay="0"/>
                                          </p:stCondLst>
                                        </p:cTn>
                                        <p:tgtEl>
                                          <p:spTgt spid="12"/>
                                        </p:tgtEl>
                                        <p:attrNameLst>
                                          <p:attrName>ppt_w</p:attrName>
                                        </p:attrNameLst>
                                      </p:cBhvr>
                                    </p:anim>
                                    <p:anim by="(#ppt_w*0.50)" calcmode="lin" valueType="num">
                                      <p:cBhvr>
                                        <p:cTn id="8" dur="250" decel="50000" autoRev="1" fill="hold">
                                          <p:stCondLst>
                                            <p:cond delay="0"/>
                                          </p:stCondLst>
                                        </p:cTn>
                                        <p:tgtEl>
                                          <p:spTgt spid="12"/>
                                        </p:tgtEl>
                                        <p:attrNameLst>
                                          <p:attrName>ppt_x</p:attrName>
                                        </p:attrNameLst>
                                      </p:cBhvr>
                                    </p:anim>
                                    <p:anim from="(-#ppt_h/2)" to="(#ppt_y)" calcmode="lin" valueType="num">
                                      <p:cBhvr>
                                        <p:cTn id="9" dur="500" fill="hold">
                                          <p:stCondLst>
                                            <p:cond delay="0"/>
                                          </p:stCondLst>
                                        </p:cTn>
                                        <p:tgtEl>
                                          <p:spTgt spid="12"/>
                                        </p:tgtEl>
                                        <p:attrNameLst>
                                          <p:attrName>ppt_y</p:attrName>
                                        </p:attrNameLst>
                                      </p:cBhvr>
                                    </p:anim>
                                    <p:animRot by="21600000">
                                      <p:cBhvr>
                                        <p:cTn id="10" dur="500" fill="hold">
                                          <p:stCondLst>
                                            <p:cond delay="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amond(i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447800"/>
            <a:ext cx="5338321" cy="646331"/>
          </a:xfrm>
          <a:prstGeom prst="rect">
            <a:avLst/>
          </a:prstGeom>
        </p:spPr>
        <p:txBody>
          <a:bodyPr wrap="none">
            <a:spAutoFit/>
          </a:bodyPr>
          <a:lstStyle/>
          <a:p>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Cách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đo</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nhiệt</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độ</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cơ</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thể</a:t>
            </a:r>
            <a:r>
              <a:rPr lang="en-US" sz="36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31371132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_Văn_Bản 4"/>
          <p:cNvSpPr txBox="1">
            <a:spLocks noChangeArrowheads="1"/>
          </p:cNvSpPr>
          <p:nvPr/>
        </p:nvSpPr>
        <p:spPr bwMode="auto">
          <a:xfrm>
            <a:off x="15240" y="152400"/>
            <a:ext cx="8900160" cy="6494085"/>
          </a:xfrm>
          <a:prstGeom prst="rect">
            <a:avLst/>
          </a:prstGeom>
          <a:noFill/>
          <a:ln w="9525">
            <a:noFill/>
            <a:miter lim="800000"/>
            <a:headEnd/>
            <a:tailEnd/>
          </a:ln>
        </p:spPr>
        <p:txBody>
          <a:bodyPr wrap="square">
            <a:spAutoFit/>
          </a:bodyPr>
          <a:lstStyle/>
          <a:p>
            <a:r>
              <a:rPr lang="en-US" sz="4800" b="1" u="sng" dirty="0" smtClean="0">
                <a:latin typeface="Times New Roman" pitchFamily="18" charset="0"/>
                <a:cs typeface="Times New Roman" pitchFamily="18" charset="0"/>
              </a:rPr>
              <a:t>B1</a:t>
            </a:r>
            <a:r>
              <a:rPr lang="en-US" sz="4800" b="1" u="sng" dirty="0">
                <a:latin typeface="Times New Roman" pitchFamily="18" charset="0"/>
                <a:cs typeface="Times New Roman" pitchFamily="18" charset="0"/>
              </a:rPr>
              <a: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Vẩy</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cho</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thủy</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ngân</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tụt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hết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xuống</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bầu</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trước</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khi</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đo</a:t>
            </a:r>
            <a:r>
              <a:rPr lang="en-US" sz="4800" b="1" dirty="0" smtClean="0">
                <a:latin typeface="Times New Roman" pitchFamily="18" charset="0"/>
                <a:cs typeface="Times New Roman" pitchFamily="18" charset="0"/>
              </a:rPr>
              <a:t>.</a:t>
            </a:r>
            <a:endParaRPr lang="en-US" sz="2800" b="1" u="sng" dirty="0">
              <a:latin typeface="Times New Roman" pitchFamily="18" charset="0"/>
              <a:cs typeface="Times New Roman" pitchFamily="18" charset="0"/>
            </a:endParaRPr>
          </a:p>
          <a:p>
            <a:r>
              <a:rPr lang="en-US" sz="4800" b="1" u="sng" dirty="0" smtClean="0">
                <a:latin typeface="Times New Roman" pitchFamily="18" charset="0"/>
                <a:cs typeface="Times New Roman" pitchFamily="18" charset="0"/>
              </a:rPr>
              <a:t>B2</a:t>
            </a:r>
            <a:r>
              <a:rPr lang="en-US" sz="4800" b="1" u="sng" dirty="0">
                <a:latin typeface="Times New Roman" pitchFamily="18" charset="0"/>
                <a:cs typeface="Times New Roman" pitchFamily="18" charset="0"/>
              </a:rPr>
              <a: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Đặt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bầu</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nhiệt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kế</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vào</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nách</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và</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kẹp</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tay</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lại</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để</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giữ</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nhiệt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kế</a:t>
            </a:r>
            <a:r>
              <a:rPr lang="en-US" sz="4800" b="1" dirty="0" smtClean="0">
                <a:latin typeface="Times New Roman" pitchFamily="18" charset="0"/>
                <a:cs typeface="Times New Roman" pitchFamily="18" charset="0"/>
              </a:rPr>
              <a:t>.</a:t>
            </a:r>
            <a:endParaRPr lang="en-US" sz="2800" b="1" u="sng" dirty="0">
              <a:latin typeface="Times New Roman" pitchFamily="18" charset="0"/>
              <a:cs typeface="Times New Roman" pitchFamily="18" charset="0"/>
            </a:endParaRPr>
          </a:p>
          <a:p>
            <a:r>
              <a:rPr lang="en-US" sz="4800" b="1" u="sng" dirty="0" smtClean="0">
                <a:latin typeface="Times New Roman" pitchFamily="18" charset="0"/>
                <a:cs typeface="Times New Roman" pitchFamily="18" charset="0"/>
              </a:rPr>
              <a:t>B </a:t>
            </a:r>
            <a:r>
              <a:rPr lang="en-US" sz="4800" b="1" u="sng" dirty="0">
                <a:latin typeface="Times New Roman" pitchFamily="18" charset="0"/>
                <a:cs typeface="Times New Roman" pitchFamily="18" charset="0"/>
              </a:rPr>
              <a:t>3:</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Bấm</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giờ</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Sau</a:t>
            </a:r>
            <a:r>
              <a:rPr lang="en-US" sz="4800" b="1" dirty="0">
                <a:latin typeface="Times New Roman" pitchFamily="18" charset="0"/>
                <a:cs typeface="Times New Roman" pitchFamily="18" charset="0"/>
              </a:rPr>
              <a:t> 3 </a:t>
            </a:r>
            <a:r>
              <a:rPr lang="en-US" sz="4800" b="1" dirty="0" err="1">
                <a:latin typeface="Times New Roman" pitchFamily="18" charset="0"/>
                <a:cs typeface="Times New Roman" pitchFamily="18" charset="0"/>
              </a:rPr>
              <a:t>phút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lấy</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ra</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ghi</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kết</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quả</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ra</a:t>
            </a:r>
            <a:r>
              <a:rPr lang="en-US" sz="4800" b="1" dirty="0">
                <a:latin typeface="Times New Roman" pitchFamily="18" charset="0"/>
                <a:cs typeface="Times New Roman" pitchFamily="18" charset="0"/>
              </a:rPr>
              <a:t> </a:t>
            </a:r>
            <a:r>
              <a:rPr lang="en-US" sz="4800" b="1" dirty="0" err="1">
                <a:latin typeface="Times New Roman" pitchFamily="18" charset="0"/>
                <a:cs typeface="Times New Roman" pitchFamily="18" charset="0"/>
              </a:rPr>
              <a:t>giấy</a:t>
            </a:r>
            <a:r>
              <a:rPr lang="en-US" sz="4800" b="1" dirty="0" smtClean="0">
                <a:latin typeface="Times New Roman" pitchFamily="18" charset="0"/>
                <a:cs typeface="Times New Roman" pitchFamily="18" charset="0"/>
              </a:rPr>
              <a:t>.</a:t>
            </a:r>
            <a:endParaRPr lang="en-US" sz="4000" b="1" i="1" dirty="0">
              <a:latin typeface="Times New Roman" pitchFamily="18" charset="0"/>
              <a:cs typeface="Times New Roman" pitchFamily="18" charset="0"/>
            </a:endParaRPr>
          </a:p>
          <a:p>
            <a:pPr>
              <a:buFont typeface="Arial" charset="0"/>
              <a:buChar char="•"/>
            </a:pPr>
            <a:r>
              <a:rPr lang="en-US" sz="4400" b="1" i="1" dirty="0">
                <a:solidFill>
                  <a:srgbClr val="FF0000"/>
                </a:solidFill>
                <a:latin typeface="Times New Roman" pitchFamily="18" charset="0"/>
                <a:cs typeface="Times New Roman" pitchFamily="18" charset="0"/>
              </a:rPr>
              <a:t>L</a:t>
            </a:r>
            <a:r>
              <a:rPr lang="vi-VN" sz="4400" b="1" i="1" dirty="0">
                <a:solidFill>
                  <a:srgbClr val="FF0000"/>
                </a:solidFill>
                <a:latin typeface="Times New Roman" pitchFamily="18" charset="0"/>
                <a:cs typeface="Times New Roman" pitchFamily="18" charset="0"/>
              </a:rPr>
              <a:t>ư</a:t>
            </a:r>
            <a:r>
              <a:rPr lang="en-US" sz="4400" b="1" i="1" dirty="0">
                <a:solidFill>
                  <a:srgbClr val="FF0000"/>
                </a:solidFill>
                <a:latin typeface="Times New Roman" pitchFamily="18" charset="0"/>
                <a:cs typeface="Times New Roman" pitchFamily="18" charset="0"/>
              </a:rPr>
              <a:t>u </a:t>
            </a:r>
            <a:r>
              <a:rPr lang="vi-VN" sz="4400" b="1" i="1" dirty="0">
                <a:solidFill>
                  <a:srgbClr val="FF0000"/>
                </a:solidFill>
                <a:latin typeface="Times New Roman" pitchFamily="18" charset="0"/>
                <a:cs typeface="Times New Roman" pitchFamily="18" charset="0"/>
              </a:rPr>
              <a:t>ý</a:t>
            </a:r>
            <a:r>
              <a:rPr lang="en-US" sz="44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Khi</a:t>
            </a:r>
            <a:r>
              <a:rPr lang="en-US" sz="4800" b="1" i="1" dirty="0">
                <a:solidFill>
                  <a:srgbClr val="FF0000"/>
                </a:solidFill>
                <a:latin typeface="Times New Roman" pitchFamily="18" charset="0"/>
                <a:cs typeface="Times New Roman" pitchFamily="18" charset="0"/>
              </a:rPr>
              <a:t> </a:t>
            </a:r>
            <a:r>
              <a:rPr lang="vi-VN" sz="4800" b="1" i="1" dirty="0">
                <a:solidFill>
                  <a:srgbClr val="FF0000"/>
                </a:solidFill>
                <a:latin typeface="Times New Roman" pitchFamily="18" charset="0"/>
                <a:cs typeface="Times New Roman" pitchFamily="18" charset="0"/>
              </a:rPr>
              <a:t>đọc</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nhiệt</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độ</a:t>
            </a:r>
            <a:r>
              <a:rPr lang="en-US" sz="4800" b="1" i="1" dirty="0">
                <a:solidFill>
                  <a:srgbClr val="FF0000"/>
                </a:solidFill>
                <a:latin typeface="Times New Roman" pitchFamily="18" charset="0"/>
                <a:cs typeface="Times New Roman" pitchFamily="18" charset="0"/>
              </a:rPr>
              <a:t> c</a:t>
            </a:r>
            <a:r>
              <a:rPr lang="vi-VN" sz="4000" b="1" i="1" dirty="0">
                <a:solidFill>
                  <a:srgbClr val="FF0000"/>
                </a:solidFill>
                <a:latin typeface="Times New Roman" pitchFamily="18" charset="0"/>
                <a:cs typeface="Times New Roman" pitchFamily="18" charset="0"/>
              </a:rPr>
              <a:t>ần</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nh</a:t>
            </a:r>
            <a:r>
              <a:rPr lang="vi-VN" sz="4000" b="1" i="1" dirty="0">
                <a:solidFill>
                  <a:srgbClr val="FF0000"/>
                </a:solidFill>
                <a:latin typeface="Times New Roman" pitchFamily="18" charset="0"/>
                <a:cs typeface="Times New Roman" pitchFamily="18" charset="0"/>
              </a:rPr>
              <a:t>ìn</a:t>
            </a:r>
            <a:r>
              <a:rPr lang="en-US" sz="4000" b="1" i="1" dirty="0">
                <a:solidFill>
                  <a:srgbClr val="FF0000"/>
                </a:solidFill>
                <a:latin typeface="Times New Roman" pitchFamily="18" charset="0"/>
                <a:cs typeface="Times New Roman" pitchFamily="18" charset="0"/>
              </a:rPr>
              <a:t> m</a:t>
            </a:r>
            <a:r>
              <a:rPr lang="vi-VN" sz="4000" b="1" i="1" dirty="0">
                <a:solidFill>
                  <a:srgbClr val="FF0000"/>
                </a:solidFill>
                <a:latin typeface="Times New Roman" pitchFamily="18" charset="0"/>
                <a:cs typeface="Times New Roman" pitchFamily="18" charset="0"/>
              </a:rPr>
              <a:t>ức</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ch</a:t>
            </a:r>
            <a:r>
              <a:rPr lang="vi-VN" sz="4000" b="1" i="1" dirty="0">
                <a:solidFill>
                  <a:srgbClr val="FF0000"/>
                </a:solidFill>
                <a:latin typeface="Times New Roman" pitchFamily="18" charset="0"/>
                <a:cs typeface="Times New Roman" pitchFamily="18" charset="0"/>
              </a:rPr>
              <a:t>ất</a:t>
            </a:r>
            <a:r>
              <a:rPr lang="en-US" sz="4000" b="1" i="1" dirty="0">
                <a:solidFill>
                  <a:srgbClr val="FF0000"/>
                </a:solidFill>
                <a:latin typeface="Times New Roman" pitchFamily="18" charset="0"/>
                <a:cs typeface="Times New Roman" pitchFamily="18" charset="0"/>
              </a:rPr>
              <a:t> l</a:t>
            </a:r>
            <a:r>
              <a:rPr lang="vi-VN" sz="4000" b="1" i="1" dirty="0">
                <a:solidFill>
                  <a:srgbClr val="FF0000"/>
                </a:solidFill>
                <a:latin typeface="Times New Roman" pitchFamily="18" charset="0"/>
                <a:cs typeface="Times New Roman" pitchFamily="18" charset="0"/>
              </a:rPr>
              <a:t>ỏng</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trong</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ống</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theo</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ph</a:t>
            </a:r>
            <a:r>
              <a:rPr lang="vi-VN" sz="4000" b="1" i="1" dirty="0">
                <a:solidFill>
                  <a:srgbClr val="FF0000"/>
                </a:solidFill>
                <a:latin typeface="Times New Roman" pitchFamily="18" charset="0"/>
                <a:cs typeface="Times New Roman" pitchFamily="18" charset="0"/>
              </a:rPr>
              <a:t>ươ</a:t>
            </a:r>
            <a:r>
              <a:rPr lang="en-US" sz="4000" b="1" i="1" dirty="0" err="1">
                <a:solidFill>
                  <a:srgbClr val="FF0000"/>
                </a:solidFill>
                <a:latin typeface="Times New Roman" pitchFamily="18" charset="0"/>
                <a:cs typeface="Times New Roman" pitchFamily="18" charset="0"/>
              </a:rPr>
              <a:t>ng</a:t>
            </a:r>
            <a:r>
              <a:rPr lang="en-US" sz="4000" b="1" i="1" dirty="0">
                <a:solidFill>
                  <a:srgbClr val="FF0000"/>
                </a:solidFill>
                <a:latin typeface="Times New Roman" pitchFamily="18" charset="0"/>
                <a:cs typeface="Times New Roman" pitchFamily="18" charset="0"/>
              </a:rPr>
              <a:t> vu</a:t>
            </a:r>
            <a:r>
              <a:rPr lang="vi-VN" sz="4000" b="1" i="1" dirty="0">
                <a:solidFill>
                  <a:srgbClr val="FF0000"/>
                </a:solidFill>
                <a:latin typeface="Times New Roman" pitchFamily="18" charset="0"/>
                <a:cs typeface="Times New Roman" pitchFamily="18" charset="0"/>
              </a:rPr>
              <a:t>ô</a:t>
            </a:r>
            <a:r>
              <a:rPr lang="en-US" sz="4000" b="1" i="1" dirty="0" err="1">
                <a:solidFill>
                  <a:srgbClr val="FF0000"/>
                </a:solidFill>
                <a:latin typeface="Times New Roman" pitchFamily="18" charset="0"/>
                <a:cs typeface="Times New Roman" pitchFamily="18" charset="0"/>
              </a:rPr>
              <a:t>ng</a:t>
            </a:r>
            <a:r>
              <a:rPr lang="en-US" sz="4000" b="1" i="1" dirty="0">
                <a:solidFill>
                  <a:srgbClr val="FF0000"/>
                </a:solidFill>
                <a:latin typeface="Times New Roman" pitchFamily="18" charset="0"/>
                <a:cs typeface="Times New Roman" pitchFamily="18" charset="0"/>
              </a:rPr>
              <a:t> g</a:t>
            </a:r>
            <a:r>
              <a:rPr lang="vi-VN" sz="4000" b="1" i="1" dirty="0">
                <a:solidFill>
                  <a:srgbClr val="FF0000"/>
                </a:solidFill>
                <a:latin typeface="Times New Roman" pitchFamily="18" charset="0"/>
                <a:cs typeface="Times New Roman" pitchFamily="18" charset="0"/>
              </a:rPr>
              <a:t>óc</a:t>
            </a:r>
            <a:r>
              <a:rPr lang="en-US" sz="4000" b="1" i="1" dirty="0">
                <a:solidFill>
                  <a:srgbClr val="FF0000"/>
                </a:solidFill>
                <a:latin typeface="Times New Roman" pitchFamily="18" charset="0"/>
                <a:cs typeface="Times New Roman" pitchFamily="18" charset="0"/>
              </a:rPr>
              <a:t> v</a:t>
            </a:r>
            <a:r>
              <a:rPr lang="vi-VN" sz="4000" b="1" i="1" dirty="0">
                <a:solidFill>
                  <a:srgbClr val="FF0000"/>
                </a:solidFill>
                <a:latin typeface="Times New Roman" pitchFamily="18" charset="0"/>
                <a:cs typeface="Times New Roman" pitchFamily="18" charset="0"/>
              </a:rPr>
              <a:t>ới</a:t>
            </a:r>
            <a:r>
              <a:rPr lang="en-US" sz="4000" b="1" i="1" dirty="0">
                <a:solidFill>
                  <a:srgbClr val="FF0000"/>
                </a:solidFill>
                <a:latin typeface="Times New Roman" pitchFamily="18" charset="0"/>
                <a:cs typeface="Times New Roman" pitchFamily="18" charset="0"/>
              </a:rPr>
              <a:t> </a:t>
            </a:r>
            <a:r>
              <a:rPr lang="vi-VN" sz="4000" b="1" i="1" dirty="0">
                <a:solidFill>
                  <a:srgbClr val="FF0000"/>
                </a:solidFill>
                <a:latin typeface="Times New Roman" pitchFamily="18" charset="0"/>
                <a:cs typeface="Times New Roman" pitchFamily="18" charset="0"/>
              </a:rPr>
              <a:t>ống</a:t>
            </a:r>
            <a:r>
              <a:rPr lang="en-US" sz="4000" b="1" i="1" dirty="0">
                <a:solidFill>
                  <a:srgbClr val="FF0000"/>
                </a:solidFill>
                <a:latin typeface="Times New Roman" pitchFamily="18" charset="0"/>
                <a:cs typeface="Times New Roman" pitchFamily="18" charset="0"/>
              </a:rPr>
              <a:t> </a:t>
            </a:r>
            <a:r>
              <a:rPr lang="en-US" sz="4000" b="1" i="1" dirty="0" err="1">
                <a:solidFill>
                  <a:srgbClr val="FF0000"/>
                </a:solidFill>
                <a:latin typeface="Times New Roman" pitchFamily="18" charset="0"/>
                <a:cs typeface="Times New Roman" pitchFamily="18" charset="0"/>
              </a:rPr>
              <a:t>nhi</a:t>
            </a:r>
            <a:r>
              <a:rPr lang="vi-VN" sz="4000" b="1" i="1" dirty="0">
                <a:solidFill>
                  <a:srgbClr val="FF0000"/>
                </a:solidFill>
                <a:latin typeface="Times New Roman" pitchFamily="18" charset="0"/>
                <a:cs typeface="Times New Roman" pitchFamily="18" charset="0"/>
              </a:rPr>
              <a:t>ệt</a:t>
            </a:r>
            <a:r>
              <a:rPr lang="en-US" sz="4000" b="1" i="1" dirty="0">
                <a:solidFill>
                  <a:srgbClr val="FF0000"/>
                </a:solidFill>
                <a:latin typeface="Times New Roman" pitchFamily="18" charset="0"/>
                <a:cs typeface="Times New Roman" pitchFamily="18" charset="0"/>
              </a:rPr>
              <a:t> k</a:t>
            </a:r>
            <a:r>
              <a:rPr lang="vi-VN" sz="4000" b="1" i="1" dirty="0">
                <a:solidFill>
                  <a:srgbClr val="FF0000"/>
                </a:solidFill>
                <a:latin typeface="Times New Roman" pitchFamily="18" charset="0"/>
                <a:cs typeface="Times New Roman" pitchFamily="18" charset="0"/>
              </a:rPr>
              <a:t>ế</a:t>
            </a:r>
            <a:r>
              <a:rPr lang="en-US" sz="4000" b="1" i="1" dirty="0" smtClean="0">
                <a:solidFill>
                  <a:srgbClr val="FF0000"/>
                </a:solidFill>
                <a:latin typeface="Times New Roman" pitchFamily="18" charset="0"/>
                <a:cs typeface="Times New Roman" pitchFamily="18" charset="0"/>
              </a:rPr>
              <a:t>.</a:t>
            </a:r>
            <a:endParaRPr lang="en-US" sz="4000" b="1" i="1" dirty="0">
              <a:solidFill>
                <a:srgbClr val="FF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p:cTn id="7"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5">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7-Point Star 11"/>
          <p:cNvSpPr>
            <a:spLocks noChangeArrowheads="1"/>
          </p:cNvSpPr>
          <p:nvPr/>
        </p:nvSpPr>
        <p:spPr bwMode="auto">
          <a:xfrm>
            <a:off x="381000" y="1143000"/>
            <a:ext cx="7543800" cy="3657600"/>
          </a:xfrm>
          <a:custGeom>
            <a:avLst/>
            <a:gdLst>
              <a:gd name="T0" fmla="*/ 3501347 w 3886200"/>
              <a:gd name="T1" fmla="*/ 316941 h 1600200"/>
              <a:gd name="T2" fmla="*/ 3886210 w 3886200"/>
              <a:gd name="T3" fmla="*/ 1029099 h 1600200"/>
              <a:gd name="T4" fmla="*/ 2807856 w 3886200"/>
              <a:gd name="T5" fmla="*/ 1600208 h 1600200"/>
              <a:gd name="T6" fmla="*/ 1078344 w 3886200"/>
              <a:gd name="T7" fmla="*/ 1600208 h 1600200"/>
              <a:gd name="T8" fmla="*/ -10 w 3886200"/>
              <a:gd name="T9" fmla="*/ 1029099 h 1600200"/>
              <a:gd name="T10" fmla="*/ 384853 w 3886200"/>
              <a:gd name="T11" fmla="*/ 316941 h 1600200"/>
              <a:gd name="T12" fmla="*/ 1943100 w 3886200"/>
              <a:gd name="T13" fmla="*/ 0 h 1600200"/>
              <a:gd name="T14" fmla="*/ 0 60000 65536"/>
              <a:gd name="T15" fmla="*/ 0 60000 65536"/>
              <a:gd name="T16" fmla="*/ 5898240 60000 65536"/>
              <a:gd name="T17" fmla="*/ 5898240 60000 65536"/>
              <a:gd name="T18" fmla="*/ 11796480 60000 65536"/>
              <a:gd name="T19" fmla="*/ 11796480 60000 65536"/>
              <a:gd name="T20" fmla="*/ 17694720 60000 65536"/>
              <a:gd name="T21" fmla="*/ 864762 w 3886200"/>
              <a:gd name="T22" fmla="*/ 316941 h 1600200"/>
              <a:gd name="T23" fmla="*/ 3021438 w 3886200"/>
              <a:gd name="T24" fmla="*/ 1204988 h 1600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86200" h="1600200">
                <a:moveTo>
                  <a:pt x="-10" y="1029099"/>
                </a:moveTo>
                <a:lnTo>
                  <a:pt x="598429" y="712160"/>
                </a:lnTo>
                <a:lnTo>
                  <a:pt x="384853" y="316941"/>
                </a:lnTo>
                <a:lnTo>
                  <a:pt x="1344671" y="316941"/>
                </a:lnTo>
                <a:lnTo>
                  <a:pt x="1943100" y="0"/>
                </a:lnTo>
                <a:lnTo>
                  <a:pt x="2541529" y="316941"/>
                </a:lnTo>
                <a:lnTo>
                  <a:pt x="3501347" y="316941"/>
                </a:lnTo>
                <a:lnTo>
                  <a:pt x="3287771" y="712160"/>
                </a:lnTo>
                <a:lnTo>
                  <a:pt x="3886210" y="1029099"/>
                </a:lnTo>
                <a:lnTo>
                  <a:pt x="3021438" y="1204988"/>
                </a:lnTo>
                <a:lnTo>
                  <a:pt x="2807856" y="1600208"/>
                </a:lnTo>
                <a:lnTo>
                  <a:pt x="1943100" y="1424317"/>
                </a:lnTo>
                <a:lnTo>
                  <a:pt x="1078344" y="1600208"/>
                </a:lnTo>
                <a:lnTo>
                  <a:pt x="864762" y="1204988"/>
                </a:lnTo>
                <a:close/>
              </a:path>
            </a:pathLst>
          </a:custGeom>
          <a:solidFill>
            <a:srgbClr val="FFCC99"/>
          </a:solidFill>
          <a:ln w="9525" algn="ctr">
            <a:solidFill>
              <a:srgbClr val="BE4B48"/>
            </a:solidFill>
            <a:miter lim="800000"/>
            <a:headEnd/>
            <a:tailEnd/>
          </a:ln>
          <a:effectLst>
            <a:outerShdw dist="20000" dir="5400000" rotWithShape="0">
              <a:srgbClr val="000000">
                <a:alpha val="37999"/>
              </a:srgbClr>
            </a:outerShdw>
          </a:effectLst>
        </p:spPr>
        <p:txBody>
          <a:bodyPr anchor="ctr"/>
          <a:lstStyle/>
          <a:p>
            <a:pPr algn="ct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Trình</a:t>
            </a:r>
            <a:r>
              <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rPr>
              <a:t> </a:t>
            </a: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bày</a:t>
            </a:r>
            <a:r>
              <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rPr>
              <a:t> </a:t>
            </a: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kết</a:t>
            </a:r>
            <a:r>
              <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rPr>
              <a:t> </a:t>
            </a: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quả</a:t>
            </a:r>
            <a:r>
              <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rPr>
              <a:t> </a:t>
            </a: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của</a:t>
            </a:r>
            <a:r>
              <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rPr>
              <a:t> </a:t>
            </a:r>
            <a:r>
              <a:rPr lang="en-US" sz="4400" b="1" dirty="0" err="1">
                <a:solidFill>
                  <a:schemeClr val="hlink"/>
                </a:solidFill>
                <a:effectLst>
                  <a:outerShdw blurRad="38100" dist="38100" dir="2700000" algn="tl">
                    <a:srgbClr val="000000"/>
                  </a:outerShdw>
                </a:effectLst>
                <a:latin typeface="Times New Roman" pitchFamily="18" charset="0"/>
                <a:cs typeface="Times New Roman" pitchFamily="18" charset="0"/>
              </a:rPr>
              <a:t>nhóm</a:t>
            </a:r>
            <a:endParaRPr lang="en-US" sz="4400" b="1" dirty="0">
              <a:solidFill>
                <a:schemeClr val="hlink"/>
              </a:solidFill>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304800" y="304800"/>
            <a:ext cx="8534400" cy="2585323"/>
          </a:xfrm>
          <a:prstGeom prst="rect">
            <a:avLst/>
          </a:prstGeom>
          <a:noFill/>
          <a:ln w="9525">
            <a:noFill/>
            <a:miter lim="800000"/>
            <a:headEnd/>
            <a:tailEnd/>
          </a:ln>
        </p:spPr>
        <p:txBody>
          <a:bodyPr wrap="square">
            <a:spAutoFit/>
          </a:bodyPr>
          <a:lstStyle/>
          <a:p>
            <a:pPr algn="ct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Em</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hãy</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kể</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tên</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một</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số</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vật</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nóng</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và</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vật</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lạnh</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thường</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gặp</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hằng</a:t>
            </a:r>
            <a:r>
              <a:rPr lang="en-US" sz="5400" b="1" dirty="0">
                <a:solidFill>
                  <a:schemeClr val="hlink"/>
                </a:solidFill>
                <a:latin typeface="Times New Roman" pitchFamily="18" charset="0"/>
                <a:cs typeface="Times New Roman" pitchFamily="18" charset="0"/>
              </a:rPr>
              <a:t> </a:t>
            </a:r>
            <a:r>
              <a:rPr lang="en-US" sz="5400" b="1" dirty="0" err="1">
                <a:solidFill>
                  <a:schemeClr val="hlink"/>
                </a:solidFill>
                <a:latin typeface="Times New Roman" pitchFamily="18" charset="0"/>
                <a:cs typeface="Times New Roman" pitchFamily="18" charset="0"/>
              </a:rPr>
              <a:t>ngày</a:t>
            </a:r>
            <a:r>
              <a:rPr lang="en-US" sz="5400" b="1" dirty="0">
                <a:solidFill>
                  <a:schemeClr val="hlink"/>
                </a:solidFill>
                <a:latin typeface="Times New Roman" pitchFamily="18" charset="0"/>
                <a:cs typeface="Times New Roman" pitchFamily="18" charset="0"/>
              </a:rPr>
              <a:t>?</a:t>
            </a:r>
          </a:p>
        </p:txBody>
      </p:sp>
    </p:spTree>
  </p:cSld>
  <p:clrMapOvr>
    <a:masterClrMapping/>
  </p:clrMapOvr>
  <p:transition>
    <p:wheel spokes="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3"/>
          <p:cNvSpPr txBox="1">
            <a:spLocks noChangeArrowheads="1"/>
          </p:cNvSpPr>
          <p:nvPr/>
        </p:nvSpPr>
        <p:spPr bwMode="auto">
          <a:xfrm>
            <a:off x="228600" y="707529"/>
            <a:ext cx="8839200" cy="4154984"/>
          </a:xfrm>
          <a:prstGeom prst="rect">
            <a:avLst/>
          </a:prstGeom>
          <a:noFill/>
          <a:ln w="9525">
            <a:noFill/>
            <a:miter lim="800000"/>
            <a:headEnd/>
            <a:tailEnd/>
          </a:ln>
          <a:effectLst/>
        </p:spPr>
        <p:txBody>
          <a:bodyPr>
            <a:spAutoFit/>
          </a:bodyPr>
          <a:lstStyle/>
          <a:p>
            <a:pPr algn="just">
              <a:spcBef>
                <a:spcPct val="50000"/>
              </a:spcBef>
            </a:pPr>
            <a:r>
              <a:rPr lang="fr-LU" sz="4800" b="1" dirty="0" err="1">
                <a:solidFill>
                  <a:srgbClr val="0000CC"/>
                </a:solidFill>
                <a:latin typeface="VNI-Times" pitchFamily="2" charset="0"/>
              </a:rPr>
              <a:t>N</a:t>
            </a:r>
            <a:r>
              <a:rPr lang="fr-LU" sz="4800" b="1" dirty="0" err="1" smtClean="0">
                <a:solidFill>
                  <a:srgbClr val="0000CC"/>
                </a:solidFill>
                <a:latin typeface="VNI-Times" pitchFamily="2" charset="0"/>
              </a:rPr>
              <a:t>hieät</a:t>
            </a:r>
            <a:r>
              <a:rPr lang="fr-LU" sz="4800" b="1" dirty="0" smtClean="0">
                <a:solidFill>
                  <a:srgbClr val="0000CC"/>
                </a:solidFill>
                <a:latin typeface="VNI-Times" pitchFamily="2" charset="0"/>
              </a:rPr>
              <a:t> </a:t>
            </a:r>
            <a:r>
              <a:rPr lang="fr-LU" sz="4800" b="1" dirty="0" err="1">
                <a:solidFill>
                  <a:srgbClr val="0000CC"/>
                </a:solidFill>
                <a:latin typeface="VNI-Times" pitchFamily="2" charset="0"/>
              </a:rPr>
              <a:t>ñoä</a:t>
            </a:r>
            <a:r>
              <a:rPr lang="fr-LU" sz="4800" b="1" dirty="0">
                <a:solidFill>
                  <a:srgbClr val="0000CC"/>
                </a:solidFill>
                <a:latin typeface="VNI-Times" pitchFamily="2" charset="0"/>
              </a:rPr>
              <a:t> </a:t>
            </a:r>
            <a:r>
              <a:rPr lang="fr-LU" sz="4800" b="1" dirty="0" err="1">
                <a:solidFill>
                  <a:srgbClr val="0000CC"/>
                </a:solidFill>
                <a:latin typeface="VNI-Times" pitchFamily="2" charset="0"/>
              </a:rPr>
              <a:t>nöôùc</a:t>
            </a:r>
            <a:r>
              <a:rPr lang="fr-LU" sz="4800" b="1" dirty="0">
                <a:solidFill>
                  <a:srgbClr val="0000CC"/>
                </a:solidFill>
                <a:latin typeface="VNI-Times" pitchFamily="2" charset="0"/>
              </a:rPr>
              <a:t> </a:t>
            </a:r>
            <a:r>
              <a:rPr lang="fr-LU" sz="4800" b="1" dirty="0" err="1" smtClean="0">
                <a:solidFill>
                  <a:srgbClr val="0000CC"/>
                </a:solidFill>
                <a:latin typeface="VNI-Times" pitchFamily="2" charset="0"/>
              </a:rPr>
              <a:t>soâi</a:t>
            </a:r>
            <a:r>
              <a:rPr lang="fr-LU" sz="4800" b="1" dirty="0">
                <a:solidFill>
                  <a:srgbClr val="0000CC"/>
                </a:solidFill>
                <a:latin typeface="VNI-Times" pitchFamily="2" charset="0"/>
              </a:rPr>
              <a:t>:</a:t>
            </a:r>
          </a:p>
          <a:p>
            <a:pPr algn="just">
              <a:spcBef>
                <a:spcPct val="50000"/>
              </a:spcBef>
            </a:pPr>
            <a:r>
              <a:rPr lang="fr-LU" sz="4800" b="1" dirty="0" err="1">
                <a:solidFill>
                  <a:srgbClr val="0000CC"/>
                </a:solidFill>
                <a:latin typeface="VNI-Times" pitchFamily="2" charset="0"/>
              </a:rPr>
              <a:t>N</a:t>
            </a:r>
            <a:r>
              <a:rPr lang="fr-LU" sz="4800" b="1" dirty="0" err="1" smtClean="0">
                <a:solidFill>
                  <a:srgbClr val="0000CC"/>
                </a:solidFill>
                <a:latin typeface="VNI-Times" pitchFamily="2" charset="0"/>
              </a:rPr>
              <a:t>hieät</a:t>
            </a:r>
            <a:r>
              <a:rPr lang="fr-LU" sz="4800" b="1" dirty="0" smtClean="0">
                <a:solidFill>
                  <a:srgbClr val="0000CC"/>
                </a:solidFill>
                <a:latin typeface="VNI-Times" pitchFamily="2" charset="0"/>
              </a:rPr>
              <a:t> </a:t>
            </a:r>
            <a:r>
              <a:rPr lang="fr-LU" sz="4800" b="1" dirty="0" err="1">
                <a:solidFill>
                  <a:srgbClr val="0000CC"/>
                </a:solidFill>
                <a:latin typeface="VNI-Times" pitchFamily="2" charset="0"/>
              </a:rPr>
              <a:t>ñoä</a:t>
            </a:r>
            <a:r>
              <a:rPr lang="fr-LU" sz="4800" b="1" dirty="0">
                <a:solidFill>
                  <a:srgbClr val="0000CC"/>
                </a:solidFill>
                <a:latin typeface="VNI-Times" pitchFamily="2" charset="0"/>
              </a:rPr>
              <a:t> </a:t>
            </a:r>
            <a:r>
              <a:rPr lang="fr-LU" sz="4800" b="1" dirty="0" err="1">
                <a:solidFill>
                  <a:srgbClr val="0000CC"/>
                </a:solidFill>
                <a:latin typeface="VNI-Times" pitchFamily="2" charset="0"/>
              </a:rPr>
              <a:t>nöôùc</a:t>
            </a:r>
            <a:r>
              <a:rPr lang="fr-LU" sz="4800" b="1" dirty="0">
                <a:solidFill>
                  <a:srgbClr val="0000CC"/>
                </a:solidFill>
                <a:latin typeface="VNI-Times" pitchFamily="2" charset="0"/>
              </a:rPr>
              <a:t> </a:t>
            </a:r>
            <a:r>
              <a:rPr lang="fr-LU" sz="4800" b="1" dirty="0" err="1">
                <a:solidFill>
                  <a:srgbClr val="0000CC"/>
                </a:solidFill>
                <a:latin typeface="VNI-Times" pitchFamily="2" charset="0"/>
              </a:rPr>
              <a:t>ñaù</a:t>
            </a:r>
            <a:r>
              <a:rPr lang="fr-LU" sz="4800" b="1" dirty="0">
                <a:solidFill>
                  <a:srgbClr val="0000CC"/>
                </a:solidFill>
                <a:latin typeface="VNI-Times" pitchFamily="2" charset="0"/>
              </a:rPr>
              <a:t> </a:t>
            </a:r>
            <a:r>
              <a:rPr lang="fr-LU" sz="4800" b="1" dirty="0" err="1">
                <a:solidFill>
                  <a:srgbClr val="0000CC"/>
                </a:solidFill>
                <a:latin typeface="VNI-Times" pitchFamily="2" charset="0"/>
              </a:rPr>
              <a:t>ñang</a:t>
            </a:r>
            <a:r>
              <a:rPr lang="fr-LU" sz="4800" b="1" dirty="0">
                <a:solidFill>
                  <a:srgbClr val="0000CC"/>
                </a:solidFill>
                <a:latin typeface="VNI-Times" pitchFamily="2" charset="0"/>
              </a:rPr>
              <a:t> </a:t>
            </a:r>
            <a:r>
              <a:rPr lang="fr-LU" sz="4800" b="1" dirty="0" smtClean="0">
                <a:solidFill>
                  <a:srgbClr val="0000CC"/>
                </a:solidFill>
                <a:latin typeface="VNI-Times" pitchFamily="2" charset="0"/>
              </a:rPr>
              <a:t>tan:</a:t>
            </a:r>
          </a:p>
          <a:p>
            <a:pPr algn="just">
              <a:spcBef>
                <a:spcPct val="50000"/>
              </a:spcBef>
            </a:pPr>
            <a:endParaRPr lang="fr-LU" sz="4800" b="1" dirty="0" smtClean="0">
              <a:solidFill>
                <a:srgbClr val="0000CC"/>
              </a:solidFill>
              <a:latin typeface="VNI-Times" pitchFamily="2" charset="0"/>
            </a:endParaRPr>
          </a:p>
          <a:p>
            <a:pPr algn="just">
              <a:spcBef>
                <a:spcPct val="50000"/>
              </a:spcBef>
            </a:pPr>
            <a:r>
              <a:rPr lang="fr-LU" sz="4800" b="1" dirty="0" err="1" smtClean="0">
                <a:solidFill>
                  <a:srgbClr val="0000CC"/>
                </a:solidFill>
                <a:latin typeface="VNI-Times" pitchFamily="2" charset="0"/>
              </a:rPr>
              <a:t>Nhieät</a:t>
            </a:r>
            <a:r>
              <a:rPr lang="fr-LU" sz="4800" b="1" dirty="0" smtClean="0">
                <a:solidFill>
                  <a:srgbClr val="0000CC"/>
                </a:solidFill>
                <a:latin typeface="VNI-Times" pitchFamily="2" charset="0"/>
              </a:rPr>
              <a:t> </a:t>
            </a:r>
            <a:r>
              <a:rPr lang="fr-LU" sz="4800" b="1" dirty="0" err="1">
                <a:solidFill>
                  <a:srgbClr val="0000CC"/>
                </a:solidFill>
                <a:latin typeface="VNI-Times" pitchFamily="2" charset="0"/>
              </a:rPr>
              <a:t>ñoä</a:t>
            </a:r>
            <a:r>
              <a:rPr lang="fr-LU" sz="4800" b="1" dirty="0">
                <a:solidFill>
                  <a:srgbClr val="0000CC"/>
                </a:solidFill>
                <a:latin typeface="VNI-Times" pitchFamily="2" charset="0"/>
              </a:rPr>
              <a:t> </a:t>
            </a:r>
            <a:r>
              <a:rPr lang="fr-LU" sz="4800" b="1" dirty="0" err="1">
                <a:solidFill>
                  <a:srgbClr val="0000CC"/>
                </a:solidFill>
                <a:latin typeface="VNI-Times" pitchFamily="2" charset="0"/>
              </a:rPr>
              <a:t>cô</a:t>
            </a:r>
            <a:r>
              <a:rPr lang="fr-LU" sz="4800" b="1" dirty="0">
                <a:solidFill>
                  <a:srgbClr val="0000CC"/>
                </a:solidFill>
                <a:latin typeface="VNI-Times" pitchFamily="2" charset="0"/>
              </a:rPr>
              <a:t> </a:t>
            </a:r>
            <a:r>
              <a:rPr lang="fr-LU" sz="4800" b="1" dirty="0" err="1" smtClean="0">
                <a:solidFill>
                  <a:srgbClr val="0000CC"/>
                </a:solidFill>
                <a:latin typeface="VNI-Times" pitchFamily="2" charset="0"/>
              </a:rPr>
              <a:t>theå</a:t>
            </a:r>
            <a:r>
              <a:rPr lang="fr-LU" sz="4800" b="1" dirty="0">
                <a:solidFill>
                  <a:srgbClr val="0000CC"/>
                </a:solidFill>
                <a:latin typeface="VNI-Times" pitchFamily="2" charset="0"/>
              </a:rPr>
              <a:t>:</a:t>
            </a:r>
          </a:p>
        </p:txBody>
      </p:sp>
      <p:sp>
        <p:nvSpPr>
          <p:cNvPr id="46084" name="Text Box 4"/>
          <p:cNvSpPr txBox="1">
            <a:spLocks noChangeArrowheads="1"/>
          </p:cNvSpPr>
          <p:nvPr/>
        </p:nvSpPr>
        <p:spPr bwMode="auto">
          <a:xfrm>
            <a:off x="5242560" y="707529"/>
            <a:ext cx="2438400" cy="769441"/>
          </a:xfrm>
          <a:prstGeom prst="rect">
            <a:avLst/>
          </a:prstGeom>
          <a:solidFill>
            <a:schemeClr val="bg1"/>
          </a:solidFill>
          <a:ln w="9525">
            <a:noFill/>
            <a:miter lim="800000"/>
            <a:headEnd/>
            <a:tailEnd/>
          </a:ln>
          <a:effectLst/>
        </p:spPr>
        <p:txBody>
          <a:bodyPr wrap="square">
            <a:spAutoFit/>
          </a:bodyPr>
          <a:lstStyle/>
          <a:p>
            <a:pPr>
              <a:spcBef>
                <a:spcPct val="50000"/>
              </a:spcBef>
            </a:pPr>
            <a:r>
              <a:rPr lang="fr-LU" sz="4400" b="1" dirty="0">
                <a:solidFill>
                  <a:srgbClr val="FF0000"/>
                </a:solidFill>
                <a:latin typeface=".VnTime" pitchFamily="34" charset="0"/>
              </a:rPr>
              <a:t>100</a:t>
            </a:r>
            <a:r>
              <a:rPr lang="fr-LU" sz="4400" b="1" baseline="30000" dirty="0">
                <a:solidFill>
                  <a:srgbClr val="FF0000"/>
                </a:solidFill>
                <a:latin typeface=".VnTime" pitchFamily="34" charset="0"/>
              </a:rPr>
              <a:t>o</a:t>
            </a:r>
            <a:r>
              <a:rPr lang="fr-LU" sz="4400" b="1" dirty="0">
                <a:solidFill>
                  <a:srgbClr val="FF0000"/>
                </a:solidFill>
                <a:latin typeface=".VnTime" pitchFamily="34" charset="0"/>
              </a:rPr>
              <a:t>C</a:t>
            </a:r>
          </a:p>
        </p:txBody>
      </p:sp>
      <p:sp>
        <p:nvSpPr>
          <p:cNvPr id="46085" name="Text Box 5"/>
          <p:cNvSpPr txBox="1">
            <a:spLocks noChangeArrowheads="1"/>
          </p:cNvSpPr>
          <p:nvPr/>
        </p:nvSpPr>
        <p:spPr bwMode="auto">
          <a:xfrm>
            <a:off x="3590202" y="2785021"/>
            <a:ext cx="2871558" cy="923330"/>
          </a:xfrm>
          <a:prstGeom prst="rect">
            <a:avLst/>
          </a:prstGeom>
          <a:solidFill>
            <a:schemeClr val="bg1"/>
          </a:solidFill>
          <a:ln w="9525">
            <a:noFill/>
            <a:miter lim="800000"/>
            <a:headEnd/>
            <a:tailEnd/>
          </a:ln>
          <a:effectLst/>
        </p:spPr>
        <p:txBody>
          <a:bodyPr wrap="square">
            <a:spAutoFit/>
          </a:bodyPr>
          <a:lstStyle/>
          <a:p>
            <a:pPr algn="ctr">
              <a:spcBef>
                <a:spcPct val="50000"/>
              </a:spcBef>
            </a:pPr>
            <a:r>
              <a:rPr lang="fr-LU" sz="5400" b="1" dirty="0">
                <a:solidFill>
                  <a:srgbClr val="FF0000"/>
                </a:solidFill>
                <a:latin typeface=".VnTime" pitchFamily="34" charset="0"/>
              </a:rPr>
              <a:t>0</a:t>
            </a:r>
            <a:r>
              <a:rPr lang="fr-LU" sz="5400" b="1" baseline="30000" dirty="0">
                <a:solidFill>
                  <a:srgbClr val="FF0000"/>
                </a:solidFill>
                <a:latin typeface=".VnTime" pitchFamily="34" charset="0"/>
              </a:rPr>
              <a:t>o</a:t>
            </a:r>
            <a:r>
              <a:rPr lang="fr-LU" sz="5400" b="1" dirty="0">
                <a:solidFill>
                  <a:srgbClr val="FF0000"/>
                </a:solidFill>
                <a:latin typeface=".VnTime" pitchFamily="34" charset="0"/>
              </a:rPr>
              <a:t>C</a:t>
            </a:r>
          </a:p>
        </p:txBody>
      </p:sp>
      <p:sp>
        <p:nvSpPr>
          <p:cNvPr id="46086" name="Text Box 6"/>
          <p:cNvSpPr txBox="1">
            <a:spLocks noChangeArrowheads="1"/>
          </p:cNvSpPr>
          <p:nvPr/>
        </p:nvSpPr>
        <p:spPr bwMode="auto">
          <a:xfrm>
            <a:off x="4648200" y="3939183"/>
            <a:ext cx="2512613" cy="923330"/>
          </a:xfrm>
          <a:prstGeom prst="rect">
            <a:avLst/>
          </a:prstGeom>
          <a:solidFill>
            <a:schemeClr val="bg1"/>
          </a:solidFill>
          <a:ln w="9525">
            <a:noFill/>
            <a:miter lim="800000"/>
            <a:headEnd/>
            <a:tailEnd/>
          </a:ln>
          <a:effectLst/>
        </p:spPr>
        <p:txBody>
          <a:bodyPr wrap="square">
            <a:spAutoFit/>
          </a:bodyPr>
          <a:lstStyle/>
          <a:p>
            <a:pPr algn="ctr">
              <a:spcBef>
                <a:spcPct val="50000"/>
              </a:spcBef>
            </a:pPr>
            <a:r>
              <a:rPr lang="fr-LU" sz="5400" b="1" dirty="0">
                <a:solidFill>
                  <a:srgbClr val="FF0000"/>
                </a:solidFill>
                <a:latin typeface=".VnTime" pitchFamily="34" charset="0"/>
              </a:rPr>
              <a:t>37</a:t>
            </a:r>
            <a:r>
              <a:rPr lang="fr-LU" sz="5400" b="1" baseline="30000" dirty="0">
                <a:solidFill>
                  <a:srgbClr val="FF0000"/>
                </a:solidFill>
                <a:latin typeface=".VnTime" pitchFamily="34" charset="0"/>
              </a:rPr>
              <a:t>o</a:t>
            </a:r>
            <a:r>
              <a:rPr lang="fr-LU" sz="5400" b="1" dirty="0">
                <a:solidFill>
                  <a:srgbClr val="FF0000"/>
                </a:solidFill>
                <a:latin typeface=".VnTime" pitchFamily="34" charset="0"/>
              </a:rPr>
              <a:t>C</a:t>
            </a:r>
          </a:p>
        </p:txBody>
      </p:sp>
      <p:sp>
        <p:nvSpPr>
          <p:cNvPr id="2" name="Rectangle 1"/>
          <p:cNvSpPr/>
          <p:nvPr/>
        </p:nvSpPr>
        <p:spPr>
          <a:xfrm>
            <a:off x="2582510" y="-23634"/>
            <a:ext cx="2226892" cy="707886"/>
          </a:xfrm>
          <a:prstGeom prst="rect">
            <a:avLst/>
          </a:prstGeom>
        </p:spPr>
        <p:txBody>
          <a:bodyPr wrap="none">
            <a:spAutoFit/>
          </a:bodyPr>
          <a:lstStyle/>
          <a:p>
            <a:pPr algn="ctr"/>
            <a:r>
              <a:rPr lang="en-US" sz="4000" b="1" dirty="0" err="1">
                <a:solidFill>
                  <a:srgbClr val="FF0000"/>
                </a:solidFill>
                <a:latin typeface="VNI-Times" pitchFamily="2" charset="0"/>
              </a:rPr>
              <a:t>Kết</a:t>
            </a:r>
            <a:r>
              <a:rPr lang="en-US" sz="4000" b="1" dirty="0">
                <a:solidFill>
                  <a:srgbClr val="FF0000"/>
                </a:solidFill>
                <a:latin typeface="VNI-Times" pitchFamily="2" charset="0"/>
              </a:rPr>
              <a:t> </a:t>
            </a:r>
            <a:r>
              <a:rPr lang="en-US" sz="4000" b="1" dirty="0" err="1">
                <a:solidFill>
                  <a:srgbClr val="FF0000"/>
                </a:solidFill>
                <a:latin typeface="VNI-Times" pitchFamily="2" charset="0"/>
              </a:rPr>
              <a:t>luận</a:t>
            </a:r>
            <a:r>
              <a:rPr lang="en-US" sz="4000" b="1" dirty="0">
                <a:solidFill>
                  <a:srgbClr val="FF0000"/>
                </a:solidFill>
                <a:latin typeface="VNI-Times" pitchFamily="2"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p:cTn id="7" dur="500" fill="hold"/>
                                        <p:tgtEl>
                                          <p:spTgt spid="46084"/>
                                        </p:tgtEl>
                                        <p:attrNameLst>
                                          <p:attrName>ppt_w</p:attrName>
                                        </p:attrNameLst>
                                      </p:cBhvr>
                                      <p:tavLst>
                                        <p:tav tm="0">
                                          <p:val>
                                            <p:fltVal val="0"/>
                                          </p:val>
                                        </p:tav>
                                        <p:tav tm="100000">
                                          <p:val>
                                            <p:strVal val="#ppt_w"/>
                                          </p:val>
                                        </p:tav>
                                      </p:tavLst>
                                    </p:anim>
                                    <p:anim calcmode="lin" valueType="num">
                                      <p:cBhvr>
                                        <p:cTn id="8" dur="500" fill="hold"/>
                                        <p:tgtEl>
                                          <p:spTgt spid="4608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6085"/>
                                        </p:tgtEl>
                                        <p:attrNameLst>
                                          <p:attrName>style.visibility</p:attrName>
                                        </p:attrNameLst>
                                      </p:cBhvr>
                                      <p:to>
                                        <p:strVal val="visible"/>
                                      </p:to>
                                    </p:set>
                                    <p:anim calcmode="lin" valueType="num">
                                      <p:cBhvr>
                                        <p:cTn id="13" dur="500" fill="hold"/>
                                        <p:tgtEl>
                                          <p:spTgt spid="46085"/>
                                        </p:tgtEl>
                                        <p:attrNameLst>
                                          <p:attrName>ppt_w</p:attrName>
                                        </p:attrNameLst>
                                      </p:cBhvr>
                                      <p:tavLst>
                                        <p:tav tm="0">
                                          <p:val>
                                            <p:fltVal val="0"/>
                                          </p:val>
                                        </p:tav>
                                        <p:tav tm="100000">
                                          <p:val>
                                            <p:strVal val="#ppt_w"/>
                                          </p:val>
                                        </p:tav>
                                      </p:tavLst>
                                    </p:anim>
                                    <p:anim calcmode="lin" valueType="num">
                                      <p:cBhvr>
                                        <p:cTn id="14" dur="500" fill="hold"/>
                                        <p:tgtEl>
                                          <p:spTgt spid="4608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6086"/>
                                        </p:tgtEl>
                                        <p:attrNameLst>
                                          <p:attrName>style.visibility</p:attrName>
                                        </p:attrNameLst>
                                      </p:cBhvr>
                                      <p:to>
                                        <p:strVal val="visible"/>
                                      </p:to>
                                    </p:set>
                                    <p:anim calcmode="lin" valueType="num">
                                      <p:cBhvr>
                                        <p:cTn id="19" dur="500" fill="hold"/>
                                        <p:tgtEl>
                                          <p:spTgt spid="46086"/>
                                        </p:tgtEl>
                                        <p:attrNameLst>
                                          <p:attrName>ppt_w</p:attrName>
                                        </p:attrNameLst>
                                      </p:cBhvr>
                                      <p:tavLst>
                                        <p:tav tm="0">
                                          <p:val>
                                            <p:fltVal val="0"/>
                                          </p:val>
                                        </p:tav>
                                        <p:tav tm="100000">
                                          <p:val>
                                            <p:strVal val="#ppt_w"/>
                                          </p:val>
                                        </p:tav>
                                      </p:tavLst>
                                    </p:anim>
                                    <p:anim calcmode="lin" valueType="num">
                                      <p:cBhvr>
                                        <p:cTn id="20" dur="500" fill="hold"/>
                                        <p:tgtEl>
                                          <p:spTgt spid="4608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animBg="1"/>
      <p:bldP spid="46085" grpId="0" animBg="1"/>
      <p:bldP spid="4608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p:cNvSpPr txBox="1">
            <a:spLocks noChangeArrowheads="1"/>
          </p:cNvSpPr>
          <p:nvPr/>
        </p:nvSpPr>
        <p:spPr bwMode="auto">
          <a:xfrm>
            <a:off x="198120" y="703580"/>
            <a:ext cx="8686800" cy="3970318"/>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spAutoFit/>
          </a:bodyPr>
          <a:lstStyle/>
          <a:p>
            <a:r>
              <a:rPr lang="fr-LU" sz="3600" b="1" dirty="0" smtClean="0">
                <a:solidFill>
                  <a:srgbClr val="0000CC"/>
                </a:solidFill>
                <a:latin typeface="Time New Rome"/>
              </a:rPr>
              <a:t>  </a:t>
            </a:r>
            <a:r>
              <a:rPr lang="fr-LU" sz="3600" b="1" dirty="0" err="1" smtClean="0">
                <a:solidFill>
                  <a:srgbClr val="0000CC"/>
                </a:solidFill>
                <a:latin typeface="Time New Rome"/>
              </a:rPr>
              <a:t>Nhiệt</a:t>
            </a:r>
            <a:r>
              <a:rPr lang="fr-LU" sz="3600" b="1" dirty="0" smtClean="0">
                <a:solidFill>
                  <a:srgbClr val="0000CC"/>
                </a:solidFill>
                <a:latin typeface="Time New Rome"/>
              </a:rPr>
              <a:t> </a:t>
            </a:r>
            <a:r>
              <a:rPr lang="fr-LU" sz="3600" b="1" dirty="0" err="1" smtClean="0">
                <a:solidFill>
                  <a:srgbClr val="0000CC"/>
                </a:solidFill>
                <a:latin typeface="Time New Rome"/>
              </a:rPr>
              <a:t>đọ</a:t>
            </a:r>
            <a:r>
              <a:rPr lang="fr-LU" sz="3600" b="1" dirty="0" smtClean="0">
                <a:solidFill>
                  <a:srgbClr val="0000CC"/>
                </a:solidFill>
                <a:latin typeface="Time New Rome"/>
              </a:rPr>
              <a:t> </a:t>
            </a:r>
            <a:r>
              <a:rPr lang="fr-LU" sz="3600" b="1" dirty="0" err="1" smtClean="0">
                <a:solidFill>
                  <a:srgbClr val="0000CC"/>
                </a:solidFill>
                <a:latin typeface="Time New Rome"/>
              </a:rPr>
              <a:t>của</a:t>
            </a:r>
            <a:r>
              <a:rPr lang="fr-LU" sz="3600" b="1" dirty="0" smtClean="0">
                <a:solidFill>
                  <a:srgbClr val="0000CC"/>
                </a:solidFill>
                <a:latin typeface="Time New Rome"/>
              </a:rPr>
              <a:t> </a:t>
            </a:r>
            <a:r>
              <a:rPr lang="fr-LU" sz="3600" b="1" dirty="0" err="1" smtClean="0">
                <a:solidFill>
                  <a:srgbClr val="0000CC"/>
                </a:solidFill>
                <a:latin typeface="Time New Rome"/>
              </a:rPr>
              <a:t>hơi</a:t>
            </a:r>
            <a:r>
              <a:rPr lang="fr-LU" sz="3600" b="1" dirty="0" smtClean="0">
                <a:solidFill>
                  <a:srgbClr val="0000CC"/>
                </a:solidFill>
                <a:latin typeface="Time New Rome"/>
              </a:rPr>
              <a:t> </a:t>
            </a:r>
            <a:r>
              <a:rPr lang="fr-LU" sz="3600" b="1" dirty="0" err="1" smtClean="0">
                <a:solidFill>
                  <a:srgbClr val="0000CC"/>
                </a:solidFill>
                <a:latin typeface="Time New Rome"/>
              </a:rPr>
              <a:t>nước</a:t>
            </a:r>
            <a:r>
              <a:rPr lang="fr-LU" sz="3600" b="1" dirty="0" smtClean="0">
                <a:solidFill>
                  <a:srgbClr val="0000CC"/>
                </a:solidFill>
                <a:latin typeface="Time New Rome"/>
              </a:rPr>
              <a:t> </a:t>
            </a:r>
            <a:r>
              <a:rPr lang="fr-LU" sz="3600" b="1" dirty="0" err="1" smtClean="0">
                <a:solidFill>
                  <a:srgbClr val="0000CC"/>
                </a:solidFill>
                <a:latin typeface="Time New Rome"/>
              </a:rPr>
              <a:t>đang</a:t>
            </a:r>
            <a:r>
              <a:rPr lang="fr-LU" sz="3600" b="1" dirty="0" smtClean="0">
                <a:solidFill>
                  <a:srgbClr val="0000CC"/>
                </a:solidFill>
                <a:latin typeface="Time New Rome"/>
              </a:rPr>
              <a:t> </a:t>
            </a:r>
            <a:r>
              <a:rPr lang="fr-LU" sz="3600" b="1" dirty="0" err="1" smtClean="0">
                <a:solidFill>
                  <a:srgbClr val="0000CC"/>
                </a:solidFill>
                <a:latin typeface="Time New Rome"/>
              </a:rPr>
              <a:t>sôi</a:t>
            </a:r>
            <a:r>
              <a:rPr lang="fr-LU" sz="3600" b="1" dirty="0" smtClean="0">
                <a:solidFill>
                  <a:srgbClr val="0000CC"/>
                </a:solidFill>
                <a:latin typeface="Time New Rome"/>
              </a:rPr>
              <a:t> là </a:t>
            </a:r>
            <a:r>
              <a:rPr lang="fr-LU" sz="3600" b="1" dirty="0">
                <a:solidFill>
                  <a:srgbClr val="0000CC"/>
                </a:solidFill>
                <a:latin typeface="Time New Rome"/>
              </a:rPr>
              <a:t>100</a:t>
            </a:r>
            <a:r>
              <a:rPr lang="fr-LU" sz="3600" b="1" baseline="30000" dirty="0">
                <a:solidFill>
                  <a:srgbClr val="0000CC"/>
                </a:solidFill>
                <a:latin typeface="Time New Rome"/>
              </a:rPr>
              <a:t>0</a:t>
            </a:r>
            <a:r>
              <a:rPr lang="fr-LU" sz="3600" b="1" dirty="0">
                <a:solidFill>
                  <a:srgbClr val="0000CC"/>
                </a:solidFill>
                <a:latin typeface="Time New Rome"/>
              </a:rPr>
              <a:t>C, </a:t>
            </a:r>
            <a:r>
              <a:rPr lang="fr-LU" sz="3600" b="1" dirty="0" err="1" smtClean="0">
                <a:solidFill>
                  <a:srgbClr val="0000CC"/>
                </a:solidFill>
                <a:latin typeface="Time New Rome"/>
              </a:rPr>
              <a:t>của</a:t>
            </a:r>
            <a:r>
              <a:rPr lang="fr-LU" sz="3600" b="1" dirty="0" smtClean="0">
                <a:solidFill>
                  <a:srgbClr val="0000CC"/>
                </a:solidFill>
                <a:latin typeface="Time New Rome"/>
              </a:rPr>
              <a:t> </a:t>
            </a:r>
            <a:r>
              <a:rPr lang="fr-LU" sz="3600" b="1" dirty="0" err="1" smtClean="0">
                <a:solidFill>
                  <a:srgbClr val="0000CC"/>
                </a:solidFill>
                <a:latin typeface="Time New Rome"/>
              </a:rPr>
              <a:t>nước</a:t>
            </a:r>
            <a:r>
              <a:rPr lang="fr-LU" sz="3600" b="1" dirty="0" smtClean="0">
                <a:solidFill>
                  <a:srgbClr val="0000CC"/>
                </a:solidFill>
                <a:latin typeface="Time New Rome"/>
              </a:rPr>
              <a:t> </a:t>
            </a:r>
            <a:r>
              <a:rPr lang="fr-LU" sz="3600" b="1" dirty="0" err="1" smtClean="0">
                <a:solidFill>
                  <a:srgbClr val="0000CC"/>
                </a:solidFill>
                <a:latin typeface="Time New Rome"/>
              </a:rPr>
              <a:t>đá</a:t>
            </a:r>
            <a:r>
              <a:rPr lang="fr-LU" sz="3600" b="1" dirty="0" smtClean="0">
                <a:solidFill>
                  <a:srgbClr val="0000CC"/>
                </a:solidFill>
                <a:latin typeface="Time New Rome"/>
              </a:rPr>
              <a:t> </a:t>
            </a:r>
            <a:r>
              <a:rPr lang="fr-LU" sz="3600" b="1" dirty="0" err="1" smtClean="0">
                <a:solidFill>
                  <a:srgbClr val="0000CC"/>
                </a:solidFill>
                <a:latin typeface="Time New Rome"/>
              </a:rPr>
              <a:t>đang</a:t>
            </a:r>
            <a:r>
              <a:rPr lang="fr-LU" sz="3600" b="1" dirty="0" smtClean="0">
                <a:solidFill>
                  <a:srgbClr val="0000CC"/>
                </a:solidFill>
                <a:latin typeface="Time New Rome"/>
              </a:rPr>
              <a:t> tan là 0</a:t>
            </a:r>
            <a:r>
              <a:rPr lang="fr-LU" sz="3600" b="1" baseline="30000" dirty="0" smtClean="0">
                <a:solidFill>
                  <a:srgbClr val="0000CC"/>
                </a:solidFill>
                <a:latin typeface="Time New Rome"/>
              </a:rPr>
              <a:t>0</a:t>
            </a:r>
            <a:r>
              <a:rPr lang="fr-LU" sz="3600" b="1" dirty="0" smtClean="0">
                <a:solidFill>
                  <a:srgbClr val="0000CC"/>
                </a:solidFill>
                <a:latin typeface="Time New Rome"/>
              </a:rPr>
              <a:t>C</a:t>
            </a:r>
            <a:r>
              <a:rPr lang="fr-LU" sz="3600" b="1" dirty="0">
                <a:solidFill>
                  <a:srgbClr val="0000CC"/>
                </a:solidFill>
                <a:latin typeface="Time New Rome"/>
              </a:rPr>
              <a:t>.</a:t>
            </a:r>
          </a:p>
          <a:p>
            <a:r>
              <a:rPr lang="fr-LU" sz="3600" b="1" dirty="0" err="1" smtClean="0">
                <a:solidFill>
                  <a:srgbClr val="0000CC"/>
                </a:solidFill>
                <a:latin typeface="Time New Rome"/>
              </a:rPr>
              <a:t>Nhiệt</a:t>
            </a:r>
            <a:r>
              <a:rPr lang="fr-LU" sz="3600" b="1" dirty="0" smtClean="0">
                <a:solidFill>
                  <a:srgbClr val="0000CC"/>
                </a:solidFill>
                <a:latin typeface="Time New Rome"/>
              </a:rPr>
              <a:t> </a:t>
            </a:r>
            <a:r>
              <a:rPr lang="fr-LU" sz="3600" b="1" dirty="0" err="1" smtClean="0">
                <a:solidFill>
                  <a:srgbClr val="0000CC"/>
                </a:solidFill>
                <a:latin typeface="Time New Rome"/>
              </a:rPr>
              <a:t>độ</a:t>
            </a:r>
            <a:r>
              <a:rPr lang="fr-LU" sz="3600" b="1" dirty="0" smtClean="0">
                <a:solidFill>
                  <a:srgbClr val="0000CC"/>
                </a:solidFill>
                <a:latin typeface="Time New Rome"/>
              </a:rPr>
              <a:t> </a:t>
            </a:r>
            <a:r>
              <a:rPr lang="fr-LU" sz="3600" b="1" dirty="0" err="1" smtClean="0">
                <a:solidFill>
                  <a:srgbClr val="0000CC"/>
                </a:solidFill>
                <a:latin typeface="Time New Rome"/>
              </a:rPr>
              <a:t>cơ</a:t>
            </a:r>
            <a:r>
              <a:rPr lang="fr-LU" sz="3600" b="1" dirty="0" smtClean="0">
                <a:solidFill>
                  <a:srgbClr val="0000CC"/>
                </a:solidFill>
                <a:latin typeface="Time New Rome"/>
              </a:rPr>
              <a:t> </a:t>
            </a:r>
            <a:r>
              <a:rPr lang="fr-LU" sz="3600" b="1" dirty="0" err="1" smtClean="0">
                <a:solidFill>
                  <a:srgbClr val="0000CC"/>
                </a:solidFill>
                <a:latin typeface="Time New Rome"/>
              </a:rPr>
              <a:t>thể</a:t>
            </a:r>
            <a:r>
              <a:rPr lang="fr-LU" sz="3600" b="1" dirty="0" smtClean="0">
                <a:solidFill>
                  <a:srgbClr val="0000CC"/>
                </a:solidFill>
                <a:latin typeface="Time New Rome"/>
              </a:rPr>
              <a:t> </a:t>
            </a:r>
            <a:r>
              <a:rPr lang="fr-LU" sz="3600" b="1" dirty="0" err="1" smtClean="0">
                <a:solidFill>
                  <a:srgbClr val="0000CC"/>
                </a:solidFill>
                <a:latin typeface="Time New Rome"/>
              </a:rPr>
              <a:t>của</a:t>
            </a:r>
            <a:r>
              <a:rPr lang="fr-LU" sz="3600" b="1" dirty="0" smtClean="0">
                <a:solidFill>
                  <a:srgbClr val="0000CC"/>
                </a:solidFill>
                <a:latin typeface="Time New Rome"/>
              </a:rPr>
              <a:t> </a:t>
            </a:r>
            <a:r>
              <a:rPr lang="fr-LU" sz="3600" b="1" dirty="0" err="1" smtClean="0">
                <a:solidFill>
                  <a:srgbClr val="0000CC"/>
                </a:solidFill>
                <a:latin typeface="Time New Rome"/>
              </a:rPr>
              <a:t>người</a:t>
            </a:r>
            <a:r>
              <a:rPr lang="fr-LU" sz="3600" b="1" dirty="0" smtClean="0">
                <a:solidFill>
                  <a:srgbClr val="0000CC"/>
                </a:solidFill>
                <a:latin typeface="Time New Rome"/>
              </a:rPr>
              <a:t> </a:t>
            </a:r>
            <a:r>
              <a:rPr lang="fr-LU" sz="3600" b="1" dirty="0" err="1" smtClean="0">
                <a:solidFill>
                  <a:srgbClr val="0000CC"/>
                </a:solidFill>
                <a:latin typeface="Time New Rome"/>
              </a:rPr>
              <a:t>khỏe</a:t>
            </a:r>
            <a:r>
              <a:rPr lang="fr-LU" sz="3600" b="1" dirty="0" smtClean="0">
                <a:solidFill>
                  <a:srgbClr val="0000CC"/>
                </a:solidFill>
                <a:latin typeface="Time New Rome"/>
              </a:rPr>
              <a:t> </a:t>
            </a:r>
            <a:r>
              <a:rPr lang="fr-LU" sz="3600" b="1" dirty="0" err="1" smtClean="0">
                <a:solidFill>
                  <a:srgbClr val="0000CC"/>
                </a:solidFill>
                <a:latin typeface="Time New Rome"/>
              </a:rPr>
              <a:t>mạnh</a:t>
            </a:r>
            <a:r>
              <a:rPr lang="fr-LU" sz="3600" b="1" dirty="0" smtClean="0">
                <a:solidFill>
                  <a:srgbClr val="0000CC"/>
                </a:solidFill>
                <a:latin typeface="Time New Rome"/>
              </a:rPr>
              <a:t> </a:t>
            </a:r>
            <a:r>
              <a:rPr lang="fr-LU" sz="3600" b="1" dirty="0" err="1" smtClean="0">
                <a:solidFill>
                  <a:srgbClr val="0000CC"/>
                </a:solidFill>
                <a:latin typeface="Time New Rome"/>
              </a:rPr>
              <a:t>vào</a:t>
            </a:r>
            <a:r>
              <a:rPr lang="fr-LU" sz="3600" b="1" dirty="0" smtClean="0">
                <a:solidFill>
                  <a:srgbClr val="0000CC"/>
                </a:solidFill>
                <a:latin typeface="Time New Rome"/>
              </a:rPr>
              <a:t> </a:t>
            </a:r>
            <a:r>
              <a:rPr lang="fr-LU" sz="3600" b="1" dirty="0" err="1" smtClean="0">
                <a:solidFill>
                  <a:srgbClr val="0000CC"/>
                </a:solidFill>
                <a:latin typeface="Time New Rome"/>
              </a:rPr>
              <a:t>khoảng</a:t>
            </a:r>
            <a:r>
              <a:rPr lang="fr-LU" sz="3600" b="1" dirty="0" smtClean="0">
                <a:solidFill>
                  <a:srgbClr val="0000CC"/>
                </a:solidFill>
                <a:latin typeface="Time New Rome"/>
              </a:rPr>
              <a:t> </a:t>
            </a:r>
            <a:r>
              <a:rPr lang="fr-LU" sz="3600" b="1" dirty="0">
                <a:solidFill>
                  <a:srgbClr val="0000CC"/>
                </a:solidFill>
                <a:latin typeface="Time New Rome"/>
              </a:rPr>
              <a:t>37</a:t>
            </a:r>
            <a:r>
              <a:rPr lang="fr-LU" sz="3600" b="1" baseline="30000" dirty="0">
                <a:solidFill>
                  <a:srgbClr val="0000CC"/>
                </a:solidFill>
                <a:latin typeface="Time New Rome"/>
              </a:rPr>
              <a:t>0</a:t>
            </a:r>
            <a:r>
              <a:rPr lang="fr-LU" sz="3600" b="1" dirty="0">
                <a:solidFill>
                  <a:srgbClr val="0000CC"/>
                </a:solidFill>
                <a:latin typeface="Time New Rome"/>
              </a:rPr>
              <a:t>C. </a:t>
            </a:r>
            <a:endParaRPr lang="fr-LU" sz="3600" b="1" dirty="0" smtClean="0">
              <a:solidFill>
                <a:srgbClr val="0000CC"/>
              </a:solidFill>
              <a:latin typeface="Time New Rome"/>
            </a:endParaRPr>
          </a:p>
          <a:p>
            <a:r>
              <a:rPr lang="fr-LU" sz="3600" b="1" dirty="0" smtClean="0">
                <a:solidFill>
                  <a:srgbClr val="0000CC"/>
                </a:solidFill>
                <a:latin typeface="Time New Rome"/>
              </a:rPr>
              <a:t>  Khi </a:t>
            </a:r>
            <a:r>
              <a:rPr lang="fr-LU" sz="3600" b="1" dirty="0" err="1" smtClean="0">
                <a:solidFill>
                  <a:srgbClr val="0000CC"/>
                </a:solidFill>
                <a:latin typeface="Time New Rome"/>
              </a:rPr>
              <a:t>nhiệt</a:t>
            </a:r>
            <a:r>
              <a:rPr lang="fr-LU" sz="3600" b="1" dirty="0" smtClean="0">
                <a:solidFill>
                  <a:srgbClr val="0000CC"/>
                </a:solidFill>
                <a:latin typeface="Time New Rome"/>
              </a:rPr>
              <a:t> </a:t>
            </a:r>
            <a:r>
              <a:rPr lang="fr-LU" sz="3600" b="1" dirty="0" err="1" smtClean="0">
                <a:solidFill>
                  <a:srgbClr val="0000CC"/>
                </a:solidFill>
                <a:latin typeface="Time New Rome"/>
              </a:rPr>
              <a:t>độ</a:t>
            </a:r>
            <a:r>
              <a:rPr lang="fr-LU" sz="3600" b="1" dirty="0" smtClean="0">
                <a:solidFill>
                  <a:srgbClr val="0000CC"/>
                </a:solidFill>
                <a:latin typeface="Time New Rome"/>
              </a:rPr>
              <a:t> </a:t>
            </a:r>
            <a:r>
              <a:rPr lang="fr-LU" sz="3600" b="1" dirty="0" err="1" smtClean="0">
                <a:solidFill>
                  <a:srgbClr val="0000CC"/>
                </a:solidFill>
                <a:latin typeface="Time New Rome"/>
              </a:rPr>
              <a:t>cơ</a:t>
            </a:r>
            <a:r>
              <a:rPr lang="fr-LU" sz="3600" b="1" dirty="0" smtClean="0">
                <a:solidFill>
                  <a:srgbClr val="0000CC"/>
                </a:solidFill>
                <a:latin typeface="Time New Rome"/>
              </a:rPr>
              <a:t> </a:t>
            </a:r>
            <a:r>
              <a:rPr lang="fr-LU" sz="3600" b="1" dirty="0" err="1" smtClean="0">
                <a:solidFill>
                  <a:srgbClr val="0000CC"/>
                </a:solidFill>
                <a:latin typeface="Time New Rome"/>
              </a:rPr>
              <a:t>thể</a:t>
            </a:r>
            <a:r>
              <a:rPr lang="fr-LU" sz="3600" b="1" dirty="0" smtClean="0">
                <a:solidFill>
                  <a:srgbClr val="0000CC"/>
                </a:solidFill>
                <a:latin typeface="Time New Rome"/>
              </a:rPr>
              <a:t> </a:t>
            </a:r>
            <a:r>
              <a:rPr lang="fr-LU" sz="3600" b="1" dirty="0" err="1" smtClean="0">
                <a:solidFill>
                  <a:srgbClr val="0000CC"/>
                </a:solidFill>
                <a:latin typeface="Time New Rome"/>
              </a:rPr>
              <a:t>cao</a:t>
            </a:r>
            <a:r>
              <a:rPr lang="fr-LU" sz="3600" b="1" dirty="0" smtClean="0">
                <a:solidFill>
                  <a:srgbClr val="0000CC"/>
                </a:solidFill>
                <a:latin typeface="Time New Rome"/>
              </a:rPr>
              <a:t> </a:t>
            </a:r>
            <a:r>
              <a:rPr lang="fr-LU" sz="3600" b="1" dirty="0" err="1" smtClean="0">
                <a:solidFill>
                  <a:srgbClr val="0000CC"/>
                </a:solidFill>
                <a:latin typeface="Time New Rome"/>
              </a:rPr>
              <a:t>hơn</a:t>
            </a:r>
            <a:r>
              <a:rPr lang="fr-LU" sz="3600" b="1" dirty="0" smtClean="0">
                <a:solidFill>
                  <a:srgbClr val="0000CC"/>
                </a:solidFill>
                <a:latin typeface="Time New Rome"/>
              </a:rPr>
              <a:t> </a:t>
            </a:r>
            <a:r>
              <a:rPr lang="fr-LU" sz="3600" b="1" dirty="0" err="1" smtClean="0">
                <a:solidFill>
                  <a:srgbClr val="0000CC"/>
                </a:solidFill>
                <a:latin typeface="Time New Rome"/>
              </a:rPr>
              <a:t>hoặc</a:t>
            </a:r>
            <a:r>
              <a:rPr lang="fr-LU" sz="3600" b="1" dirty="0" smtClean="0">
                <a:solidFill>
                  <a:srgbClr val="0000CC"/>
                </a:solidFill>
                <a:latin typeface="Time New Rome"/>
              </a:rPr>
              <a:t> </a:t>
            </a:r>
            <a:r>
              <a:rPr lang="fr-LU" sz="3600" b="1" dirty="0" err="1" smtClean="0">
                <a:solidFill>
                  <a:srgbClr val="0000CC"/>
                </a:solidFill>
                <a:latin typeface="Time New Rome"/>
              </a:rPr>
              <a:t>thấp</a:t>
            </a:r>
            <a:r>
              <a:rPr lang="fr-LU" sz="3600" b="1" dirty="0" smtClean="0">
                <a:solidFill>
                  <a:srgbClr val="0000CC"/>
                </a:solidFill>
                <a:latin typeface="Time New Rome"/>
              </a:rPr>
              <a:t> </a:t>
            </a:r>
            <a:r>
              <a:rPr lang="fr-LU" sz="3600" b="1" dirty="0" err="1" smtClean="0">
                <a:solidFill>
                  <a:srgbClr val="0000CC"/>
                </a:solidFill>
                <a:latin typeface="Time New Rome"/>
              </a:rPr>
              <a:t>hơn</a:t>
            </a:r>
            <a:r>
              <a:rPr lang="fr-LU" sz="3600" b="1" dirty="0" smtClean="0">
                <a:solidFill>
                  <a:srgbClr val="0000CC"/>
                </a:solidFill>
                <a:latin typeface="Time New Rome"/>
              </a:rPr>
              <a:t> </a:t>
            </a:r>
            <a:r>
              <a:rPr lang="fr-LU" sz="3600" b="1" dirty="0" err="1" smtClean="0">
                <a:solidFill>
                  <a:srgbClr val="0000CC"/>
                </a:solidFill>
                <a:latin typeface="Time New Rome"/>
              </a:rPr>
              <a:t>mức</a:t>
            </a:r>
            <a:r>
              <a:rPr lang="fr-LU" sz="3600" b="1" dirty="0" smtClean="0">
                <a:solidFill>
                  <a:srgbClr val="0000CC"/>
                </a:solidFill>
                <a:latin typeface="Time New Rome"/>
              </a:rPr>
              <a:t> </a:t>
            </a:r>
            <a:r>
              <a:rPr lang="fr-LU" sz="3600" b="1" dirty="0" err="1" smtClean="0">
                <a:solidFill>
                  <a:srgbClr val="0000CC"/>
                </a:solidFill>
                <a:latin typeface="Time New Rome"/>
              </a:rPr>
              <a:t>đó</a:t>
            </a:r>
            <a:r>
              <a:rPr lang="fr-LU" sz="3600" b="1" dirty="0" smtClean="0">
                <a:solidFill>
                  <a:srgbClr val="0000CC"/>
                </a:solidFill>
                <a:latin typeface="Time New Rome"/>
              </a:rPr>
              <a:t> là </a:t>
            </a:r>
            <a:r>
              <a:rPr lang="fr-LU" sz="3600" b="1" dirty="0" err="1" smtClean="0">
                <a:solidFill>
                  <a:srgbClr val="0000CC"/>
                </a:solidFill>
                <a:latin typeface="Time New Rome"/>
              </a:rPr>
              <a:t>dấu</a:t>
            </a:r>
            <a:r>
              <a:rPr lang="fr-LU" sz="3600" b="1" dirty="0" smtClean="0">
                <a:solidFill>
                  <a:srgbClr val="0000CC"/>
                </a:solidFill>
                <a:latin typeface="Time New Rome"/>
              </a:rPr>
              <a:t> </a:t>
            </a:r>
            <a:r>
              <a:rPr lang="fr-LU" sz="3600" b="1" dirty="0" err="1" smtClean="0">
                <a:solidFill>
                  <a:srgbClr val="0000CC"/>
                </a:solidFill>
                <a:latin typeface="Time New Rome"/>
              </a:rPr>
              <a:t>hiệu</a:t>
            </a:r>
            <a:r>
              <a:rPr lang="fr-LU" sz="3600" b="1" dirty="0" smtClean="0">
                <a:solidFill>
                  <a:srgbClr val="0000CC"/>
                </a:solidFill>
                <a:latin typeface="Time New Rome"/>
              </a:rPr>
              <a:t> </a:t>
            </a:r>
            <a:r>
              <a:rPr lang="fr-LU" sz="3600" b="1" dirty="0" err="1" smtClean="0">
                <a:solidFill>
                  <a:srgbClr val="0000CC"/>
                </a:solidFill>
                <a:latin typeface="Time New Rome"/>
              </a:rPr>
              <a:t>cơ</a:t>
            </a:r>
            <a:r>
              <a:rPr lang="fr-LU" sz="3600" b="1" dirty="0" smtClean="0">
                <a:solidFill>
                  <a:srgbClr val="0000CC"/>
                </a:solidFill>
                <a:latin typeface="Time New Rome"/>
              </a:rPr>
              <a:t> </a:t>
            </a:r>
            <a:r>
              <a:rPr lang="fr-LU" sz="3600" b="1" dirty="0" err="1" smtClean="0">
                <a:solidFill>
                  <a:srgbClr val="0000CC"/>
                </a:solidFill>
                <a:latin typeface="Time New Rome"/>
              </a:rPr>
              <a:t>thể</a:t>
            </a:r>
            <a:r>
              <a:rPr lang="fr-LU" sz="3600" b="1" dirty="0" smtClean="0">
                <a:solidFill>
                  <a:srgbClr val="0000CC"/>
                </a:solidFill>
                <a:latin typeface="Time New Rome"/>
              </a:rPr>
              <a:t> </a:t>
            </a:r>
            <a:r>
              <a:rPr lang="fr-LU" sz="3600" b="1" dirty="0" err="1" smtClean="0">
                <a:solidFill>
                  <a:srgbClr val="0000CC"/>
                </a:solidFill>
                <a:latin typeface="Time New Rome"/>
              </a:rPr>
              <a:t>bị</a:t>
            </a:r>
            <a:r>
              <a:rPr lang="fr-LU" sz="3600" b="1" dirty="0" smtClean="0">
                <a:solidFill>
                  <a:srgbClr val="0000CC"/>
                </a:solidFill>
                <a:latin typeface="Time New Rome"/>
              </a:rPr>
              <a:t> </a:t>
            </a:r>
            <a:r>
              <a:rPr lang="fr-LU" sz="3600" b="1" dirty="0" err="1" smtClean="0">
                <a:solidFill>
                  <a:srgbClr val="0000CC"/>
                </a:solidFill>
                <a:latin typeface="Time New Rome"/>
              </a:rPr>
              <a:t>bệnh</a:t>
            </a:r>
            <a:r>
              <a:rPr lang="fr-LU" sz="3600" b="1" dirty="0" smtClean="0">
                <a:solidFill>
                  <a:srgbClr val="0000CC"/>
                </a:solidFill>
                <a:latin typeface="Time New Rome"/>
              </a:rPr>
              <a:t> </a:t>
            </a:r>
            <a:r>
              <a:rPr lang="fr-LU" sz="3600" b="1" dirty="0" err="1" smtClean="0">
                <a:solidFill>
                  <a:srgbClr val="0000CC"/>
                </a:solidFill>
                <a:latin typeface="Time New Rome"/>
              </a:rPr>
              <a:t>cần</a:t>
            </a:r>
            <a:r>
              <a:rPr lang="fr-LU" sz="3600" b="1" dirty="0" smtClean="0">
                <a:solidFill>
                  <a:srgbClr val="0000CC"/>
                </a:solidFill>
                <a:latin typeface="Time New Rome"/>
              </a:rPr>
              <a:t> </a:t>
            </a:r>
            <a:r>
              <a:rPr lang="fr-LU" sz="3600" b="1" dirty="0" err="1" smtClean="0">
                <a:solidFill>
                  <a:srgbClr val="0000CC"/>
                </a:solidFill>
                <a:latin typeface="Time New Rome"/>
              </a:rPr>
              <a:t>phải</a:t>
            </a:r>
            <a:r>
              <a:rPr lang="fr-LU" sz="3600" b="1" dirty="0" smtClean="0">
                <a:solidFill>
                  <a:srgbClr val="0000CC"/>
                </a:solidFill>
                <a:latin typeface="Time New Rome"/>
              </a:rPr>
              <a:t> </a:t>
            </a:r>
            <a:r>
              <a:rPr lang="fr-LU" sz="3600" b="1" dirty="0" err="1" smtClean="0">
                <a:solidFill>
                  <a:srgbClr val="0000CC"/>
                </a:solidFill>
                <a:latin typeface="Time New Rome"/>
              </a:rPr>
              <a:t>đi</a:t>
            </a:r>
            <a:r>
              <a:rPr lang="fr-LU" sz="3600" b="1" dirty="0" smtClean="0">
                <a:solidFill>
                  <a:srgbClr val="0000CC"/>
                </a:solidFill>
                <a:latin typeface="Time New Rome"/>
              </a:rPr>
              <a:t> </a:t>
            </a:r>
            <a:r>
              <a:rPr lang="fr-LU" sz="3600" b="1" dirty="0" err="1" smtClean="0">
                <a:solidFill>
                  <a:srgbClr val="0000CC"/>
                </a:solidFill>
                <a:latin typeface="Time New Rome"/>
              </a:rPr>
              <a:t>khám</a:t>
            </a:r>
            <a:r>
              <a:rPr lang="fr-LU" sz="3600" b="1" dirty="0" smtClean="0">
                <a:solidFill>
                  <a:srgbClr val="0000CC"/>
                </a:solidFill>
                <a:latin typeface="Time New Rome"/>
              </a:rPr>
              <a:t> </a:t>
            </a:r>
            <a:r>
              <a:rPr lang="fr-LU" sz="3600" b="1" dirty="0" err="1" smtClean="0">
                <a:solidFill>
                  <a:srgbClr val="0000CC"/>
                </a:solidFill>
                <a:latin typeface="Time New Rome"/>
              </a:rPr>
              <a:t>và</a:t>
            </a:r>
            <a:r>
              <a:rPr lang="fr-LU" sz="3600" b="1" dirty="0" smtClean="0">
                <a:solidFill>
                  <a:srgbClr val="0000CC"/>
                </a:solidFill>
                <a:latin typeface="Time New Rome"/>
              </a:rPr>
              <a:t> </a:t>
            </a:r>
            <a:r>
              <a:rPr lang="fr-LU" sz="3600" b="1" dirty="0" err="1" smtClean="0">
                <a:solidFill>
                  <a:srgbClr val="0000CC"/>
                </a:solidFill>
                <a:latin typeface="Time New Rome"/>
              </a:rPr>
              <a:t>chữa</a:t>
            </a:r>
            <a:endParaRPr lang="en-US" sz="3600" b="1" dirty="0">
              <a:latin typeface="Time New Rome"/>
            </a:endParaRPr>
          </a:p>
        </p:txBody>
      </p:sp>
      <p:sp>
        <p:nvSpPr>
          <p:cNvPr id="37891" name="Text Box 4"/>
          <p:cNvSpPr txBox="1">
            <a:spLocks noChangeArrowheads="1"/>
          </p:cNvSpPr>
          <p:nvPr/>
        </p:nvSpPr>
        <p:spPr bwMode="auto">
          <a:xfrm>
            <a:off x="3200400" y="31750"/>
            <a:ext cx="2819400" cy="641350"/>
          </a:xfrm>
          <a:prstGeom prst="rect">
            <a:avLst/>
          </a:prstGeom>
          <a:noFill/>
          <a:ln w="9525">
            <a:noFill/>
            <a:miter lim="800000"/>
            <a:headEnd/>
            <a:tailEnd/>
          </a:ln>
        </p:spPr>
        <p:txBody>
          <a:bodyPr>
            <a:spAutoFit/>
          </a:bodyPr>
          <a:lstStyle/>
          <a:p>
            <a:pPr>
              <a:spcBef>
                <a:spcPct val="50000"/>
              </a:spcBef>
            </a:pPr>
            <a:r>
              <a:rPr lang="en-US" sz="3600" b="1" dirty="0">
                <a:solidFill>
                  <a:srgbClr val="FF0000"/>
                </a:solidFill>
                <a:latin typeface="Times New Roman" pitchFamily="18" charset="0"/>
              </a:rPr>
              <a:t>KẾT LUẬN: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WordArt 3"/>
          <p:cNvSpPr>
            <a:spLocks noChangeArrowheads="1" noChangeShapeType="1" noTextEdit="1"/>
          </p:cNvSpPr>
          <p:nvPr/>
        </p:nvSpPr>
        <p:spPr bwMode="auto">
          <a:xfrm>
            <a:off x="304800" y="304800"/>
            <a:ext cx="8610600" cy="2743200"/>
          </a:xfrm>
          <a:prstGeom prst="rect">
            <a:avLst/>
          </a:prstGeom>
        </p:spPr>
        <p:txBody>
          <a:bodyPr wrap="none" fromWordArt="1">
            <a:prstTxWarp prst="textDeflateTop">
              <a:avLst>
                <a:gd name="adj" fmla="val 46875"/>
              </a:avLst>
            </a:prstTxWarp>
          </a:bodyPr>
          <a:lstStyle/>
          <a:p>
            <a:pPr algn="ctr"/>
            <a:r>
              <a:rPr lang="vi-VN" sz="3600" b="1" kern="10" dirty="0">
                <a:ln w="12700">
                  <a:solidFill>
                    <a:srgbClr val="EAEAEA"/>
                  </a:solidFill>
                  <a:round/>
                  <a:headEnd/>
                  <a:tailEnd/>
                </a:ln>
                <a:solidFill>
                  <a:srgbClr val="006600"/>
                </a:solidFill>
                <a:latin typeface="Arial"/>
                <a:cs typeface="Arial"/>
              </a:rPr>
              <a:t>Trò chơi</a:t>
            </a:r>
            <a:r>
              <a:rPr lang="vi-VN" sz="3600" b="1" kern="10" dirty="0" smtClean="0">
                <a:ln w="12700">
                  <a:solidFill>
                    <a:srgbClr val="EAEAEA"/>
                  </a:solidFill>
                  <a:round/>
                  <a:headEnd/>
                  <a:tailEnd/>
                </a:ln>
                <a:solidFill>
                  <a:srgbClr val="006600"/>
                </a:solidFill>
                <a:latin typeface="Arial"/>
                <a:cs typeface="Arial"/>
              </a:rPr>
              <a:t>:</a:t>
            </a:r>
            <a:endParaRPr lang="en-US" sz="3600" b="1" kern="10" dirty="0" smtClean="0">
              <a:ln w="12700">
                <a:solidFill>
                  <a:srgbClr val="EAEAEA"/>
                </a:solidFill>
                <a:round/>
                <a:headEnd/>
                <a:tailEnd/>
              </a:ln>
              <a:solidFill>
                <a:srgbClr val="006600"/>
              </a:solidFill>
              <a:latin typeface="Arial"/>
              <a:cs typeface="Arial"/>
            </a:endParaRPr>
          </a:p>
          <a:p>
            <a:pPr algn="ctr"/>
            <a:r>
              <a:rPr lang="vi-VN" sz="3600" b="1" kern="10" dirty="0" smtClean="0">
                <a:ln w="12700">
                  <a:solidFill>
                    <a:srgbClr val="EAEAEA"/>
                  </a:solidFill>
                  <a:round/>
                  <a:headEnd/>
                  <a:tailEnd/>
                </a:ln>
                <a:solidFill>
                  <a:srgbClr val="006600"/>
                </a:solidFill>
                <a:latin typeface="Arial"/>
                <a:cs typeface="Arial"/>
              </a:rPr>
              <a:t> </a:t>
            </a:r>
            <a:r>
              <a:rPr lang="vi-VN" sz="3600" b="1" kern="10" dirty="0">
                <a:ln w="12700">
                  <a:solidFill>
                    <a:srgbClr val="EAEAEA"/>
                  </a:solidFill>
                  <a:round/>
                  <a:headEnd/>
                  <a:tailEnd/>
                </a:ln>
                <a:solidFill>
                  <a:srgbClr val="006600"/>
                </a:solidFill>
                <a:latin typeface="Arial"/>
                <a:cs typeface="Arial"/>
              </a:rPr>
              <a:t>Món quà bí mật</a:t>
            </a:r>
            <a:endParaRPr lang="en-US" sz="3600" b="1" kern="10" dirty="0">
              <a:ln w="12700">
                <a:solidFill>
                  <a:srgbClr val="EAEAEA"/>
                </a:solidFill>
                <a:round/>
                <a:headEnd/>
                <a:tailEnd/>
              </a:ln>
              <a:solidFill>
                <a:srgbClr val="006600"/>
              </a:solidFill>
              <a:latin typeface="Arial"/>
              <a:cs typeface="Arial"/>
            </a:endParaRPr>
          </a:p>
        </p:txBody>
      </p:sp>
      <p:pic>
        <p:nvPicPr>
          <p:cNvPr id="39944" name="Picture 2" descr="C:\Users\My PC\Pictures\hh\6810ef6ac005085875910362f45113f5.png"/>
          <p:cNvPicPr>
            <a:picLocks noChangeAspect="1" noChangeArrowheads="1"/>
          </p:cNvPicPr>
          <p:nvPr/>
        </p:nvPicPr>
        <p:blipFill>
          <a:blip r:embed="rId2"/>
          <a:srcRect/>
          <a:stretch>
            <a:fillRect/>
          </a:stretch>
        </p:blipFill>
        <p:spPr bwMode="auto">
          <a:xfrm>
            <a:off x="304800" y="3465195"/>
            <a:ext cx="2514600" cy="2524125"/>
          </a:xfrm>
          <a:prstGeom prst="rect">
            <a:avLst/>
          </a:prstGeom>
          <a:noFill/>
          <a:ln w="9525">
            <a:noFill/>
            <a:miter lim="800000"/>
            <a:headEnd/>
            <a:tailEnd/>
          </a:ln>
        </p:spPr>
      </p:pic>
      <p:pic>
        <p:nvPicPr>
          <p:cNvPr id="39945" name="Picture 3" descr="C:\Users\My PC\Pictures\hh\images (8).jpg"/>
          <p:cNvPicPr>
            <a:picLocks noChangeAspect="1" noChangeArrowheads="1"/>
          </p:cNvPicPr>
          <p:nvPr/>
        </p:nvPicPr>
        <p:blipFill>
          <a:blip r:embed="rId3"/>
          <a:srcRect/>
          <a:stretch>
            <a:fillRect/>
          </a:stretch>
        </p:blipFill>
        <p:spPr bwMode="auto">
          <a:xfrm>
            <a:off x="3512820" y="3749040"/>
            <a:ext cx="2495550" cy="2528888"/>
          </a:xfrm>
          <a:prstGeom prst="rect">
            <a:avLst/>
          </a:prstGeom>
          <a:noFill/>
          <a:ln w="9525">
            <a:noFill/>
            <a:miter lim="800000"/>
            <a:headEnd/>
            <a:tailEnd/>
          </a:ln>
        </p:spPr>
      </p:pic>
      <p:pic>
        <p:nvPicPr>
          <p:cNvPr id="39946" name="Picture 4" descr="C:\Users\My PC\Pictures\hh\1B010054.JPG"/>
          <p:cNvPicPr>
            <a:picLocks noChangeAspect="1" noChangeArrowheads="1"/>
          </p:cNvPicPr>
          <p:nvPr/>
        </p:nvPicPr>
        <p:blipFill>
          <a:blip r:embed="rId4" cstate="print"/>
          <a:srcRect/>
          <a:stretch>
            <a:fillRect/>
          </a:stretch>
        </p:blipFill>
        <p:spPr bwMode="auto">
          <a:xfrm>
            <a:off x="5985510" y="3672840"/>
            <a:ext cx="2514600" cy="2438400"/>
          </a:xfrm>
          <a:prstGeom prst="rect">
            <a:avLst/>
          </a:prstGeom>
          <a:noFill/>
          <a:ln w="9525">
            <a:noFill/>
            <a:miter lim="800000"/>
            <a:headEnd/>
            <a:tailEnd/>
          </a:ln>
        </p:spPr>
      </p:pic>
      <p:pic>
        <p:nvPicPr>
          <p:cNvPr id="1029" name="Picture 5" descr="C:\Users\My PC\Pictures\hh\images (7).jpg"/>
          <p:cNvPicPr>
            <a:picLocks noChangeAspect="1" noChangeArrowheads="1"/>
          </p:cNvPicPr>
          <p:nvPr/>
        </p:nvPicPr>
        <p:blipFill>
          <a:blip r:embed="rId5"/>
          <a:srcRect/>
          <a:stretch>
            <a:fillRect/>
          </a:stretch>
        </p:blipFill>
        <p:spPr bwMode="auto">
          <a:xfrm>
            <a:off x="6134100" y="3763328"/>
            <a:ext cx="2590800" cy="2514600"/>
          </a:xfrm>
          <a:prstGeom prst="rect">
            <a:avLst/>
          </a:prstGeom>
          <a:noFill/>
          <a:ln w="9525">
            <a:noFill/>
            <a:miter lim="800000"/>
            <a:headEnd/>
            <a:tailEnd/>
          </a:ln>
        </p:spPr>
      </p:pic>
      <p:pic>
        <p:nvPicPr>
          <p:cNvPr id="1030" name="Picture 6" descr="C:\Users\My PC\Pictures\hh\tải xuống (2).jpg"/>
          <p:cNvPicPr>
            <a:picLocks noChangeAspect="1" noChangeArrowheads="1"/>
          </p:cNvPicPr>
          <p:nvPr/>
        </p:nvPicPr>
        <p:blipFill>
          <a:blip r:embed="rId6"/>
          <a:srcRect/>
          <a:stretch>
            <a:fillRect/>
          </a:stretch>
        </p:blipFill>
        <p:spPr bwMode="auto">
          <a:xfrm>
            <a:off x="3581400" y="3733800"/>
            <a:ext cx="2514600" cy="2514600"/>
          </a:xfrm>
          <a:prstGeom prst="rect">
            <a:avLst/>
          </a:prstGeom>
          <a:noFill/>
          <a:ln w="9525">
            <a:noFill/>
            <a:miter lim="800000"/>
            <a:headEnd/>
            <a:tailEnd/>
          </a:ln>
        </p:spPr>
      </p:pic>
      <p:pic>
        <p:nvPicPr>
          <p:cNvPr id="3" name="Picture 7" descr="C:\Users\My PC\Pictures\hh\tải xuống (3).jpg"/>
          <p:cNvPicPr>
            <a:picLocks noChangeAspect="1" noChangeArrowheads="1"/>
          </p:cNvPicPr>
          <p:nvPr/>
        </p:nvPicPr>
        <p:blipFill>
          <a:blip r:embed="rId7"/>
          <a:srcRect/>
          <a:stretch>
            <a:fillRect/>
          </a:stretch>
        </p:blipFill>
        <p:spPr bwMode="auto">
          <a:xfrm>
            <a:off x="304800" y="3505200"/>
            <a:ext cx="2286000" cy="2514600"/>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3" presetClass="exit" presetSubtype="10" fill="hold" nodeType="with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1030"/>
                    </p:tgtEl>
                  </p:cond>
                </p:stCondLst>
                <p:endSync evt="end" delay="0">
                  <p:rtn val="all"/>
                </p:endSync>
                <p:childTnLst>
                  <p:par>
                    <p:cTn id="9" fill="hold">
                      <p:stCondLst>
                        <p:cond delay="0"/>
                      </p:stCondLst>
                      <p:childTnLst>
                        <p:par>
                          <p:cTn id="10" fill="hold">
                            <p:stCondLst>
                              <p:cond delay="0"/>
                            </p:stCondLst>
                            <p:childTnLst>
                              <p:par>
                                <p:cTn id="11" presetID="3" presetClass="exit" presetSubtype="10" fill="hold" nodeType="withEffect">
                                  <p:stCondLst>
                                    <p:cond delay="0"/>
                                  </p:stCondLst>
                                  <p:childTnLst>
                                    <p:animEffect transition="out" filter="blinds(horizontal)">
                                      <p:cBhvr>
                                        <p:cTn id="12" dur="500"/>
                                        <p:tgtEl>
                                          <p:spTgt spid="1030"/>
                                        </p:tgtEl>
                                      </p:cBhvr>
                                    </p:animEffect>
                                    <p:set>
                                      <p:cBhvr>
                                        <p:cTn id="13" dur="1" fill="hold">
                                          <p:stCondLst>
                                            <p:cond delay="499"/>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seq concurrent="1" nextAc="seek">
              <p:cTn id="14" restart="whenNotActive" fill="hold" evtFilter="cancelBubble" nodeType="interactiveSeq">
                <p:stCondLst>
                  <p:cond evt="onClick" delay="0">
                    <p:tgtEl>
                      <p:spTgt spid="1029"/>
                    </p:tgtEl>
                  </p:cond>
                </p:stCondLst>
                <p:endSync evt="end" delay="0">
                  <p:rtn val="all"/>
                </p:endSync>
                <p:childTnLst>
                  <p:par>
                    <p:cTn id="15" fill="hold">
                      <p:stCondLst>
                        <p:cond delay="0"/>
                      </p:stCondLst>
                      <p:childTnLst>
                        <p:par>
                          <p:cTn id="16" fill="hold">
                            <p:stCondLst>
                              <p:cond delay="0"/>
                            </p:stCondLst>
                            <p:childTnLst>
                              <p:par>
                                <p:cTn id="17" presetID="4" presetClass="exit" presetSubtype="16" fill="hold" nodeType="withEffect">
                                  <p:stCondLst>
                                    <p:cond delay="0"/>
                                  </p:stCondLst>
                                  <p:childTnLst>
                                    <p:animEffect transition="out" filter="box(in)">
                                      <p:cBhvr>
                                        <p:cTn id="18" dur="500"/>
                                        <p:tgtEl>
                                          <p:spTgt spid="1029"/>
                                        </p:tgtEl>
                                      </p:cBhvr>
                                    </p:animEffect>
                                    <p:set>
                                      <p:cBhvr>
                                        <p:cTn id="19" dur="1" fill="hold">
                                          <p:stCondLst>
                                            <p:cond delay="499"/>
                                          </p:stCondLst>
                                        </p:cTn>
                                        <p:tgtEl>
                                          <p:spTgt spid="1029"/>
                                        </p:tgtEl>
                                        <p:attrNameLst>
                                          <p:attrName>style.visibility</p:attrName>
                                        </p:attrNameLst>
                                      </p:cBhvr>
                                      <p:to>
                                        <p:strVal val="hidden"/>
                                      </p:to>
                                    </p:set>
                                  </p:childTnLst>
                                </p:cTn>
                              </p:par>
                            </p:childTnLst>
                          </p:cTn>
                        </p:par>
                      </p:childTnLst>
                    </p:cTn>
                  </p:par>
                </p:childTnLst>
              </p:cTn>
              <p:nextCondLst>
                <p:cond evt="onClick" delay="0">
                  <p:tgtEl>
                    <p:spTgt spid="1029"/>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838200" y="2941260"/>
            <a:ext cx="7924800" cy="1569660"/>
          </a:xfrm>
          <a:prstGeom prst="rect">
            <a:avLst/>
          </a:prstGeom>
          <a:noFill/>
          <a:ln w="9525">
            <a:noFill/>
            <a:miter lim="800000"/>
            <a:headEnd/>
            <a:tailEnd/>
          </a:ln>
        </p:spPr>
        <p:txBody>
          <a:bodyPr wrap="square">
            <a:spAutoFit/>
          </a:bodyPr>
          <a:lstStyle/>
          <a:p>
            <a:r>
              <a:rPr lang="en-US" sz="4800" b="1" dirty="0" err="1">
                <a:solidFill>
                  <a:srgbClr val="FF0000"/>
                </a:solidFill>
                <a:latin typeface="Times New Roman" pitchFamily="18" charset="0"/>
                <a:cs typeface="Times New Roman" pitchFamily="18" charset="0"/>
              </a:rPr>
              <a:t>Muốn</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nhiệt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của</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vật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người</a:t>
            </a:r>
            <a:r>
              <a:rPr lang="en-US" sz="4800" b="1" dirty="0">
                <a:solidFill>
                  <a:srgbClr val="FF0000"/>
                </a:solidFill>
                <a:latin typeface="Times New Roman" pitchFamily="18" charset="0"/>
                <a:cs typeface="Times New Roman" pitchFamily="18" charset="0"/>
              </a:rPr>
              <a:t> ta </a:t>
            </a:r>
            <a:r>
              <a:rPr lang="en-US" sz="4800" b="1" dirty="0" err="1">
                <a:solidFill>
                  <a:srgbClr val="FF0000"/>
                </a:solidFill>
                <a:latin typeface="Times New Roman" pitchFamily="18" charset="0"/>
                <a:cs typeface="Times New Roman" pitchFamily="18" charset="0"/>
              </a:rPr>
              <a:t>dùng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dụng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cụ</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gì</a:t>
            </a:r>
            <a:r>
              <a:rPr lang="en-US" sz="4800" b="1" dirty="0">
                <a:solidFill>
                  <a:srgbClr val="FF0000"/>
                </a:solidFill>
                <a:latin typeface="Times New Roman" pitchFamily="18" charset="0"/>
                <a:cs typeface="Times New Roman" pitchFamily="18" charset="0"/>
              </a:rPr>
              <a:t>?</a:t>
            </a:r>
          </a:p>
        </p:txBody>
      </p:sp>
      <p:sp>
        <p:nvSpPr>
          <p:cNvPr id="5" name="Text Box 8"/>
          <p:cNvSpPr txBox="1">
            <a:spLocks noChangeArrowheads="1"/>
          </p:cNvSpPr>
          <p:nvPr/>
        </p:nvSpPr>
        <p:spPr bwMode="auto">
          <a:xfrm>
            <a:off x="533400" y="2941260"/>
            <a:ext cx="8305800" cy="1754326"/>
          </a:xfrm>
          <a:prstGeom prst="rect">
            <a:avLst/>
          </a:prstGeom>
          <a:solidFill>
            <a:schemeClr val="bg1"/>
          </a:solidFill>
          <a:ln w="9525">
            <a:noFill/>
            <a:miter lim="800000"/>
            <a:headEnd/>
            <a:tailEnd/>
          </a:ln>
        </p:spPr>
        <p:txBody>
          <a:bodyPr wrap="square">
            <a:spAutoFit/>
          </a:bodyPr>
          <a:lstStyle/>
          <a:p>
            <a:r>
              <a:rPr lang="en-US" sz="5400" b="1" dirty="0" err="1">
                <a:solidFill>
                  <a:srgbClr val="006600"/>
                </a:solidFill>
                <a:latin typeface="Times New Roman" pitchFamily="18" charset="0"/>
                <a:cs typeface="Times New Roman" pitchFamily="18" charset="0"/>
              </a:rPr>
              <a:t>Có</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những</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loại</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nhiệt</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kế</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nào</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đã</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nêu</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trong</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ghi</a:t>
            </a:r>
            <a:r>
              <a:rPr lang="en-US" sz="5400" b="1" dirty="0">
                <a:solidFill>
                  <a:srgbClr val="006600"/>
                </a:solidFill>
                <a:latin typeface="Times New Roman" pitchFamily="18" charset="0"/>
                <a:cs typeface="Times New Roman" pitchFamily="18" charset="0"/>
              </a:rPr>
              <a:t> </a:t>
            </a:r>
            <a:r>
              <a:rPr lang="en-US" sz="5400" b="1" dirty="0" err="1">
                <a:solidFill>
                  <a:srgbClr val="006600"/>
                </a:solidFill>
                <a:latin typeface="Times New Roman" pitchFamily="18" charset="0"/>
                <a:cs typeface="Times New Roman" pitchFamily="18" charset="0"/>
              </a:rPr>
              <a:t>nhớ</a:t>
            </a:r>
            <a:r>
              <a:rPr lang="en-US" sz="5400" b="1" dirty="0">
                <a:solidFill>
                  <a:srgbClr val="006600"/>
                </a:solidFill>
                <a:latin typeface="Times New Roman" pitchFamily="18" charset="0"/>
                <a:cs typeface="Times New Roman" pitchFamily="18" charset="0"/>
              </a:rPr>
              <a:t>?</a:t>
            </a:r>
          </a:p>
        </p:txBody>
      </p:sp>
      <p:sp>
        <p:nvSpPr>
          <p:cNvPr id="19" name="Text Box 8"/>
          <p:cNvSpPr txBox="1">
            <a:spLocks noChangeArrowheads="1"/>
          </p:cNvSpPr>
          <p:nvPr/>
        </p:nvSpPr>
        <p:spPr bwMode="auto">
          <a:xfrm>
            <a:off x="2133600" y="4926417"/>
            <a:ext cx="3291840" cy="1015663"/>
          </a:xfrm>
          <a:prstGeom prst="rect">
            <a:avLst/>
          </a:prstGeom>
          <a:solidFill>
            <a:schemeClr val="bg1"/>
          </a:solidFill>
          <a:ln w="9525">
            <a:solidFill>
              <a:schemeClr val="bg1"/>
            </a:solidFill>
            <a:miter lim="800000"/>
            <a:headEnd/>
            <a:tailEnd/>
          </a:ln>
        </p:spPr>
        <p:txBody>
          <a:bodyPr wrap="square">
            <a:spAutoFit/>
          </a:bodyPr>
          <a:lstStyle/>
          <a:p>
            <a:pPr>
              <a:defRPr/>
            </a:pPr>
            <a:r>
              <a:rPr lang="en-US" sz="6000" b="1" dirty="0" err="1">
                <a:effectLst>
                  <a:outerShdw blurRad="38100" dist="38100" dir="2700000" algn="tl">
                    <a:srgbClr val="C0C0C0"/>
                  </a:outerShdw>
                </a:effectLst>
                <a:latin typeface="Times New Roman" pitchFamily="18" charset="0"/>
                <a:cs typeface="Times New Roman" pitchFamily="18" charset="0"/>
              </a:rPr>
              <a:t>Nhiệt</a:t>
            </a:r>
            <a:r>
              <a:rPr lang="en-US" sz="6000" b="1" dirty="0">
                <a:effectLst>
                  <a:outerShdw blurRad="38100" dist="38100" dir="2700000" algn="tl">
                    <a:srgbClr val="C0C0C0"/>
                  </a:outerShdw>
                </a:effectLst>
                <a:latin typeface="Times New Roman" pitchFamily="18" charset="0"/>
                <a:cs typeface="Times New Roman" pitchFamily="18" charset="0"/>
              </a:rPr>
              <a:t> </a:t>
            </a:r>
            <a:r>
              <a:rPr lang="en-US" sz="6000" b="1" dirty="0" err="1">
                <a:effectLst>
                  <a:outerShdw blurRad="38100" dist="38100" dir="2700000" algn="tl">
                    <a:srgbClr val="C0C0C0"/>
                  </a:outerShdw>
                </a:effectLst>
                <a:latin typeface="Times New Roman" pitchFamily="18" charset="0"/>
                <a:cs typeface="Times New Roman" pitchFamily="18" charset="0"/>
              </a:rPr>
              <a:t>kế</a:t>
            </a:r>
            <a:endParaRPr lang="en-US" sz="6000" b="1" dirty="0">
              <a:effectLst>
                <a:outerShdw blurRad="38100" dist="38100" dir="2700000" algn="tl">
                  <a:srgbClr val="C0C0C0"/>
                </a:outerShdw>
              </a:effectLst>
              <a:latin typeface="Times New Roman" pitchFamily="18" charset="0"/>
              <a:cs typeface="Times New Roman" pitchFamily="18" charset="0"/>
            </a:endParaRPr>
          </a:p>
        </p:txBody>
      </p:sp>
      <p:sp>
        <p:nvSpPr>
          <p:cNvPr id="20" name="Text Box 8"/>
          <p:cNvSpPr txBox="1">
            <a:spLocks noChangeArrowheads="1"/>
          </p:cNvSpPr>
          <p:nvPr/>
        </p:nvSpPr>
        <p:spPr bwMode="auto">
          <a:xfrm>
            <a:off x="438150" y="3146849"/>
            <a:ext cx="8686800" cy="2585323"/>
          </a:xfrm>
          <a:prstGeom prst="rect">
            <a:avLst/>
          </a:prstGeom>
          <a:solidFill>
            <a:schemeClr val="bg1"/>
          </a:solidFill>
          <a:ln w="9525">
            <a:noFill/>
            <a:miter lim="800000"/>
            <a:headEnd/>
            <a:tailEnd/>
          </a:ln>
        </p:spPr>
        <p:txBody>
          <a:bodyPr wrap="square">
            <a:spAutoFit/>
          </a:bodyPr>
          <a:lstStyle/>
          <a:p>
            <a:r>
              <a:rPr lang="en-US" sz="5400" b="1" dirty="0" err="1" smtClean="0">
                <a:latin typeface="Times New Roman" pitchFamily="18" charset="0"/>
                <a:cs typeface="Times New Roman" pitchFamily="18" charset="0"/>
              </a:rPr>
              <a:t>Nhiệt</a:t>
            </a:r>
            <a:r>
              <a:rPr lang="en-US" sz="5400" b="1" dirty="0" smtClean="0">
                <a:latin typeface="Times New Roman" pitchFamily="18" charset="0"/>
                <a:cs typeface="Times New Roman" pitchFamily="18" charset="0"/>
              </a:rPr>
              <a:t> </a:t>
            </a:r>
            <a:r>
              <a:rPr lang="en-US" sz="5400" b="1" dirty="0" err="1">
                <a:latin typeface="Times New Roman" pitchFamily="18" charset="0"/>
                <a:cs typeface="Times New Roman" pitchFamily="18" charset="0"/>
              </a:rPr>
              <a:t>kế</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đo</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nhiệt</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độ</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cơ</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thể</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và</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nhiệt</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kế</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đo</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nhiệt</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độ</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không</a:t>
            </a:r>
            <a:r>
              <a:rPr lang="en-US" sz="5400" b="1" dirty="0">
                <a:latin typeface="Times New Roman" pitchFamily="18" charset="0"/>
                <a:cs typeface="Times New Roman" pitchFamily="18" charset="0"/>
              </a:rPr>
              <a:t> </a:t>
            </a:r>
            <a:r>
              <a:rPr lang="en-US" sz="5400" b="1" dirty="0" err="1">
                <a:latin typeface="Times New Roman" pitchFamily="18" charset="0"/>
                <a:cs typeface="Times New Roman" pitchFamily="18" charset="0"/>
              </a:rPr>
              <a:t>khí</a:t>
            </a:r>
            <a:r>
              <a:rPr lang="en-US" sz="5400" b="1" dirty="0">
                <a:latin typeface="Times New Roman" pitchFamily="18" charset="0"/>
                <a:cs typeface="Times New Roman" pitchFamily="18" charset="0"/>
              </a:rPr>
              <a:t>.</a:t>
            </a:r>
          </a:p>
        </p:txBody>
      </p:sp>
      <p:sp>
        <p:nvSpPr>
          <p:cNvPr id="21" name="Text Box 8"/>
          <p:cNvSpPr txBox="1">
            <a:spLocks noChangeArrowheads="1"/>
          </p:cNvSpPr>
          <p:nvPr/>
        </p:nvSpPr>
        <p:spPr bwMode="auto">
          <a:xfrm>
            <a:off x="228600" y="3146849"/>
            <a:ext cx="8534400" cy="3139321"/>
          </a:xfrm>
          <a:prstGeom prst="rect">
            <a:avLst/>
          </a:prstGeom>
          <a:solidFill>
            <a:schemeClr val="bg1"/>
          </a:solidFill>
          <a:ln w="9525">
            <a:noFill/>
            <a:miter lim="800000"/>
            <a:headEnd/>
            <a:tailEnd/>
          </a:ln>
        </p:spPr>
        <p:txBody>
          <a:bodyPr wrap="square">
            <a:spAutoFit/>
          </a:bodyPr>
          <a:lstStyle/>
          <a:p>
            <a:r>
              <a:rPr lang="en-US" sz="6600" b="1" dirty="0" err="1">
                <a:solidFill>
                  <a:srgbClr val="FF0000"/>
                </a:solidFill>
                <a:latin typeface="Times New Roman" pitchFamily="18" charset="0"/>
                <a:cs typeface="Times New Roman" pitchFamily="18" charset="0"/>
              </a:rPr>
              <a:t>Nhiệt</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độ</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trung</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bình</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của</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cơ</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thể</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là</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bao</a:t>
            </a:r>
            <a:r>
              <a:rPr lang="en-US" sz="6600" b="1" dirty="0">
                <a:solidFill>
                  <a:srgbClr val="FF0000"/>
                </a:solidFill>
                <a:latin typeface="Times New Roman" pitchFamily="18" charset="0"/>
                <a:cs typeface="Times New Roman" pitchFamily="18" charset="0"/>
              </a:rPr>
              <a:t> </a:t>
            </a:r>
            <a:r>
              <a:rPr lang="en-US" sz="6600" b="1" dirty="0" err="1">
                <a:solidFill>
                  <a:srgbClr val="FF0000"/>
                </a:solidFill>
                <a:latin typeface="Times New Roman" pitchFamily="18" charset="0"/>
                <a:cs typeface="Times New Roman" pitchFamily="18" charset="0"/>
              </a:rPr>
              <a:t>nhiêu</a:t>
            </a:r>
            <a:r>
              <a:rPr lang="en-US" sz="6600" b="1" dirty="0">
                <a:solidFill>
                  <a:srgbClr val="FF0000"/>
                </a:solidFill>
                <a:latin typeface="Times New Roman" pitchFamily="18" charset="0"/>
                <a:cs typeface="Times New Roman" pitchFamily="18" charset="0"/>
              </a:rPr>
              <a:t> </a:t>
            </a:r>
            <a:r>
              <a:rPr lang="en-US" sz="6600" b="1" baseline="30000" dirty="0" err="1">
                <a:solidFill>
                  <a:srgbClr val="FF0000"/>
                </a:solidFill>
                <a:latin typeface="Times New Roman" pitchFamily="18" charset="0"/>
                <a:cs typeface="Times New Roman" pitchFamily="18" charset="0"/>
              </a:rPr>
              <a:t>o</a:t>
            </a:r>
            <a:r>
              <a:rPr lang="en-US" sz="6600" b="1" dirty="0" err="1">
                <a:solidFill>
                  <a:srgbClr val="FF0000"/>
                </a:solidFill>
                <a:latin typeface="Times New Roman" pitchFamily="18" charset="0"/>
                <a:cs typeface="Times New Roman" pitchFamily="18" charset="0"/>
              </a:rPr>
              <a:t>C</a:t>
            </a:r>
            <a:r>
              <a:rPr lang="en-US" sz="6600" b="1" dirty="0">
                <a:solidFill>
                  <a:srgbClr val="FF0000"/>
                </a:solidFill>
                <a:latin typeface="Times New Roman" pitchFamily="18" charset="0"/>
                <a:cs typeface="Times New Roman" pitchFamily="18" charset="0"/>
              </a:rPr>
              <a:t>? </a:t>
            </a:r>
          </a:p>
        </p:txBody>
      </p:sp>
      <p:sp>
        <p:nvSpPr>
          <p:cNvPr id="22" name="Text Box 8"/>
          <p:cNvSpPr txBox="1">
            <a:spLocks noChangeArrowheads="1"/>
          </p:cNvSpPr>
          <p:nvPr/>
        </p:nvSpPr>
        <p:spPr bwMode="auto">
          <a:xfrm>
            <a:off x="2667000" y="5434249"/>
            <a:ext cx="2895600" cy="1015663"/>
          </a:xfrm>
          <a:prstGeom prst="rect">
            <a:avLst/>
          </a:prstGeom>
          <a:noFill/>
          <a:ln w="9525">
            <a:noFill/>
            <a:miter lim="800000"/>
            <a:headEnd/>
            <a:tailEnd/>
          </a:ln>
        </p:spPr>
        <p:txBody>
          <a:bodyPr wrap="square">
            <a:spAutoFit/>
          </a:bodyPr>
          <a:lstStyle/>
          <a:p>
            <a:pPr>
              <a:defRPr/>
            </a:pPr>
            <a:r>
              <a:rPr lang="en-US" sz="6000" b="1" dirty="0">
                <a:effectLst>
                  <a:outerShdw blurRad="38100" dist="38100" dir="2700000" algn="tl">
                    <a:srgbClr val="C0C0C0"/>
                  </a:outerShdw>
                </a:effectLst>
                <a:latin typeface="Times New Roman" pitchFamily="18" charset="0"/>
                <a:cs typeface="Times New Roman" pitchFamily="18" charset="0"/>
              </a:rPr>
              <a:t>37</a:t>
            </a:r>
            <a:r>
              <a:rPr lang="vi-VN" sz="6000" b="1" dirty="0">
                <a:effectLst>
                  <a:outerShdw blurRad="38100" dist="38100" dir="2700000" algn="tl">
                    <a:srgbClr val="C0C0C0"/>
                  </a:outerShdw>
                </a:effectLst>
                <a:latin typeface="Times New Roman" pitchFamily="18" charset="0"/>
                <a:cs typeface="Times New Roman" pitchFamily="18" charset="0"/>
              </a:rPr>
              <a:t> </a:t>
            </a:r>
            <a:r>
              <a:rPr lang="vi-VN" sz="6000" b="1" baseline="30000" dirty="0">
                <a:effectLst>
                  <a:outerShdw blurRad="38100" dist="38100" dir="2700000" algn="tl">
                    <a:srgbClr val="C0C0C0"/>
                  </a:outerShdw>
                </a:effectLst>
                <a:latin typeface="Times New Roman" pitchFamily="18" charset="0"/>
                <a:cs typeface="Times New Roman" pitchFamily="18" charset="0"/>
              </a:rPr>
              <a:t>0</a:t>
            </a:r>
            <a:r>
              <a:rPr lang="vi-VN" sz="6000" b="1" dirty="0">
                <a:effectLst>
                  <a:outerShdw blurRad="38100" dist="38100" dir="2700000" algn="tl">
                    <a:srgbClr val="C0C0C0"/>
                  </a:outerShdw>
                </a:effectLst>
                <a:latin typeface="Times New Roman" pitchFamily="18" charset="0"/>
                <a:cs typeface="Times New Roman" pitchFamily="18" charset="0"/>
              </a:rPr>
              <a:t>C</a:t>
            </a:r>
            <a:endParaRPr lang="en-US" sz="6000" b="1" dirty="0">
              <a:effectLst>
                <a:outerShdw blurRad="38100" dist="38100" dir="2700000" algn="tl">
                  <a:srgbClr val="C0C0C0"/>
                </a:outerShdw>
              </a:effectLst>
              <a:latin typeface="Times New Roman" pitchFamily="18" charset="0"/>
              <a:cs typeface="Times New Roman" pitchFamily="18" charset="0"/>
            </a:endParaRPr>
          </a:p>
        </p:txBody>
      </p:sp>
      <p:pic>
        <p:nvPicPr>
          <p:cNvPr id="39945" name="Picture 3" descr="C:\Users\My PC\Pictures\hh\images (8).jpg"/>
          <p:cNvPicPr>
            <a:picLocks noChangeAspect="1" noChangeArrowheads="1"/>
          </p:cNvPicPr>
          <p:nvPr/>
        </p:nvPicPr>
        <p:blipFill>
          <a:blip r:embed="rId2"/>
          <a:srcRect/>
          <a:stretch>
            <a:fillRect/>
          </a:stretch>
        </p:blipFill>
        <p:spPr bwMode="auto">
          <a:xfrm>
            <a:off x="3291840" y="315278"/>
            <a:ext cx="2495550" cy="2528888"/>
          </a:xfrm>
          <a:prstGeom prst="rect">
            <a:avLst/>
          </a:prstGeom>
          <a:noFill/>
          <a:ln w="9525">
            <a:noFill/>
            <a:miter lim="800000"/>
            <a:headEnd/>
            <a:tailEnd/>
          </a:ln>
        </p:spPr>
      </p:pic>
      <p:pic>
        <p:nvPicPr>
          <p:cNvPr id="1029" name="Picture 5" descr="C:\Users\My PC\Pictures\hh\images (7).jpg"/>
          <p:cNvPicPr>
            <a:picLocks noChangeAspect="1" noChangeArrowheads="1"/>
          </p:cNvPicPr>
          <p:nvPr/>
        </p:nvPicPr>
        <p:blipFill>
          <a:blip r:embed="rId3"/>
          <a:srcRect/>
          <a:stretch>
            <a:fillRect/>
          </a:stretch>
        </p:blipFill>
        <p:spPr bwMode="auto">
          <a:xfrm>
            <a:off x="6316980" y="315278"/>
            <a:ext cx="2590800" cy="2514600"/>
          </a:xfrm>
          <a:prstGeom prst="rect">
            <a:avLst/>
          </a:prstGeom>
          <a:noFill/>
          <a:ln w="9525">
            <a:noFill/>
            <a:miter lim="800000"/>
            <a:headEnd/>
            <a:tailEnd/>
          </a:ln>
        </p:spPr>
      </p:pic>
      <p:pic>
        <p:nvPicPr>
          <p:cNvPr id="1030" name="Picture 6" descr="C:\Users\My PC\Pictures\hh\tải xuống (2).jpg"/>
          <p:cNvPicPr>
            <a:picLocks noChangeAspect="1" noChangeArrowheads="1"/>
          </p:cNvPicPr>
          <p:nvPr/>
        </p:nvPicPr>
        <p:blipFill>
          <a:blip r:embed="rId4"/>
          <a:srcRect/>
          <a:stretch>
            <a:fillRect/>
          </a:stretch>
        </p:blipFill>
        <p:spPr bwMode="auto">
          <a:xfrm>
            <a:off x="3337560" y="384391"/>
            <a:ext cx="2514600" cy="2514600"/>
          </a:xfrm>
          <a:prstGeom prst="rect">
            <a:avLst/>
          </a:prstGeom>
          <a:noFill/>
          <a:ln w="9525">
            <a:noFill/>
            <a:miter lim="800000"/>
            <a:headEnd/>
            <a:tailEnd/>
          </a:ln>
        </p:spPr>
      </p:pic>
      <p:pic>
        <p:nvPicPr>
          <p:cNvPr id="3" name="Picture 7" descr="C:\Users\My PC\Pictures\hh\tải xuống (3).jpg"/>
          <p:cNvPicPr>
            <a:picLocks noChangeAspect="1" noChangeArrowheads="1"/>
          </p:cNvPicPr>
          <p:nvPr/>
        </p:nvPicPr>
        <p:blipFill>
          <a:blip r:embed="rId5"/>
          <a:srcRect/>
          <a:stretch>
            <a:fillRect/>
          </a:stretch>
        </p:blipFill>
        <p:spPr bwMode="auto">
          <a:xfrm>
            <a:off x="533400" y="468271"/>
            <a:ext cx="2286000" cy="2514600"/>
          </a:xfrm>
          <a:prstGeom prst="rect">
            <a:avLst/>
          </a:prstGeom>
          <a:noFill/>
          <a:ln w="9525">
            <a:noFill/>
            <a:miter lim="800000"/>
            <a:headEnd/>
            <a:tailEnd/>
          </a:ln>
        </p:spPr>
      </p:pic>
    </p:spTree>
    <p:extLst>
      <p:ext uri="{BB962C8B-B14F-4D97-AF65-F5344CB8AC3E}">
        <p14:creationId xmlns:p14="http://schemas.microsoft.com/office/powerpoint/2010/main" val="1413317556"/>
      </p:ext>
    </p:extLst>
  </p:cSld>
  <p:clrMapOvr>
    <a:masterClrMapping/>
  </p:clrMapOvr>
  <p:transition>
    <p:wheel spokes="8"/>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xit" presetSubtype="16" fill="hold" grpId="1" nodeType="clickEffect">
                                  <p:stCondLst>
                                    <p:cond delay="0"/>
                                  </p:stCondLst>
                                  <p:childTnLst>
                                    <p:animEffect transition="out" filter="diamond(in)">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8" presetClass="exit" presetSubtype="16" fill="hold" grpId="1" nodeType="withEffect">
                                  <p:stCondLst>
                                    <p:cond delay="0"/>
                                  </p:stCondLst>
                                  <p:childTnLst>
                                    <p:animEffect transition="out" filter="diamond(in)">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3" presetClass="exit" presetSubtype="10" fill="hold" nodeType="withEffect">
                                  <p:stCondLst>
                                    <p:cond delay="0"/>
                                  </p:stCondLst>
                                  <p:childTnLst>
                                    <p:animEffect transition="out" filter="blinds(horizontal)">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4" restart="whenNotActive" fill="hold" evtFilter="cancelBubble" nodeType="interactiveSeq">
                <p:stCondLst>
                  <p:cond evt="onClick" delay="0">
                    <p:tgtEl>
                      <p:spTgt spid="1030"/>
                    </p:tgtEl>
                  </p:cond>
                </p:stCondLst>
                <p:endSync evt="end" delay="0">
                  <p:rtn val="all"/>
                </p:endSync>
                <p:childTnLst>
                  <p:par>
                    <p:cTn id="25" fill="hold">
                      <p:stCondLst>
                        <p:cond delay="0"/>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diamond(i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xit" presetSubtype="16" fill="hold" grpId="1" nodeType="clickEffect">
                                  <p:stCondLst>
                                    <p:cond delay="0"/>
                                  </p:stCondLst>
                                  <p:childTnLst>
                                    <p:animEffect transition="out" filter="diamond(in)">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par>
                                <p:cTn id="40" presetID="8" presetClass="exit" presetSubtype="16" fill="hold" grpId="1" nodeType="withEffect">
                                  <p:stCondLst>
                                    <p:cond delay="0"/>
                                  </p:stCondLst>
                                  <p:childTnLst>
                                    <p:animEffect transition="out" filter="diamond(in)">
                                      <p:cBhvr>
                                        <p:cTn id="41" dur="500"/>
                                        <p:tgtEl>
                                          <p:spTgt spid="20"/>
                                        </p:tgtEl>
                                      </p:cBhvr>
                                    </p:animEffect>
                                    <p:set>
                                      <p:cBhvr>
                                        <p:cTn id="42" dur="1" fill="hold">
                                          <p:stCondLst>
                                            <p:cond delay="499"/>
                                          </p:stCondLst>
                                        </p:cTn>
                                        <p:tgtEl>
                                          <p:spTgt spid="20"/>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1030"/>
                                        </p:tgtEl>
                                      </p:cBhvr>
                                    </p:animEffect>
                                    <p:set>
                                      <p:cBhvr>
                                        <p:cTn id="45" dur="1" fill="hold">
                                          <p:stCondLst>
                                            <p:cond delay="499"/>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seq concurrent="1" nextAc="seek">
              <p:cTn id="46" restart="whenNotActive" fill="hold" evtFilter="cancelBubble" nodeType="interactiveSeq">
                <p:stCondLst>
                  <p:cond evt="onClick" delay="0">
                    <p:tgtEl>
                      <p:spTgt spid="1029"/>
                    </p:tgtEl>
                  </p:cond>
                </p:stCondLst>
                <p:endSync evt="end" delay="0">
                  <p:rtn val="all"/>
                </p:endSync>
                <p:childTnLst>
                  <p:par>
                    <p:cTn id="47" fill="hold">
                      <p:stCondLst>
                        <p:cond delay="0"/>
                      </p:stCondLst>
                      <p:childTnLst>
                        <p:par>
                          <p:cTn id="48" fill="hold">
                            <p:stCondLst>
                              <p:cond delay="0"/>
                            </p:stCondLst>
                            <p:childTnLst>
                              <p:par>
                                <p:cTn id="49" presetID="8" presetClass="entr" presetSubtype="16"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diamond(in)">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diamond(in)">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4" presetClass="exit" presetSubtype="16" fill="hold" grpId="1" nodeType="clickEffect">
                                  <p:stCondLst>
                                    <p:cond delay="0"/>
                                  </p:stCondLst>
                                  <p:childTnLst>
                                    <p:animEffect transition="out" filter="box(in)">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par>
                                <p:cTn id="62" presetID="4" presetClass="exit" presetSubtype="16" fill="hold" grpId="1" nodeType="withEffect">
                                  <p:stCondLst>
                                    <p:cond delay="0"/>
                                  </p:stCondLst>
                                  <p:childTnLst>
                                    <p:animEffect transition="out" filter="box(in)">
                                      <p:cBhvr>
                                        <p:cTn id="63" dur="500"/>
                                        <p:tgtEl>
                                          <p:spTgt spid="21"/>
                                        </p:tgtEl>
                                      </p:cBhvr>
                                    </p:animEffect>
                                    <p:set>
                                      <p:cBhvr>
                                        <p:cTn id="64" dur="1" fill="hold">
                                          <p:stCondLst>
                                            <p:cond delay="499"/>
                                          </p:stCondLst>
                                        </p:cTn>
                                        <p:tgtEl>
                                          <p:spTgt spid="21"/>
                                        </p:tgtEl>
                                        <p:attrNameLst>
                                          <p:attrName>style.visibility</p:attrName>
                                        </p:attrNameLst>
                                      </p:cBhvr>
                                      <p:to>
                                        <p:strVal val="hidden"/>
                                      </p:to>
                                    </p:set>
                                  </p:childTnLst>
                                </p:cTn>
                              </p:par>
                              <p:par>
                                <p:cTn id="65" presetID="4" presetClass="exit" presetSubtype="16" fill="hold" nodeType="withEffect">
                                  <p:stCondLst>
                                    <p:cond delay="0"/>
                                  </p:stCondLst>
                                  <p:childTnLst>
                                    <p:animEffect transition="out" filter="box(in)">
                                      <p:cBhvr>
                                        <p:cTn id="66" dur="500"/>
                                        <p:tgtEl>
                                          <p:spTgt spid="1029"/>
                                        </p:tgtEl>
                                      </p:cBhvr>
                                    </p:animEffect>
                                    <p:set>
                                      <p:cBhvr>
                                        <p:cTn id="67" dur="1" fill="hold">
                                          <p:stCondLst>
                                            <p:cond delay="499"/>
                                          </p:stCondLst>
                                        </p:cTn>
                                        <p:tgtEl>
                                          <p:spTgt spid="1029"/>
                                        </p:tgtEl>
                                        <p:attrNameLst>
                                          <p:attrName>style.visibility</p:attrName>
                                        </p:attrNameLst>
                                      </p:cBhvr>
                                      <p:to>
                                        <p:strVal val="hidden"/>
                                      </p:to>
                                    </p:set>
                                  </p:childTnLst>
                                </p:cTn>
                              </p:par>
                            </p:childTnLst>
                          </p:cTn>
                        </p:par>
                      </p:childTnLst>
                    </p:cTn>
                  </p:par>
                </p:childTnLst>
              </p:cTn>
              <p:nextCondLst>
                <p:cond evt="onClick" delay="0">
                  <p:tgtEl>
                    <p:spTgt spid="1029"/>
                  </p:tgtEl>
                </p:cond>
              </p:nextCondLst>
            </p:seq>
          </p:childTnLst>
        </p:cTn>
      </p:par>
    </p:tnLst>
    <p:bldLst>
      <p:bldP spid="4" grpId="0"/>
      <p:bldP spid="4" grpId="1"/>
      <p:bldP spid="5" grpId="0" animBg="1"/>
      <p:bldP spid="5" grpId="1" animBg="1"/>
      <p:bldP spid="19" grpId="0" animBg="1"/>
      <p:bldP spid="19" grpId="1" animBg="1"/>
      <p:bldP spid="20" grpId="0" animBg="1"/>
      <p:bldP spid="20" grpId="1" animBg="1"/>
      <p:bldP spid="21" grpId="0" animBg="1"/>
      <p:bldP spid="21" grpId="1" animBg="1"/>
      <p:bldP spid="22" grpId="0"/>
      <p:bldP spid="22"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2667000" y="381000"/>
            <a:ext cx="4724400" cy="1015663"/>
          </a:xfrm>
          <a:prstGeom prst="rect">
            <a:avLst/>
          </a:prstGeom>
          <a:noFill/>
          <a:ln w="9525">
            <a:noFill/>
            <a:miter lim="800000"/>
            <a:headEnd/>
            <a:tailEnd/>
          </a:ln>
        </p:spPr>
        <p:txBody>
          <a:bodyPr wrap="square">
            <a:spAutoFit/>
          </a:bodyPr>
          <a:lstStyle/>
          <a:p>
            <a:pPr>
              <a:defRPr/>
            </a:pPr>
            <a:r>
              <a:rPr lang="en-US" sz="6000" b="1" dirty="0" smtClean="0">
                <a:solidFill>
                  <a:srgbClr val="FF0000"/>
                </a:solidFill>
                <a:latin typeface="Times New Roman" pitchFamily="18" charset="0"/>
                <a:cs typeface="Times New Roman" pitchFamily="18" charset="0"/>
              </a:rPr>
              <a:t>DẶN DÒ</a:t>
            </a:r>
            <a:endParaRPr lang="en-US" sz="6000" b="1" dirty="0">
              <a:solidFill>
                <a:srgbClr val="FF0000"/>
              </a:solidFill>
              <a:latin typeface="Times New Roman" pitchFamily="18" charset="0"/>
              <a:cs typeface="Times New Roman" pitchFamily="18" charset="0"/>
            </a:endParaRPr>
          </a:p>
        </p:txBody>
      </p:sp>
      <p:sp>
        <p:nvSpPr>
          <p:cNvPr id="3" name="Text Box 8"/>
          <p:cNvSpPr txBox="1">
            <a:spLocks noChangeArrowheads="1"/>
          </p:cNvSpPr>
          <p:nvPr/>
        </p:nvSpPr>
        <p:spPr bwMode="auto">
          <a:xfrm>
            <a:off x="1143000" y="1773704"/>
            <a:ext cx="7162800" cy="1938992"/>
          </a:xfrm>
          <a:prstGeom prst="rect">
            <a:avLst/>
          </a:prstGeom>
          <a:noFill/>
          <a:ln w="9525">
            <a:noFill/>
            <a:miter lim="800000"/>
            <a:headEnd/>
            <a:tailEnd/>
          </a:ln>
        </p:spPr>
        <p:txBody>
          <a:bodyPr wrap="square">
            <a:spAutoFit/>
          </a:bodyPr>
          <a:lstStyle/>
          <a:p>
            <a:pPr algn="ctr">
              <a:defRPr/>
            </a:pPr>
            <a:r>
              <a:rPr lang="en-US" sz="6000" b="1" dirty="0" err="1" smtClean="0">
                <a:solidFill>
                  <a:srgbClr val="0000CC"/>
                </a:solidFill>
                <a:latin typeface="Times New Roman" pitchFamily="18" charset="0"/>
                <a:cs typeface="Times New Roman" pitchFamily="18" charset="0"/>
              </a:rPr>
              <a:t>Học</a:t>
            </a:r>
            <a:r>
              <a:rPr lang="en-US" sz="6000" b="1" dirty="0" smtClean="0">
                <a:solidFill>
                  <a:srgbClr val="0000CC"/>
                </a:solidFill>
                <a:latin typeface="Times New Roman" pitchFamily="18" charset="0"/>
                <a:cs typeface="Times New Roman" pitchFamily="18" charset="0"/>
              </a:rPr>
              <a:t> </a:t>
            </a:r>
            <a:r>
              <a:rPr lang="en-US" sz="6000" b="1" dirty="0" err="1" smtClean="0">
                <a:solidFill>
                  <a:srgbClr val="0000CC"/>
                </a:solidFill>
                <a:latin typeface="Times New Roman" pitchFamily="18" charset="0"/>
                <a:cs typeface="Times New Roman" pitchFamily="18" charset="0"/>
              </a:rPr>
              <a:t>thuộc</a:t>
            </a:r>
            <a:r>
              <a:rPr lang="en-US" sz="6000" b="1" dirty="0" smtClean="0">
                <a:solidFill>
                  <a:srgbClr val="0000CC"/>
                </a:solidFill>
                <a:latin typeface="Times New Roman" pitchFamily="18" charset="0"/>
                <a:cs typeface="Times New Roman" pitchFamily="18" charset="0"/>
              </a:rPr>
              <a:t> </a:t>
            </a:r>
            <a:r>
              <a:rPr lang="en-US" sz="6000" b="1" dirty="0" err="1" smtClean="0">
                <a:solidFill>
                  <a:srgbClr val="0000CC"/>
                </a:solidFill>
                <a:latin typeface="Times New Roman" pitchFamily="18" charset="0"/>
                <a:cs typeface="Times New Roman" pitchFamily="18" charset="0"/>
              </a:rPr>
              <a:t>ghi</a:t>
            </a:r>
            <a:r>
              <a:rPr lang="en-US" sz="6000" b="1" dirty="0" smtClean="0">
                <a:solidFill>
                  <a:srgbClr val="0000CC"/>
                </a:solidFill>
                <a:latin typeface="Times New Roman" pitchFamily="18" charset="0"/>
                <a:cs typeface="Times New Roman" pitchFamily="18" charset="0"/>
              </a:rPr>
              <a:t> </a:t>
            </a:r>
            <a:r>
              <a:rPr lang="en-US" sz="6000" b="1" dirty="0" err="1" smtClean="0">
                <a:solidFill>
                  <a:srgbClr val="0000CC"/>
                </a:solidFill>
                <a:latin typeface="Times New Roman" pitchFamily="18" charset="0"/>
                <a:cs typeface="Times New Roman" pitchFamily="18" charset="0"/>
              </a:rPr>
              <a:t>nhớ</a:t>
            </a:r>
            <a:endParaRPr lang="en-US" sz="6000" b="1" dirty="0" smtClean="0">
              <a:solidFill>
                <a:srgbClr val="0000CC"/>
              </a:solidFill>
              <a:latin typeface="Times New Roman" pitchFamily="18" charset="0"/>
              <a:cs typeface="Times New Roman" pitchFamily="18" charset="0"/>
            </a:endParaRPr>
          </a:p>
          <a:p>
            <a:pPr algn="ctr">
              <a:defRPr/>
            </a:pPr>
            <a:r>
              <a:rPr lang="en-US" sz="6000" b="1" dirty="0" err="1" smtClean="0">
                <a:solidFill>
                  <a:srgbClr val="0000CC"/>
                </a:solidFill>
                <a:latin typeface="Times New Roman" pitchFamily="18" charset="0"/>
                <a:cs typeface="Times New Roman" pitchFamily="18" charset="0"/>
              </a:rPr>
              <a:t>Chuẩn</a:t>
            </a:r>
            <a:r>
              <a:rPr lang="en-US" sz="6000" b="1" dirty="0" smtClean="0">
                <a:solidFill>
                  <a:srgbClr val="0000CC"/>
                </a:solidFill>
                <a:latin typeface="Times New Roman" pitchFamily="18" charset="0"/>
                <a:cs typeface="Times New Roman" pitchFamily="18" charset="0"/>
              </a:rPr>
              <a:t> </a:t>
            </a:r>
            <a:r>
              <a:rPr lang="en-US" sz="6000" b="1" dirty="0" err="1" smtClean="0">
                <a:solidFill>
                  <a:srgbClr val="0000CC"/>
                </a:solidFill>
                <a:latin typeface="Times New Roman" pitchFamily="18" charset="0"/>
                <a:cs typeface="Times New Roman" pitchFamily="18" charset="0"/>
              </a:rPr>
              <a:t>bị</a:t>
            </a:r>
            <a:r>
              <a:rPr lang="en-US" sz="6000" b="1" dirty="0" smtClean="0">
                <a:solidFill>
                  <a:srgbClr val="0000CC"/>
                </a:solidFill>
                <a:latin typeface="Times New Roman" pitchFamily="18" charset="0"/>
                <a:cs typeface="Times New Roman" pitchFamily="18" charset="0"/>
              </a:rPr>
              <a:t> </a:t>
            </a:r>
            <a:r>
              <a:rPr lang="en-US" sz="6000" b="1" dirty="0" err="1" smtClean="0">
                <a:solidFill>
                  <a:srgbClr val="0000CC"/>
                </a:solidFill>
                <a:latin typeface="Times New Roman" pitchFamily="18" charset="0"/>
                <a:cs typeface="Times New Roman" pitchFamily="18" charset="0"/>
              </a:rPr>
              <a:t>bài</a:t>
            </a:r>
            <a:r>
              <a:rPr lang="en-US" sz="6000" b="1" dirty="0" smtClean="0">
                <a:solidFill>
                  <a:srgbClr val="0000CC"/>
                </a:solidFill>
                <a:latin typeface="Times New Roman" pitchFamily="18" charset="0"/>
                <a:cs typeface="Times New Roman" pitchFamily="18" charset="0"/>
              </a:rPr>
              <a:t> 51</a:t>
            </a:r>
            <a:endParaRPr lang="en-US" sz="60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19739142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WordArt 2"/>
          <p:cNvSpPr>
            <a:spLocks noChangeArrowheads="1" noChangeShapeType="1" noTextEdit="1"/>
          </p:cNvSpPr>
          <p:nvPr/>
        </p:nvSpPr>
        <p:spPr bwMode="auto">
          <a:xfrm>
            <a:off x="990963" y="838201"/>
            <a:ext cx="7771504" cy="1636713"/>
          </a:xfrm>
          <a:prstGeom prst="rect">
            <a:avLst/>
          </a:prstGeom>
        </p:spPr>
        <p:txBody>
          <a:bodyPr wrap="none" fromWordArt="1">
            <a:prstTxWarp prst="textPlain">
              <a:avLst>
                <a:gd name="adj" fmla="val 50000"/>
              </a:avLst>
            </a:prstTxWarp>
          </a:bodyPr>
          <a:lstStyle/>
          <a:p>
            <a:r>
              <a:rPr lang="en-US" sz="3600" kern="10" dirty="0" err="1">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Giờ</a:t>
            </a:r>
            <a:r>
              <a:rPr lang="en-US" sz="3600" kern="10" dirty="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kern="10" dirty="0" err="1">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học</a:t>
            </a:r>
            <a:r>
              <a:rPr lang="en-US" sz="3600" kern="10" dirty="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kern="10" dirty="0" err="1">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kết</a:t>
            </a:r>
            <a:r>
              <a:rPr lang="en-US" sz="3600" kern="10" dirty="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kern="10" dirty="0" err="1" smtClean="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thúc</a:t>
            </a:r>
            <a:r>
              <a:rPr lang="en-US" sz="3600" kern="10" dirty="0" smtClean="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kern="10" dirty="0" err="1" smtClean="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rồi</a:t>
            </a:r>
            <a:r>
              <a:rPr lang="en-US" sz="3600" kern="10" smtClean="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endParaRPr lang="en-US" sz="3600" kern="10">
              <a:ln w="9525">
                <a:no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
        <p:nvSpPr>
          <p:cNvPr id="31747" name="WordArt 3"/>
          <p:cNvSpPr>
            <a:spLocks noChangeArrowheads="1" noChangeShapeType="1" noTextEdit="1"/>
          </p:cNvSpPr>
          <p:nvPr/>
        </p:nvSpPr>
        <p:spPr bwMode="auto">
          <a:xfrm>
            <a:off x="304715" y="4114800"/>
            <a:ext cx="8534571" cy="2057400"/>
          </a:xfrm>
          <a:prstGeom prst="rect">
            <a:avLst/>
          </a:prstGeom>
        </p:spPr>
        <p:txBody>
          <a:bodyPr wrap="none" fromWordArt="1">
            <a:prstTxWarp prst="textTriangleInverted">
              <a:avLst>
                <a:gd name="adj" fmla="val 50000"/>
              </a:avLst>
            </a:prstTxWarp>
          </a:bodyPr>
          <a:lstStyle/>
          <a:p>
            <a:r>
              <a:rPr lang="en-US" sz="3600" kern="10" dirty="0">
                <a:ln w="9525">
                  <a:solidFill>
                    <a:srgbClr val="000000"/>
                  </a:solidFill>
                  <a:round/>
                  <a:headEnd/>
                  <a:tailEnd/>
                </a:ln>
                <a:solidFill>
                  <a:srgbClr val="FF9900"/>
                </a:solidFill>
                <a:latin typeface="Times New Roman"/>
                <a:cs typeface="Times New Roman"/>
              </a:rPr>
              <a:t>CHÚC CÁC EM  CHĂM NGOAN,HỌC GIỎI!</a:t>
            </a:r>
          </a:p>
        </p:txBody>
      </p:sp>
      <p:pic>
        <p:nvPicPr>
          <p:cNvPr id="31748" name="Picture 4" descr="hoa4"/>
          <p:cNvPicPr>
            <a:picLocks noChangeAspect="1" noChangeArrowheads="1" noCrop="1"/>
          </p:cNvPicPr>
          <p:nvPr/>
        </p:nvPicPr>
        <p:blipFill>
          <a:blip r:embed="rId2"/>
          <a:srcRect/>
          <a:stretch>
            <a:fillRect/>
          </a:stretch>
        </p:blipFill>
        <p:spPr bwMode="auto">
          <a:xfrm>
            <a:off x="3657857" y="3008313"/>
            <a:ext cx="2199579" cy="982662"/>
          </a:xfrm>
          <a:prstGeom prst="rect">
            <a:avLst/>
          </a:prstGeom>
          <a:noFill/>
          <a:ln w="9525">
            <a:noFill/>
            <a:miter lim="800000"/>
            <a:headEnd/>
            <a:tailEnd/>
          </a:ln>
        </p:spPr>
      </p:pic>
      <p:pic>
        <p:nvPicPr>
          <p:cNvPr id="31749" name="Picture 5" descr="hoa4"/>
          <p:cNvPicPr>
            <a:picLocks noChangeAspect="1" noChangeArrowheads="1" noCrop="1"/>
          </p:cNvPicPr>
          <p:nvPr/>
        </p:nvPicPr>
        <p:blipFill>
          <a:blip r:embed="rId2"/>
          <a:srcRect/>
          <a:stretch>
            <a:fillRect/>
          </a:stretch>
        </p:blipFill>
        <p:spPr bwMode="auto">
          <a:xfrm>
            <a:off x="5867678" y="3008313"/>
            <a:ext cx="2199579" cy="982662"/>
          </a:xfrm>
          <a:prstGeom prst="rect">
            <a:avLst/>
          </a:prstGeom>
          <a:noFill/>
          <a:ln w="9525">
            <a:noFill/>
            <a:miter lim="800000"/>
            <a:headEnd/>
            <a:tailEnd/>
          </a:ln>
        </p:spPr>
      </p:pic>
      <p:pic>
        <p:nvPicPr>
          <p:cNvPr id="31750" name="Picture 6" descr="hoa4"/>
          <p:cNvPicPr>
            <a:picLocks noChangeAspect="1" noChangeArrowheads="1" noCrop="1"/>
          </p:cNvPicPr>
          <p:nvPr/>
        </p:nvPicPr>
        <p:blipFill>
          <a:blip r:embed="rId2"/>
          <a:srcRect/>
          <a:stretch>
            <a:fillRect/>
          </a:stretch>
        </p:blipFill>
        <p:spPr bwMode="auto">
          <a:xfrm>
            <a:off x="1448035" y="3008313"/>
            <a:ext cx="2199579" cy="982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876300" y="152876"/>
            <a:ext cx="6629400" cy="519112"/>
          </a:xfrm>
          <a:prstGeom prst="rect">
            <a:avLst/>
          </a:prstGeom>
          <a:noFill/>
          <a:ln w="9525">
            <a:noFill/>
            <a:miter lim="800000"/>
            <a:headEnd/>
            <a:tailEnd/>
          </a:ln>
        </p:spPr>
        <p:txBody>
          <a:bodyPr>
            <a:spAutoFit/>
          </a:bodyPr>
          <a:lstStyle/>
          <a:p>
            <a:r>
              <a:rPr lang="en-US" sz="2800" b="1" dirty="0" err="1">
                <a:solidFill>
                  <a:srgbClr val="0000CC"/>
                </a:solidFill>
                <a:latin typeface="Times New Roman" pitchFamily="18" charset="0"/>
                <a:cs typeface="Times New Roman" pitchFamily="18" charset="0"/>
              </a:rPr>
              <a:t>Một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số</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vật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nóng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và</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vật</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lạnh</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thường</a:t>
            </a:r>
            <a:r>
              <a:rPr lang="en-US" sz="2800" b="1" dirty="0">
                <a:solidFill>
                  <a:srgbClr val="0000CC"/>
                </a:solidFill>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gặp</a:t>
            </a:r>
            <a:r>
              <a:rPr lang="en-US" sz="2800" b="1" dirty="0">
                <a:solidFill>
                  <a:srgbClr val="0000CC"/>
                </a:solidFill>
                <a:latin typeface="Times New Roman" pitchFamily="18" charset="0"/>
                <a:cs typeface="Times New Roman" pitchFamily="18" charset="0"/>
              </a:rPr>
              <a:t>:</a:t>
            </a:r>
          </a:p>
        </p:txBody>
      </p:sp>
      <p:sp>
        <p:nvSpPr>
          <p:cNvPr id="5" name="Rectangle 16"/>
          <p:cNvSpPr>
            <a:spLocks noChangeArrowheads="1"/>
          </p:cNvSpPr>
          <p:nvPr/>
        </p:nvSpPr>
        <p:spPr bwMode="auto">
          <a:xfrm>
            <a:off x="876300" y="700086"/>
            <a:ext cx="1579563" cy="519113"/>
          </a:xfrm>
          <a:prstGeom prst="rect">
            <a:avLst/>
          </a:prstGeom>
          <a:noFill/>
          <a:ln w="9525">
            <a:noFill/>
            <a:miter lim="800000"/>
            <a:headEnd/>
            <a:tailEnd/>
          </a:ln>
        </p:spPr>
        <p:txBody>
          <a:bodyPr wrap="none">
            <a:spAutoFit/>
          </a:bodyPr>
          <a:lstStyle/>
          <a:p>
            <a:r>
              <a:rPr lang="en-US" sz="2800" b="1" dirty="0" err="1">
                <a:solidFill>
                  <a:srgbClr val="FF0000"/>
                </a:solidFill>
                <a:latin typeface="Times New Roman" pitchFamily="18" charset="0"/>
                <a:cs typeface="Times New Roman" pitchFamily="18" charset="0"/>
              </a:rPr>
              <a:t>Vật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nóng</a:t>
            </a:r>
            <a:endParaRPr lang="en-US" sz="2800" b="1" dirty="0">
              <a:solidFill>
                <a:srgbClr val="FF0000"/>
              </a:solidFill>
              <a:latin typeface="Times New Roman" pitchFamily="18" charset="0"/>
              <a:cs typeface="Times New Roman" pitchFamily="18" charset="0"/>
            </a:endParaRPr>
          </a:p>
        </p:txBody>
      </p:sp>
      <p:sp>
        <p:nvSpPr>
          <p:cNvPr id="6" name="Text Box 7"/>
          <p:cNvSpPr txBox="1">
            <a:spLocks noChangeArrowheads="1"/>
          </p:cNvSpPr>
          <p:nvPr/>
        </p:nvSpPr>
        <p:spPr bwMode="auto">
          <a:xfrm>
            <a:off x="5811043" y="703420"/>
            <a:ext cx="1500187" cy="519112"/>
          </a:xfrm>
          <a:prstGeom prst="rect">
            <a:avLst/>
          </a:prstGeom>
          <a:noFill/>
          <a:ln w="9525">
            <a:noFill/>
            <a:miter lim="800000"/>
            <a:headEnd/>
            <a:tailEnd/>
          </a:ln>
        </p:spPr>
        <p:txBody>
          <a:bodyPr wrap="none">
            <a:spAutoFit/>
          </a:bodyPr>
          <a:lstStyle/>
          <a:p>
            <a:r>
              <a:rPr lang="en-US" sz="2800" b="1" dirty="0" err="1">
                <a:solidFill>
                  <a:srgbClr val="FF0000"/>
                </a:solidFill>
                <a:latin typeface="Times New Roman" pitchFamily="18" charset="0"/>
                <a:cs typeface="Times New Roman" pitchFamily="18" charset="0"/>
              </a:rPr>
              <a:t>Vật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lạnh</a:t>
            </a:r>
            <a:endParaRPr lang="en-US" sz="2800" b="1" dirty="0">
              <a:solidFill>
                <a:srgbClr val="FF0000"/>
              </a:solidFill>
              <a:latin typeface="Times New Roman" pitchFamily="18" charset="0"/>
              <a:cs typeface="Times New Roman" pitchFamily="18" charset="0"/>
            </a:endParaRPr>
          </a:p>
        </p:txBody>
      </p:sp>
      <p:sp>
        <p:nvSpPr>
          <p:cNvPr id="7" name="Line 9"/>
          <p:cNvSpPr>
            <a:spLocks noChangeShapeType="1"/>
          </p:cNvSpPr>
          <p:nvPr/>
        </p:nvSpPr>
        <p:spPr bwMode="auto">
          <a:xfrm>
            <a:off x="4343400" y="1219199"/>
            <a:ext cx="0" cy="5257800"/>
          </a:xfrm>
          <a:prstGeom prst="line">
            <a:avLst/>
          </a:prstGeom>
          <a:noFill/>
          <a:ln w="9525">
            <a:solidFill>
              <a:schemeClr val="tx1"/>
            </a:solidFill>
            <a:round/>
            <a:headEnd/>
            <a:tailEnd/>
          </a:ln>
        </p:spPr>
        <p:txBody>
          <a:bodyPr/>
          <a:lstStyle/>
          <a:p>
            <a:endParaRPr lang="en-US"/>
          </a:p>
        </p:txBody>
      </p:sp>
      <p:sp>
        <p:nvSpPr>
          <p:cNvPr id="10" name="Text Box 12"/>
          <p:cNvSpPr txBox="1">
            <a:spLocks noChangeArrowheads="1"/>
          </p:cNvSpPr>
          <p:nvPr/>
        </p:nvSpPr>
        <p:spPr bwMode="auto">
          <a:xfrm>
            <a:off x="309721" y="1270316"/>
            <a:ext cx="3962400" cy="4339650"/>
          </a:xfrm>
          <a:prstGeom prst="rect">
            <a:avLst/>
          </a:prstGeom>
          <a:noFill/>
          <a:ln w="9525">
            <a:noFill/>
            <a:miter lim="800000"/>
            <a:headEnd/>
            <a:tailEnd/>
          </a:ln>
        </p:spPr>
        <p:txBody>
          <a:bodyPr wrap="square">
            <a:spAutoFit/>
          </a:bodyPr>
          <a:lstStyle/>
          <a:p>
            <a:r>
              <a:rPr lang="en-US" sz="36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Nước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đun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nóng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hơi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nước</a:t>
            </a:r>
            <a:endParaRPr lang="en-US" sz="3600"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Nồi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đang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nấu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ăn</a:t>
            </a:r>
            <a:endParaRPr lang="en-US" sz="3600" b="1" dirty="0">
              <a:latin typeface="Times New Roman" pitchFamily="18" charset="0"/>
              <a:cs typeface="Times New Roman" pitchFamily="18" charset="0"/>
            </a:endParaRPr>
          </a:p>
          <a:p>
            <a:endParaRPr lang="en-US" sz="1200"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Gạch</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nung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trong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lò</a:t>
            </a:r>
            <a:endParaRPr lang="en-US" sz="3600" b="1" dirty="0">
              <a:latin typeface="Times New Roman" pitchFamily="18" charset="0"/>
              <a:cs typeface="Times New Roman" pitchFamily="18" charset="0"/>
            </a:endParaRPr>
          </a:p>
          <a:p>
            <a:endParaRPr lang="en-US" sz="1200"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Nền</a:t>
            </a:r>
            <a:r>
              <a:rPr lang="en-US" sz="3600" b="1" dirty="0">
                <a:latin typeface="Times New Roman" pitchFamily="18" charset="0"/>
                <a:cs typeface="Times New Roman" pitchFamily="18" charset="0"/>
              </a:rPr>
              <a:t> xi </a:t>
            </a:r>
            <a:r>
              <a:rPr lang="en-US" sz="3600" b="1" dirty="0" err="1">
                <a:latin typeface="Times New Roman" pitchFamily="18" charset="0"/>
                <a:cs typeface="Times New Roman" pitchFamily="18" charset="0"/>
              </a:rPr>
              <a:t>măng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khi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trời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nắng</a:t>
            </a:r>
            <a:r>
              <a:rPr lang="en-US" sz="3600" b="1" dirty="0">
                <a:latin typeface="Times New Roman" pitchFamily="18" charset="0"/>
                <a:cs typeface="Times New Roman" pitchFamily="18" charset="0"/>
              </a:rPr>
              <a:t> ….</a:t>
            </a:r>
          </a:p>
        </p:txBody>
      </p:sp>
      <p:sp>
        <p:nvSpPr>
          <p:cNvPr id="11" name="Text Box 11"/>
          <p:cNvSpPr txBox="1">
            <a:spLocks noChangeArrowheads="1"/>
          </p:cNvSpPr>
          <p:nvPr/>
        </p:nvSpPr>
        <p:spPr bwMode="auto">
          <a:xfrm>
            <a:off x="4709160" y="1316761"/>
            <a:ext cx="4114800" cy="4616648"/>
          </a:xfrm>
          <a:prstGeom prst="rect">
            <a:avLst/>
          </a:prstGeom>
          <a:noFill/>
          <a:ln w="9525">
            <a:noFill/>
            <a:miter lim="800000"/>
            <a:headEnd/>
            <a:tailEnd/>
          </a:ln>
        </p:spPr>
        <p:txBody>
          <a:bodyPr wrap="square">
            <a:spAutoFit/>
          </a:bodyPr>
          <a:lstStyle/>
          <a:p>
            <a:r>
              <a:rPr lang="en-US" sz="36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Nước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đá</a:t>
            </a:r>
            <a:endParaRPr lang="en-US" sz="36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Khe</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tủ</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lạnh</a:t>
            </a:r>
            <a:endParaRPr lang="en-US" sz="3600" b="1" dirty="0">
              <a:latin typeface="Times New Roman" pitchFamily="18" charset="0"/>
              <a:cs typeface="Times New Roman" pitchFamily="18" charset="0"/>
            </a:endParaRPr>
          </a:p>
          <a:p>
            <a:endParaRPr lang="en-US"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Đồ</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trong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tủ</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lạnh</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rau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củ</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quả</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để</a:t>
            </a:r>
            <a:r>
              <a:rPr lang="en-US" sz="28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vào</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tủ</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lạnh</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lúc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lấy</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ra</a:t>
            </a:r>
            <a:r>
              <a:rPr lang="en-US" sz="3600" b="1" dirty="0">
                <a:latin typeface="Times New Roman" pitchFamily="18" charset="0"/>
                <a:cs typeface="Times New Roman" pitchFamily="18" charset="0"/>
              </a:rPr>
              <a:t> ta </a:t>
            </a:r>
            <a:r>
              <a:rPr lang="en-US" sz="3600" b="1" dirty="0" err="1">
                <a:latin typeface="Times New Roman" pitchFamily="18" charset="0"/>
                <a:cs typeface="Times New Roman" pitchFamily="18" charset="0"/>
              </a:rPr>
              <a:t>thấy</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rau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củ</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quả</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lạnh</a:t>
            </a:r>
            <a:r>
              <a:rPr lang="en-US" sz="3600" b="1" dirty="0">
                <a:latin typeface="Times New Roman" pitchFamily="18" charset="0"/>
                <a:cs typeface="Times New Roman" pitchFamily="18" charset="0"/>
              </a:rPr>
              <a:t>)…</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par>
                                <p:cTn id="8" presetID="4" presetClass="entr" presetSubtype="16"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amond(i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1"/>
      <p:bldP spid="7"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381000"/>
            <a:ext cx="3573414" cy="830997"/>
          </a:xfrm>
          <a:prstGeom prst="rect">
            <a:avLst/>
          </a:prstGeom>
        </p:spPr>
        <p:txBody>
          <a:bodyPr wrap="none">
            <a:spAutoFit/>
          </a:bodyPr>
          <a:lstStyle/>
          <a:p>
            <a:r>
              <a:rPr lang="en-US" sz="4800" b="1" dirty="0" err="1">
                <a:solidFill>
                  <a:srgbClr val="FF0000"/>
                </a:solidFill>
                <a:latin typeface="Times New Roman" pitchFamily="18" charset="0"/>
              </a:rPr>
              <a:t>Thí</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nghiệm</a:t>
            </a:r>
            <a:r>
              <a:rPr lang="en-US" sz="4800" b="1" dirty="0">
                <a:solidFill>
                  <a:srgbClr val="FF0000"/>
                </a:solidFill>
                <a:latin typeface="Times New Roman" pitchFamily="18" charset="0"/>
              </a:rPr>
              <a:t>:</a:t>
            </a:r>
            <a:r>
              <a:rPr lang="en-US" sz="4800" b="1" dirty="0">
                <a:latin typeface="Times New Roman" pitchFamily="18" charset="0"/>
              </a:rPr>
              <a:t> </a:t>
            </a:r>
            <a:endParaRPr lang="en-US" sz="4800" dirty="0"/>
          </a:p>
        </p:txBody>
      </p:sp>
    </p:spTree>
    <p:extLst>
      <p:ext uri="{BB962C8B-B14F-4D97-AF65-F5344CB8AC3E}">
        <p14:creationId xmlns:p14="http://schemas.microsoft.com/office/powerpoint/2010/main" val="1293247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175260" y="4724400"/>
            <a:ext cx="8763000" cy="1754326"/>
          </a:xfrm>
          <a:prstGeom prst="rect">
            <a:avLst/>
          </a:prstGeom>
          <a:noFill/>
          <a:ln w="9525">
            <a:noFill/>
            <a:miter lim="800000"/>
            <a:headEnd/>
            <a:tailEnd/>
          </a:ln>
        </p:spPr>
        <p:txBody>
          <a:bodyPr wrap="square">
            <a:spAutoFit/>
          </a:bodyPr>
          <a:lstStyle/>
          <a:p>
            <a:pPr>
              <a:spcBef>
                <a:spcPct val="50000"/>
              </a:spcBef>
            </a:pPr>
            <a:r>
              <a:rPr lang="en-US" sz="5400" b="1" dirty="0" err="1" smtClean="0">
                <a:latin typeface="Times New Roman" pitchFamily="18" charset="0"/>
              </a:rPr>
              <a:t>Lúc</a:t>
            </a:r>
            <a:r>
              <a:rPr lang="en-US" sz="5400" b="1" dirty="0" smtClean="0">
                <a:latin typeface="Times New Roman" pitchFamily="18" charset="0"/>
              </a:rPr>
              <a:t> </a:t>
            </a:r>
            <a:r>
              <a:rPr lang="en-US" sz="5400" b="1" dirty="0" err="1">
                <a:latin typeface="Times New Roman" pitchFamily="18" charset="0"/>
              </a:rPr>
              <a:t>này</a:t>
            </a:r>
            <a:r>
              <a:rPr lang="en-US" sz="5400" b="1" dirty="0">
                <a:latin typeface="Times New Roman" pitchFamily="18" charset="0"/>
              </a:rPr>
              <a:t> ta </a:t>
            </a:r>
            <a:r>
              <a:rPr lang="en-US" sz="5400" b="1" dirty="0" err="1">
                <a:latin typeface="Times New Roman" pitchFamily="18" charset="0"/>
              </a:rPr>
              <a:t>có</a:t>
            </a:r>
            <a:r>
              <a:rPr lang="en-US" sz="5400" b="1" dirty="0">
                <a:latin typeface="Times New Roman" pitchFamily="18" charset="0"/>
              </a:rPr>
              <a:t> </a:t>
            </a:r>
            <a:r>
              <a:rPr lang="en-US" sz="5400" b="1" dirty="0" err="1">
                <a:latin typeface="Times New Roman" pitchFamily="18" charset="0"/>
              </a:rPr>
              <a:t>cảm</a:t>
            </a:r>
            <a:r>
              <a:rPr lang="en-US" sz="5400" b="1" dirty="0">
                <a:latin typeface="Times New Roman" pitchFamily="18" charset="0"/>
              </a:rPr>
              <a:t> </a:t>
            </a:r>
            <a:r>
              <a:rPr lang="en-US" sz="5400" b="1" dirty="0" err="1">
                <a:latin typeface="Times New Roman" pitchFamily="18" charset="0"/>
              </a:rPr>
              <a:t>giác</a:t>
            </a:r>
            <a:r>
              <a:rPr lang="en-US" sz="5400" b="1" dirty="0">
                <a:latin typeface="Times New Roman" pitchFamily="18" charset="0"/>
              </a:rPr>
              <a:t> </a:t>
            </a:r>
            <a:r>
              <a:rPr lang="en-US" sz="5400" b="1" dirty="0" err="1">
                <a:latin typeface="Times New Roman" pitchFamily="18" charset="0"/>
              </a:rPr>
              <a:t>như</a:t>
            </a:r>
            <a:r>
              <a:rPr lang="en-US" sz="5400" b="1" dirty="0">
                <a:latin typeface="Times New Roman" pitchFamily="18" charset="0"/>
              </a:rPr>
              <a:t> </a:t>
            </a:r>
            <a:r>
              <a:rPr lang="en-US" sz="5400" b="1" dirty="0" err="1">
                <a:latin typeface="Times New Roman" pitchFamily="18" charset="0"/>
              </a:rPr>
              <a:t>thế</a:t>
            </a:r>
            <a:r>
              <a:rPr lang="en-US" sz="5400" b="1" dirty="0">
                <a:latin typeface="Times New Roman" pitchFamily="18" charset="0"/>
              </a:rPr>
              <a:t> </a:t>
            </a:r>
            <a:r>
              <a:rPr lang="en-US" sz="5400" b="1" dirty="0" err="1">
                <a:latin typeface="Times New Roman" pitchFamily="18" charset="0"/>
              </a:rPr>
              <a:t>nào</a:t>
            </a:r>
            <a:r>
              <a:rPr lang="en-US" sz="5400" b="1" dirty="0">
                <a:latin typeface="Times New Roman" pitchFamily="18" charset="0"/>
              </a:rPr>
              <a:t> ?</a:t>
            </a:r>
          </a:p>
        </p:txBody>
      </p:sp>
      <p:sp>
        <p:nvSpPr>
          <p:cNvPr id="3" name="Rectangle 2"/>
          <p:cNvSpPr/>
          <p:nvPr/>
        </p:nvSpPr>
        <p:spPr>
          <a:xfrm>
            <a:off x="7620" y="152400"/>
            <a:ext cx="9255482" cy="769441"/>
          </a:xfrm>
          <a:prstGeom prst="rect">
            <a:avLst/>
          </a:prstGeom>
        </p:spPr>
        <p:txBody>
          <a:bodyPr wrap="none">
            <a:spAutoFit/>
          </a:bodyPr>
          <a:lstStyle/>
          <a:p>
            <a:r>
              <a:rPr lang="en-US" sz="4400" b="1" dirty="0" err="1">
                <a:latin typeface="Times New Roman" pitchFamily="18" charset="0"/>
              </a:rPr>
              <a:t>Nước</a:t>
            </a:r>
            <a:r>
              <a:rPr lang="en-US" sz="4400" b="1" dirty="0">
                <a:latin typeface="Times New Roman" pitchFamily="18" charset="0"/>
              </a:rPr>
              <a:t> ở </a:t>
            </a:r>
            <a:r>
              <a:rPr lang="en-US" sz="4400" b="1" dirty="0" err="1">
                <a:latin typeface="Times New Roman" pitchFamily="18" charset="0"/>
              </a:rPr>
              <a:t>trong</a:t>
            </a:r>
            <a:r>
              <a:rPr lang="en-US" sz="4400" b="1" dirty="0">
                <a:latin typeface="Times New Roman" pitchFamily="18" charset="0"/>
              </a:rPr>
              <a:t> 3 </a:t>
            </a:r>
            <a:r>
              <a:rPr lang="en-US" sz="4400" b="1" dirty="0" err="1">
                <a:latin typeface="Times New Roman" pitchFamily="18" charset="0"/>
              </a:rPr>
              <a:t>ly</a:t>
            </a:r>
            <a:r>
              <a:rPr lang="en-US" sz="4400" b="1" dirty="0">
                <a:latin typeface="Times New Roman" pitchFamily="18" charset="0"/>
              </a:rPr>
              <a:t> ban </a:t>
            </a:r>
            <a:r>
              <a:rPr lang="en-US" sz="4400" b="1" dirty="0" err="1">
                <a:latin typeface="Times New Roman" pitchFamily="18" charset="0"/>
              </a:rPr>
              <a:t>đầu</a:t>
            </a:r>
            <a:r>
              <a:rPr lang="en-US" sz="4400" b="1" dirty="0">
                <a:latin typeface="Times New Roman" pitchFamily="18" charset="0"/>
              </a:rPr>
              <a:t> </a:t>
            </a:r>
            <a:r>
              <a:rPr lang="en-US" sz="4400" b="1" dirty="0" err="1">
                <a:latin typeface="Times New Roman" pitchFamily="18" charset="0"/>
              </a:rPr>
              <a:t>như</a:t>
            </a:r>
            <a:r>
              <a:rPr lang="en-US" sz="4400" b="1" dirty="0">
                <a:latin typeface="Times New Roman" pitchFamily="18" charset="0"/>
              </a:rPr>
              <a:t> </a:t>
            </a:r>
            <a:r>
              <a:rPr lang="en-US" sz="4400" b="1" dirty="0" err="1">
                <a:latin typeface="Times New Roman" pitchFamily="18" charset="0"/>
              </a:rPr>
              <a:t>nhau</a:t>
            </a:r>
            <a:r>
              <a:rPr lang="en-US" sz="4400" b="1" dirty="0">
                <a:latin typeface="Times New Roman" pitchFamily="18" charset="0"/>
              </a:rPr>
              <a:t>. </a:t>
            </a:r>
            <a:endParaRPr lang="en-US" sz="4400" dirty="0"/>
          </a:p>
        </p:txBody>
      </p:sp>
      <p:sp>
        <p:nvSpPr>
          <p:cNvPr id="4" name="Rectangle 3"/>
          <p:cNvSpPr/>
          <p:nvPr/>
        </p:nvSpPr>
        <p:spPr>
          <a:xfrm>
            <a:off x="190500" y="921841"/>
            <a:ext cx="8572500" cy="1569660"/>
          </a:xfrm>
          <a:prstGeom prst="rect">
            <a:avLst/>
          </a:prstGeom>
        </p:spPr>
        <p:txBody>
          <a:bodyPr wrap="square">
            <a:spAutoFit/>
          </a:bodyPr>
          <a:lstStyle/>
          <a:p>
            <a:r>
              <a:rPr lang="en-US" sz="4800" b="1" dirty="0" err="1">
                <a:solidFill>
                  <a:srgbClr val="FF0000"/>
                </a:solidFill>
                <a:latin typeface="Times New Roman" pitchFamily="18" charset="0"/>
              </a:rPr>
              <a:t>Sau</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đó</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đổ</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thêm</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ít</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nước</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sôi</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vào</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ly</a:t>
            </a:r>
            <a:r>
              <a:rPr lang="en-US" sz="4800" b="1" dirty="0">
                <a:solidFill>
                  <a:srgbClr val="FF0000"/>
                </a:solidFill>
                <a:latin typeface="Times New Roman" pitchFamily="18" charset="0"/>
              </a:rPr>
              <a:t> b </a:t>
            </a:r>
            <a:r>
              <a:rPr lang="en-US" sz="4800" b="1" dirty="0" err="1">
                <a:solidFill>
                  <a:srgbClr val="FF0000"/>
                </a:solidFill>
                <a:latin typeface="Times New Roman" pitchFamily="18" charset="0"/>
              </a:rPr>
              <a:t>và</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cho</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đá</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vào</a:t>
            </a:r>
            <a:r>
              <a:rPr lang="en-US" sz="4800" b="1" dirty="0">
                <a:solidFill>
                  <a:srgbClr val="FF0000"/>
                </a:solidFill>
                <a:latin typeface="Times New Roman" pitchFamily="18" charset="0"/>
              </a:rPr>
              <a:t> </a:t>
            </a:r>
            <a:r>
              <a:rPr lang="en-US" sz="4800" b="1" dirty="0" err="1">
                <a:solidFill>
                  <a:srgbClr val="FF0000"/>
                </a:solidFill>
                <a:latin typeface="Times New Roman" pitchFamily="18" charset="0"/>
              </a:rPr>
              <a:t>ly</a:t>
            </a:r>
            <a:r>
              <a:rPr lang="en-US" sz="4800" b="1" dirty="0">
                <a:solidFill>
                  <a:srgbClr val="FF0000"/>
                </a:solidFill>
                <a:latin typeface="Times New Roman" pitchFamily="18" charset="0"/>
              </a:rPr>
              <a:t> c. </a:t>
            </a:r>
            <a:endParaRPr lang="en-US" sz="4800" dirty="0">
              <a:solidFill>
                <a:srgbClr val="FF0000"/>
              </a:solidFill>
            </a:endParaRPr>
          </a:p>
        </p:txBody>
      </p:sp>
      <p:sp>
        <p:nvSpPr>
          <p:cNvPr id="5" name="Rectangle 4"/>
          <p:cNvSpPr/>
          <p:nvPr/>
        </p:nvSpPr>
        <p:spPr>
          <a:xfrm>
            <a:off x="175260" y="2667000"/>
            <a:ext cx="8663940" cy="1569660"/>
          </a:xfrm>
          <a:prstGeom prst="rect">
            <a:avLst/>
          </a:prstGeom>
        </p:spPr>
        <p:txBody>
          <a:bodyPr wrap="square">
            <a:spAutoFit/>
          </a:bodyPr>
          <a:lstStyle/>
          <a:p>
            <a:r>
              <a:rPr lang="en-US" sz="4800" b="1" dirty="0" err="1">
                <a:solidFill>
                  <a:srgbClr val="0000CC"/>
                </a:solidFill>
                <a:latin typeface="Times New Roman" pitchFamily="18" charset="0"/>
              </a:rPr>
              <a:t>Nhúng</a:t>
            </a:r>
            <a:r>
              <a:rPr lang="en-US" sz="4800" b="1" dirty="0">
                <a:solidFill>
                  <a:srgbClr val="0000CC"/>
                </a:solidFill>
                <a:latin typeface="Times New Roman" pitchFamily="18" charset="0"/>
              </a:rPr>
              <a:t> 2 </a:t>
            </a:r>
            <a:r>
              <a:rPr lang="en-US" sz="4800" b="1" dirty="0" err="1">
                <a:solidFill>
                  <a:srgbClr val="0000CC"/>
                </a:solidFill>
                <a:latin typeface="Times New Roman" pitchFamily="18" charset="0"/>
              </a:rPr>
              <a:t>ngón</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tay</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vào</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ly</a:t>
            </a:r>
            <a:r>
              <a:rPr lang="en-US" sz="4800" b="1" dirty="0">
                <a:solidFill>
                  <a:srgbClr val="0000CC"/>
                </a:solidFill>
                <a:latin typeface="Times New Roman" pitchFamily="18" charset="0"/>
              </a:rPr>
              <a:t> b (hay c) </a:t>
            </a:r>
            <a:r>
              <a:rPr lang="en-US" sz="4800" b="1" dirty="0" err="1">
                <a:solidFill>
                  <a:srgbClr val="0000CC"/>
                </a:solidFill>
                <a:latin typeface="Times New Roman" pitchFamily="18" charset="0"/>
              </a:rPr>
              <a:t>sau</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đó</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chuyển</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nhanh</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vào</a:t>
            </a:r>
            <a:r>
              <a:rPr lang="en-US" sz="4800" b="1" dirty="0">
                <a:solidFill>
                  <a:srgbClr val="0000CC"/>
                </a:solidFill>
                <a:latin typeface="Times New Roman" pitchFamily="18" charset="0"/>
              </a:rPr>
              <a:t> </a:t>
            </a:r>
            <a:r>
              <a:rPr lang="en-US" sz="4800" b="1" dirty="0" err="1">
                <a:solidFill>
                  <a:srgbClr val="0000CC"/>
                </a:solidFill>
                <a:latin typeface="Times New Roman" pitchFamily="18" charset="0"/>
              </a:rPr>
              <a:t>ly</a:t>
            </a:r>
            <a:r>
              <a:rPr lang="en-US" sz="4800" b="1" dirty="0">
                <a:solidFill>
                  <a:srgbClr val="0000CC"/>
                </a:solidFill>
                <a:latin typeface="Times New Roman" pitchFamily="18" charset="0"/>
              </a:rPr>
              <a:t> a. </a:t>
            </a:r>
            <a:endParaRPr lang="en-US" sz="4800" dirty="0">
              <a:solidFill>
                <a:srgbClr val="0000CC"/>
              </a:solidFill>
            </a:endParaRPr>
          </a:p>
        </p:txBody>
      </p:sp>
    </p:spTree>
    <p:extLst>
      <p:ext uri="{BB962C8B-B14F-4D97-AF65-F5344CB8AC3E}">
        <p14:creationId xmlns:p14="http://schemas.microsoft.com/office/powerpoint/2010/main" val="223797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13266"/>
            <a:ext cx="8458200" cy="646331"/>
          </a:xfrm>
          <a:prstGeom prst="rect">
            <a:avLst/>
          </a:prstGeom>
        </p:spPr>
        <p:txBody>
          <a:bodyPr wrap="square">
            <a:spAutoFit/>
          </a:bodyPr>
          <a:lstStyle/>
          <a:p>
            <a:r>
              <a:rPr lang="en-US" sz="3600" b="1" dirty="0">
                <a:solidFill>
                  <a:srgbClr val="FF0000"/>
                </a:solidFill>
              </a:rPr>
              <a:t>Q</a:t>
            </a:r>
            <a:r>
              <a:rPr lang="vi-VN" sz="3600" b="1" dirty="0" smtClean="0">
                <a:solidFill>
                  <a:srgbClr val="FF0000"/>
                </a:solidFill>
              </a:rPr>
              <a:t>uan </a:t>
            </a:r>
            <a:r>
              <a:rPr lang="vi-VN" sz="3600" b="1" dirty="0">
                <a:solidFill>
                  <a:srgbClr val="FF0000"/>
                </a:solidFill>
              </a:rPr>
              <a:t>sát hình 1 và trả lời câu </a:t>
            </a:r>
            <a:r>
              <a:rPr lang="vi-VN" sz="3600" b="1" dirty="0" smtClean="0">
                <a:solidFill>
                  <a:srgbClr val="FF0000"/>
                </a:solidFill>
              </a:rPr>
              <a:t>hỏi</a:t>
            </a:r>
            <a:r>
              <a:rPr lang="en-US" sz="3600" b="1" dirty="0" smtClean="0">
                <a:solidFill>
                  <a:srgbClr val="FF0000"/>
                </a:solidFill>
              </a:rPr>
              <a:t>:</a:t>
            </a:r>
            <a:r>
              <a:rPr lang="vi-VN" sz="3600" b="1" dirty="0" smtClean="0">
                <a:solidFill>
                  <a:srgbClr val="FF0000"/>
                </a:solidFill>
              </a:rPr>
              <a:t>. </a:t>
            </a:r>
            <a:endParaRPr lang="en-US" sz="3600" b="1" dirty="0">
              <a:solidFill>
                <a:srgbClr val="FF0000"/>
              </a:solidFill>
            </a:endParaRPr>
          </a:p>
        </p:txBody>
      </p:sp>
      <p:sp>
        <p:nvSpPr>
          <p:cNvPr id="3" name="Rectangle 2"/>
          <p:cNvSpPr/>
          <p:nvPr/>
        </p:nvSpPr>
        <p:spPr>
          <a:xfrm>
            <a:off x="30480" y="1295400"/>
            <a:ext cx="8732520" cy="2862322"/>
          </a:xfrm>
          <a:prstGeom prst="rect">
            <a:avLst/>
          </a:prstGeom>
        </p:spPr>
        <p:txBody>
          <a:bodyPr wrap="square">
            <a:spAutoFit/>
          </a:bodyPr>
          <a:lstStyle/>
          <a:p>
            <a:pPr algn="ctr"/>
            <a:r>
              <a:rPr lang="en-US" sz="6000" b="1" dirty="0" err="1">
                <a:solidFill>
                  <a:srgbClr val="0000FF"/>
                </a:solidFill>
                <a:latin typeface="VNI-Times" pitchFamily="2" charset="0"/>
              </a:rPr>
              <a:t>Trong</a:t>
            </a:r>
            <a:r>
              <a:rPr lang="en-US" sz="6000" b="1" dirty="0">
                <a:solidFill>
                  <a:srgbClr val="0000FF"/>
                </a:solidFill>
                <a:latin typeface="VNI-Times" pitchFamily="2" charset="0"/>
              </a:rPr>
              <a:t> 3 </a:t>
            </a:r>
            <a:r>
              <a:rPr lang="en-US" sz="6000" b="1" dirty="0" err="1">
                <a:solidFill>
                  <a:srgbClr val="0000FF"/>
                </a:solidFill>
                <a:latin typeface="VNI-Times" pitchFamily="2" charset="0"/>
              </a:rPr>
              <a:t>coác</a:t>
            </a:r>
            <a:r>
              <a:rPr lang="en-US" sz="6000" b="1" dirty="0">
                <a:solidFill>
                  <a:srgbClr val="0000FF"/>
                </a:solidFill>
                <a:latin typeface="VNI-Times" pitchFamily="2" charset="0"/>
              </a:rPr>
              <a:t> </a:t>
            </a:r>
            <a:r>
              <a:rPr lang="en-US" sz="6000" b="1" dirty="0" err="1">
                <a:solidFill>
                  <a:srgbClr val="0000FF"/>
                </a:solidFill>
                <a:latin typeface="VNI-Times" pitchFamily="2" charset="0"/>
              </a:rPr>
              <a:t>nöôùc</a:t>
            </a:r>
            <a:r>
              <a:rPr lang="en-US" sz="6000" b="1" dirty="0">
                <a:solidFill>
                  <a:srgbClr val="0000FF"/>
                </a:solidFill>
                <a:latin typeface="VNI-Times" pitchFamily="2" charset="0"/>
              </a:rPr>
              <a:t>, </a:t>
            </a:r>
            <a:r>
              <a:rPr lang="en-US" sz="6000" b="1" dirty="0" err="1">
                <a:solidFill>
                  <a:srgbClr val="0000FF"/>
                </a:solidFill>
                <a:latin typeface="VNI-Times" pitchFamily="2" charset="0"/>
              </a:rPr>
              <a:t>coác</a:t>
            </a:r>
            <a:r>
              <a:rPr lang="en-US" sz="6000" b="1" dirty="0">
                <a:solidFill>
                  <a:srgbClr val="0000FF"/>
                </a:solidFill>
                <a:latin typeface="VNI-Times" pitchFamily="2" charset="0"/>
              </a:rPr>
              <a:t> </a:t>
            </a:r>
            <a:r>
              <a:rPr lang="en-US" sz="6000" b="1" dirty="0" smtClean="0">
                <a:solidFill>
                  <a:srgbClr val="0000FF"/>
                </a:solidFill>
                <a:latin typeface="VNI-Times" pitchFamily="2" charset="0"/>
              </a:rPr>
              <a:t>a </a:t>
            </a:r>
            <a:r>
              <a:rPr lang="en-US" sz="6000" b="1" dirty="0" err="1">
                <a:solidFill>
                  <a:srgbClr val="0000FF"/>
                </a:solidFill>
                <a:latin typeface="VNI-Times" pitchFamily="2" charset="0"/>
              </a:rPr>
              <a:t>noùng</a:t>
            </a:r>
            <a:r>
              <a:rPr lang="en-US" sz="6000" b="1" dirty="0">
                <a:solidFill>
                  <a:srgbClr val="0000FF"/>
                </a:solidFill>
                <a:latin typeface="VNI-Times" pitchFamily="2" charset="0"/>
              </a:rPr>
              <a:t> </a:t>
            </a:r>
            <a:r>
              <a:rPr lang="en-US" sz="6000" b="1" dirty="0" err="1">
                <a:solidFill>
                  <a:srgbClr val="0000FF"/>
                </a:solidFill>
                <a:latin typeface="VNI-Times" pitchFamily="2" charset="0"/>
              </a:rPr>
              <a:t>hôn</a:t>
            </a:r>
            <a:r>
              <a:rPr lang="en-US" sz="6000" b="1" dirty="0">
                <a:solidFill>
                  <a:srgbClr val="0000FF"/>
                </a:solidFill>
                <a:latin typeface="VNI-Times" pitchFamily="2" charset="0"/>
              </a:rPr>
              <a:t> </a:t>
            </a:r>
            <a:r>
              <a:rPr lang="en-US" sz="6000" b="1" dirty="0" err="1">
                <a:solidFill>
                  <a:srgbClr val="0000FF"/>
                </a:solidFill>
                <a:latin typeface="VNI-Times" pitchFamily="2" charset="0"/>
              </a:rPr>
              <a:t>coác</a:t>
            </a:r>
            <a:r>
              <a:rPr lang="en-US" sz="6000" b="1" dirty="0">
                <a:solidFill>
                  <a:srgbClr val="0000FF"/>
                </a:solidFill>
                <a:latin typeface="VNI-Times" pitchFamily="2" charset="0"/>
              </a:rPr>
              <a:t> </a:t>
            </a:r>
            <a:r>
              <a:rPr lang="en-US" sz="6000" b="1" dirty="0" err="1">
                <a:solidFill>
                  <a:srgbClr val="0000FF"/>
                </a:solidFill>
                <a:latin typeface="VNI-Times" pitchFamily="2" charset="0"/>
              </a:rPr>
              <a:t>naøo</a:t>
            </a:r>
            <a:r>
              <a:rPr lang="en-US" sz="6000" b="1" dirty="0">
                <a:solidFill>
                  <a:srgbClr val="0000FF"/>
                </a:solidFill>
                <a:latin typeface="VNI-Times" pitchFamily="2" charset="0"/>
              </a:rPr>
              <a:t> </a:t>
            </a:r>
            <a:r>
              <a:rPr lang="en-US" sz="6000" b="1" dirty="0" err="1">
                <a:solidFill>
                  <a:srgbClr val="0000FF"/>
                </a:solidFill>
                <a:latin typeface="VNI-Times" pitchFamily="2" charset="0"/>
              </a:rPr>
              <a:t>vaø</a:t>
            </a:r>
            <a:r>
              <a:rPr lang="en-US" sz="6000" b="1" dirty="0">
                <a:solidFill>
                  <a:srgbClr val="0000FF"/>
                </a:solidFill>
                <a:latin typeface="VNI-Times" pitchFamily="2" charset="0"/>
              </a:rPr>
              <a:t> </a:t>
            </a:r>
            <a:r>
              <a:rPr lang="en-US" sz="6000" b="1" dirty="0" err="1">
                <a:solidFill>
                  <a:srgbClr val="0000FF"/>
                </a:solidFill>
                <a:latin typeface="VNI-Times" pitchFamily="2" charset="0"/>
              </a:rPr>
              <a:t>laïnh</a:t>
            </a:r>
            <a:r>
              <a:rPr lang="en-US" sz="6000" b="1" dirty="0">
                <a:solidFill>
                  <a:srgbClr val="0000FF"/>
                </a:solidFill>
                <a:latin typeface="VNI-Times" pitchFamily="2" charset="0"/>
              </a:rPr>
              <a:t> </a:t>
            </a:r>
            <a:r>
              <a:rPr lang="en-US" sz="6000" b="1" dirty="0" err="1">
                <a:solidFill>
                  <a:srgbClr val="0000FF"/>
                </a:solidFill>
                <a:latin typeface="VNI-Times" pitchFamily="2" charset="0"/>
              </a:rPr>
              <a:t>hôn</a:t>
            </a:r>
            <a:r>
              <a:rPr lang="en-US" sz="6000" b="1" dirty="0">
                <a:solidFill>
                  <a:srgbClr val="0000FF"/>
                </a:solidFill>
                <a:latin typeface="VNI-Times" pitchFamily="2" charset="0"/>
              </a:rPr>
              <a:t> </a:t>
            </a:r>
            <a:r>
              <a:rPr lang="en-US" sz="6000" b="1" dirty="0" err="1">
                <a:solidFill>
                  <a:srgbClr val="0000FF"/>
                </a:solidFill>
                <a:latin typeface="VNI-Times" pitchFamily="2" charset="0"/>
              </a:rPr>
              <a:t>coác</a:t>
            </a:r>
            <a:r>
              <a:rPr lang="en-US" sz="6000" b="1" dirty="0">
                <a:solidFill>
                  <a:srgbClr val="0000FF"/>
                </a:solidFill>
                <a:latin typeface="VNI-Times" pitchFamily="2" charset="0"/>
              </a:rPr>
              <a:t> </a:t>
            </a:r>
            <a:r>
              <a:rPr lang="en-US" sz="6000" b="1" dirty="0" err="1">
                <a:solidFill>
                  <a:srgbClr val="0000FF"/>
                </a:solidFill>
                <a:latin typeface="VNI-Times" pitchFamily="2" charset="0"/>
              </a:rPr>
              <a:t>naøo</a:t>
            </a:r>
            <a:r>
              <a:rPr lang="en-US" sz="6000" b="1" dirty="0">
                <a:solidFill>
                  <a:srgbClr val="0000FF"/>
                </a:solidFill>
                <a:latin typeface="VNI-Times" pitchFamily="2" charset="0"/>
              </a:rPr>
              <a:t>?</a:t>
            </a:r>
          </a:p>
        </p:txBody>
      </p:sp>
    </p:spTree>
    <p:extLst>
      <p:ext uri="{BB962C8B-B14F-4D97-AF65-F5344CB8AC3E}">
        <p14:creationId xmlns:p14="http://schemas.microsoft.com/office/powerpoint/2010/main" val="1743788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20" name="Group 4"/>
          <p:cNvGrpSpPr>
            <a:grpSpLocks/>
          </p:cNvGrpSpPr>
          <p:nvPr/>
        </p:nvGrpSpPr>
        <p:grpSpPr bwMode="auto">
          <a:xfrm>
            <a:off x="251779" y="260949"/>
            <a:ext cx="8823325" cy="4775366"/>
            <a:chOff x="149" y="2384"/>
            <a:chExt cx="5558" cy="1681"/>
          </a:xfrm>
        </p:grpSpPr>
        <p:sp>
          <p:nvSpPr>
            <p:cNvPr id="19465" name="Text Box 5"/>
            <p:cNvSpPr txBox="1">
              <a:spLocks noChangeArrowheads="1"/>
            </p:cNvSpPr>
            <p:nvPr/>
          </p:nvSpPr>
          <p:spPr bwMode="auto">
            <a:xfrm>
              <a:off x="950" y="3823"/>
              <a:ext cx="576" cy="206"/>
            </a:xfrm>
            <a:prstGeom prst="rect">
              <a:avLst/>
            </a:prstGeom>
            <a:noFill/>
            <a:ln w="9525">
              <a:noFill/>
              <a:miter lim="800000"/>
              <a:headEnd/>
              <a:tailEnd/>
            </a:ln>
          </p:spPr>
          <p:txBody>
            <a:bodyPr>
              <a:spAutoFit/>
            </a:bodyPr>
            <a:lstStyle/>
            <a:p>
              <a:pPr>
                <a:spcBef>
                  <a:spcPct val="50000"/>
                </a:spcBef>
              </a:pPr>
              <a:r>
                <a:rPr lang="en-US" sz="3200" b="1" dirty="0">
                  <a:solidFill>
                    <a:srgbClr val="FF0000"/>
                  </a:solidFill>
                  <a:latin typeface=".VnTime" pitchFamily="34" charset="0"/>
                </a:rPr>
                <a:t>a</a:t>
              </a:r>
            </a:p>
          </p:txBody>
        </p:sp>
        <p:sp>
          <p:nvSpPr>
            <p:cNvPr id="19466" name="Text Box 6"/>
            <p:cNvSpPr txBox="1">
              <a:spLocks noChangeArrowheads="1"/>
            </p:cNvSpPr>
            <p:nvPr/>
          </p:nvSpPr>
          <p:spPr bwMode="auto">
            <a:xfrm>
              <a:off x="2678" y="3859"/>
              <a:ext cx="576" cy="206"/>
            </a:xfrm>
            <a:prstGeom prst="rect">
              <a:avLst/>
            </a:prstGeom>
            <a:noFill/>
            <a:ln w="9525">
              <a:noFill/>
              <a:miter lim="800000"/>
              <a:headEnd/>
              <a:tailEnd/>
            </a:ln>
          </p:spPr>
          <p:txBody>
            <a:bodyPr>
              <a:spAutoFit/>
            </a:bodyPr>
            <a:lstStyle/>
            <a:p>
              <a:pPr>
                <a:spcBef>
                  <a:spcPct val="50000"/>
                </a:spcBef>
              </a:pPr>
              <a:r>
                <a:rPr lang="en-US" sz="3200" b="1" dirty="0">
                  <a:solidFill>
                    <a:srgbClr val="FF0000"/>
                  </a:solidFill>
                  <a:latin typeface=".VnTime" pitchFamily="34" charset="0"/>
                </a:rPr>
                <a:t>b</a:t>
              </a:r>
            </a:p>
          </p:txBody>
        </p:sp>
        <p:sp>
          <p:nvSpPr>
            <p:cNvPr id="19467" name="Text Box 7"/>
            <p:cNvSpPr txBox="1">
              <a:spLocks noChangeArrowheads="1"/>
            </p:cNvSpPr>
            <p:nvPr/>
          </p:nvSpPr>
          <p:spPr bwMode="auto">
            <a:xfrm>
              <a:off x="4598" y="3859"/>
              <a:ext cx="576" cy="206"/>
            </a:xfrm>
            <a:prstGeom prst="rect">
              <a:avLst/>
            </a:prstGeom>
            <a:noFill/>
            <a:ln w="9525">
              <a:noFill/>
              <a:miter lim="800000"/>
              <a:headEnd/>
              <a:tailEnd/>
            </a:ln>
          </p:spPr>
          <p:txBody>
            <a:bodyPr>
              <a:spAutoFit/>
            </a:bodyPr>
            <a:lstStyle/>
            <a:p>
              <a:pPr>
                <a:spcBef>
                  <a:spcPct val="50000"/>
                </a:spcBef>
              </a:pPr>
              <a:r>
                <a:rPr lang="en-US" sz="3200" b="1" dirty="0">
                  <a:solidFill>
                    <a:srgbClr val="FF0000"/>
                  </a:solidFill>
                  <a:latin typeface=".VnTime" pitchFamily="34" charset="0"/>
                </a:rPr>
                <a:t>c</a:t>
              </a:r>
            </a:p>
          </p:txBody>
        </p:sp>
        <p:pic>
          <p:nvPicPr>
            <p:cNvPr id="19468" name="Picture 8" descr="kien1"/>
            <p:cNvPicPr>
              <a:picLocks noChangeAspect="1" noChangeArrowheads="1"/>
            </p:cNvPicPr>
            <p:nvPr/>
          </p:nvPicPr>
          <p:blipFill>
            <a:blip r:embed="rId2"/>
            <a:srcRect b="25291"/>
            <a:stretch>
              <a:fillRect/>
            </a:stretch>
          </p:blipFill>
          <p:spPr bwMode="auto">
            <a:xfrm>
              <a:off x="149" y="2384"/>
              <a:ext cx="5558" cy="1475"/>
            </a:xfrm>
            <a:prstGeom prst="rect">
              <a:avLst/>
            </a:prstGeom>
            <a:noFill/>
            <a:ln w="9525">
              <a:noFill/>
              <a:miter lim="800000"/>
              <a:headEnd/>
              <a:tailEnd/>
            </a:ln>
          </p:spPr>
        </p:pic>
      </p:grpSp>
      <p:sp>
        <p:nvSpPr>
          <p:cNvPr id="34826" name="Text Box 10"/>
          <p:cNvSpPr txBox="1">
            <a:spLocks noChangeArrowheads="1"/>
          </p:cNvSpPr>
          <p:nvPr/>
        </p:nvSpPr>
        <p:spPr bwMode="auto">
          <a:xfrm>
            <a:off x="646750" y="5239006"/>
            <a:ext cx="2248850" cy="1200329"/>
          </a:xfrm>
          <a:prstGeom prst="rect">
            <a:avLst/>
          </a:prstGeom>
          <a:noFill/>
          <a:ln w="9525">
            <a:noFill/>
            <a:miter lim="800000"/>
            <a:headEnd/>
            <a:tailEnd/>
          </a:ln>
        </p:spPr>
        <p:txBody>
          <a:bodyPr wrap="square">
            <a:spAutoFit/>
          </a:bodyPr>
          <a:lstStyle/>
          <a:p>
            <a:pPr algn="ctr">
              <a:spcBef>
                <a:spcPct val="50000"/>
              </a:spcBef>
            </a:pPr>
            <a:r>
              <a:rPr lang="en-US" sz="3600" b="1" dirty="0">
                <a:solidFill>
                  <a:srgbClr val="FF0000"/>
                </a:solidFill>
                <a:latin typeface=".VnTime" pitchFamily="34" charset="0"/>
              </a:rPr>
              <a:t> </a:t>
            </a:r>
            <a:r>
              <a:rPr lang="en-US" sz="3600" b="1" dirty="0">
                <a:solidFill>
                  <a:srgbClr val="FF0000"/>
                </a:solidFill>
                <a:latin typeface="Times New Roman" pitchFamily="18" charset="0"/>
              </a:rPr>
              <a:t>Ly </a:t>
            </a:r>
            <a:r>
              <a:rPr lang="en-US" sz="3600" b="1" dirty="0" err="1">
                <a:solidFill>
                  <a:srgbClr val="FF0000"/>
                </a:solidFill>
                <a:latin typeface="Times New Roman" pitchFamily="18" charset="0"/>
              </a:rPr>
              <a:t>nước</a:t>
            </a:r>
            <a:r>
              <a:rPr lang="en-US" sz="3600" b="1" dirty="0">
                <a:solidFill>
                  <a:srgbClr val="FF0000"/>
                </a:solidFill>
                <a:latin typeface="Times New Roman" pitchFamily="18" charset="0"/>
              </a:rPr>
              <a:t> </a:t>
            </a:r>
            <a:r>
              <a:rPr lang="en-US" sz="3600" b="1" dirty="0" err="1">
                <a:solidFill>
                  <a:srgbClr val="FF0000"/>
                </a:solidFill>
                <a:latin typeface="Times New Roman" pitchFamily="18" charset="0"/>
              </a:rPr>
              <a:t>nguội</a:t>
            </a:r>
            <a:endParaRPr lang="en-US" sz="3600" b="1" dirty="0">
              <a:solidFill>
                <a:srgbClr val="FF0000"/>
              </a:solidFill>
              <a:latin typeface=".VnTime" pitchFamily="34" charset="0"/>
            </a:endParaRPr>
          </a:p>
        </p:txBody>
      </p:sp>
      <p:sp>
        <p:nvSpPr>
          <p:cNvPr id="34827" name="Text Box 11"/>
          <p:cNvSpPr txBox="1">
            <a:spLocks noChangeArrowheads="1"/>
          </p:cNvSpPr>
          <p:nvPr/>
        </p:nvSpPr>
        <p:spPr bwMode="auto">
          <a:xfrm>
            <a:off x="3390584" y="5151437"/>
            <a:ext cx="2133600" cy="1323439"/>
          </a:xfrm>
          <a:prstGeom prst="rect">
            <a:avLst/>
          </a:prstGeom>
          <a:noFill/>
          <a:ln w="9525">
            <a:noFill/>
            <a:miter lim="800000"/>
            <a:headEnd/>
            <a:tailEnd/>
          </a:ln>
        </p:spPr>
        <p:txBody>
          <a:bodyPr>
            <a:spAutoFit/>
          </a:bodyPr>
          <a:lstStyle/>
          <a:p>
            <a:pPr algn="ctr">
              <a:spcBef>
                <a:spcPct val="50000"/>
              </a:spcBef>
            </a:pPr>
            <a:r>
              <a:rPr lang="en-US" sz="4000" b="1" dirty="0">
                <a:solidFill>
                  <a:srgbClr val="FF0000"/>
                </a:solidFill>
                <a:latin typeface="Times New Roman" pitchFamily="18" charset="0"/>
              </a:rPr>
              <a:t>Ly </a:t>
            </a:r>
            <a:r>
              <a:rPr lang="en-US" sz="4000" b="1" dirty="0" err="1">
                <a:solidFill>
                  <a:srgbClr val="FF0000"/>
                </a:solidFill>
                <a:latin typeface="Times New Roman" pitchFamily="18" charset="0"/>
              </a:rPr>
              <a:t>nước</a:t>
            </a:r>
            <a:r>
              <a:rPr lang="en-US" sz="4000" b="1" dirty="0">
                <a:solidFill>
                  <a:srgbClr val="FF0000"/>
                </a:solidFill>
                <a:latin typeface="Times New Roman" pitchFamily="18" charset="0"/>
              </a:rPr>
              <a:t> </a:t>
            </a:r>
            <a:r>
              <a:rPr lang="en-US" sz="4000" b="1" dirty="0" err="1">
                <a:solidFill>
                  <a:srgbClr val="FF0000"/>
                </a:solidFill>
                <a:latin typeface="Times New Roman" pitchFamily="18" charset="0"/>
              </a:rPr>
              <a:t>nóng</a:t>
            </a:r>
            <a:endParaRPr lang="en-US" sz="4000" b="1" dirty="0">
              <a:solidFill>
                <a:srgbClr val="FF0000"/>
              </a:solidFill>
              <a:latin typeface=".VnTime" pitchFamily="34" charset="0"/>
            </a:endParaRPr>
          </a:p>
        </p:txBody>
      </p:sp>
      <p:sp>
        <p:nvSpPr>
          <p:cNvPr id="34828" name="Text Box 12"/>
          <p:cNvSpPr txBox="1">
            <a:spLocks noChangeArrowheads="1"/>
          </p:cNvSpPr>
          <p:nvPr/>
        </p:nvSpPr>
        <p:spPr bwMode="auto">
          <a:xfrm>
            <a:off x="6240464" y="5208209"/>
            <a:ext cx="2819400" cy="1200329"/>
          </a:xfrm>
          <a:prstGeom prst="rect">
            <a:avLst/>
          </a:prstGeom>
          <a:noFill/>
          <a:ln w="9525">
            <a:noFill/>
            <a:miter lim="800000"/>
            <a:headEnd/>
            <a:tailEnd/>
          </a:ln>
        </p:spPr>
        <p:txBody>
          <a:bodyPr>
            <a:spAutoFit/>
          </a:bodyPr>
          <a:lstStyle/>
          <a:p>
            <a:pPr algn="ctr">
              <a:spcBef>
                <a:spcPct val="50000"/>
              </a:spcBef>
            </a:pPr>
            <a:r>
              <a:rPr lang="en-US" sz="3600" b="1" dirty="0">
                <a:solidFill>
                  <a:srgbClr val="FF0000"/>
                </a:solidFill>
                <a:latin typeface=".VnTime" pitchFamily="34" charset="0"/>
              </a:rPr>
              <a:t> </a:t>
            </a:r>
            <a:r>
              <a:rPr lang="en-US" sz="3600" b="1" dirty="0">
                <a:solidFill>
                  <a:srgbClr val="FF0000"/>
                </a:solidFill>
                <a:latin typeface="Times New Roman" pitchFamily="18" charset="0"/>
              </a:rPr>
              <a:t>Ly </a:t>
            </a:r>
            <a:r>
              <a:rPr lang="en-US" sz="3600" b="1" dirty="0" err="1">
                <a:solidFill>
                  <a:srgbClr val="FF0000"/>
                </a:solidFill>
                <a:latin typeface="Times New Roman" pitchFamily="18" charset="0"/>
              </a:rPr>
              <a:t>nước</a:t>
            </a:r>
            <a:r>
              <a:rPr lang="en-US" sz="3600" b="1" dirty="0">
                <a:solidFill>
                  <a:srgbClr val="FF0000"/>
                </a:solidFill>
                <a:latin typeface="Times New Roman" pitchFamily="18" charset="0"/>
              </a:rPr>
              <a:t> </a:t>
            </a:r>
            <a:r>
              <a:rPr lang="en-US" sz="3600" b="1" dirty="0" err="1">
                <a:solidFill>
                  <a:srgbClr val="FF0000"/>
                </a:solidFill>
                <a:latin typeface="Times New Roman" pitchFamily="18" charset="0"/>
              </a:rPr>
              <a:t>có</a:t>
            </a:r>
            <a:r>
              <a:rPr lang="en-US" sz="3600" b="1" dirty="0">
                <a:solidFill>
                  <a:srgbClr val="FF0000"/>
                </a:solidFill>
                <a:latin typeface="Times New Roman" pitchFamily="18" charset="0"/>
              </a:rPr>
              <a:t> </a:t>
            </a:r>
            <a:r>
              <a:rPr lang="en-US" sz="3600" b="1" dirty="0" err="1">
                <a:solidFill>
                  <a:srgbClr val="FF0000"/>
                </a:solidFill>
                <a:latin typeface="Times New Roman" pitchFamily="18" charset="0"/>
              </a:rPr>
              <a:t>nước</a:t>
            </a:r>
            <a:r>
              <a:rPr lang="en-US" sz="3600" b="1" dirty="0">
                <a:solidFill>
                  <a:srgbClr val="FF0000"/>
                </a:solidFill>
                <a:latin typeface="Times New Roman" pitchFamily="18" charset="0"/>
              </a:rPr>
              <a:t> </a:t>
            </a:r>
            <a:r>
              <a:rPr lang="en-US" sz="3600" b="1" dirty="0" err="1">
                <a:solidFill>
                  <a:srgbClr val="FF0000"/>
                </a:solidFill>
                <a:latin typeface="Times New Roman" pitchFamily="18" charset="0"/>
              </a:rPr>
              <a:t>đá</a:t>
            </a:r>
            <a:endParaRPr lang="en-US" sz="3600" b="1" dirty="0">
              <a:solidFill>
                <a:srgbClr val="FF0000"/>
              </a:solidFill>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826"/>
                                        </p:tgtEl>
                                        <p:attrNameLst>
                                          <p:attrName>style.visibility</p:attrName>
                                        </p:attrNameLst>
                                      </p:cBhvr>
                                      <p:to>
                                        <p:strVal val="visible"/>
                                      </p:to>
                                    </p:set>
                                    <p:animEffect transition="in" filter="barn(inVertical)">
                                      <p:cBhvr>
                                        <p:cTn id="7" dur="500"/>
                                        <p:tgtEl>
                                          <p:spTgt spid="348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4827"/>
                                        </p:tgtEl>
                                        <p:attrNameLst>
                                          <p:attrName>style.visibility</p:attrName>
                                        </p:attrNameLst>
                                      </p:cBhvr>
                                      <p:to>
                                        <p:strVal val="visible"/>
                                      </p:to>
                                    </p:set>
                                    <p:animEffect transition="in" filter="wipe(down)">
                                      <p:cBhvr>
                                        <p:cTn id="12" dur="500"/>
                                        <p:tgtEl>
                                          <p:spTgt spid="348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4828"/>
                                        </p:tgtEl>
                                        <p:attrNameLst>
                                          <p:attrName>style.visibility</p:attrName>
                                        </p:attrNameLst>
                                      </p:cBhvr>
                                      <p:to>
                                        <p:strVal val="visible"/>
                                      </p:to>
                                    </p:set>
                                    <p:animEffect transition="in" filter="wipe(down)">
                                      <p:cBhvr>
                                        <p:cTn id="17" dur="500"/>
                                        <p:tgtEl>
                                          <p:spTgt spid="34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6" grpId="0"/>
      <p:bldP spid="34827" grpId="0"/>
      <p:bldP spid="3482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b760f6eaca899d1db713a33f6f9dd1665f78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1341</TotalTime>
  <Words>1175</Words>
  <Application>Microsoft Office PowerPoint</Application>
  <PresentationFormat>On-screen Show (4:3)</PresentationFormat>
  <Paragraphs>129</Paragraphs>
  <Slides>45</Slides>
  <Notes>0</Notes>
  <HiddenSlides>0</HiddenSlides>
  <MMClips>1</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 PC</dc:creator>
  <cp:lastModifiedBy>Windows User</cp:lastModifiedBy>
  <cp:revision>120</cp:revision>
  <dcterms:created xsi:type="dcterms:W3CDTF">2015-03-04T01:01:18Z</dcterms:created>
  <dcterms:modified xsi:type="dcterms:W3CDTF">2021-03-11T10:05:38Z</dcterms:modified>
</cp:coreProperties>
</file>