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0" r:id="rId2"/>
    <p:sldId id="307" r:id="rId3"/>
    <p:sldId id="293" r:id="rId4"/>
    <p:sldId id="294" r:id="rId5"/>
    <p:sldId id="295" r:id="rId6"/>
    <p:sldId id="289" r:id="rId7"/>
    <p:sldId id="266" r:id="rId8"/>
    <p:sldId id="278" r:id="rId9"/>
    <p:sldId id="296" r:id="rId10"/>
    <p:sldId id="298" r:id="rId11"/>
    <p:sldId id="279" r:id="rId12"/>
    <p:sldId id="299" r:id="rId13"/>
    <p:sldId id="300" r:id="rId14"/>
    <p:sldId id="301" r:id="rId15"/>
    <p:sldId id="302" r:id="rId16"/>
    <p:sldId id="303" r:id="rId17"/>
    <p:sldId id="304" r:id="rId18"/>
    <p:sldId id="282" r:id="rId19"/>
    <p:sldId id="305" r:id="rId20"/>
    <p:sldId id="283" r:id="rId21"/>
    <p:sldId id="306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66FF"/>
    <a:srgbClr val="003300"/>
    <a:srgbClr val="000000"/>
    <a:srgbClr val="0000FF"/>
    <a:srgbClr val="FF0000"/>
    <a:srgbClr val="FFFF00"/>
    <a:srgbClr val="008080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96" autoAdjust="0"/>
    <p:restoredTop sz="94660"/>
  </p:normalViewPr>
  <p:slideViewPr>
    <p:cSldViewPr>
      <p:cViewPr varScale="1">
        <p:scale>
          <a:sx n="38" d="100"/>
          <a:sy n="3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Size" ax:value="212;238"/>
  <ax:ocxPr ax:name="Value" ax:value="28660.86"/>
  <ax:ocxPr ax:name="FontName" ax:value="Arial"/>
  <ax:ocxPr ax:name="FontHeight" ax:value="285"/>
  <ax:ocxPr ax:name="FontCharSet" ax:value="0"/>
  <ax:ocxPr ax:name="FontPitchAndFamily" ax:value="2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4217552-5040-42A7-BAE0-96AD998FB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6801DF-28A1-47A7-84A3-716D231E86A5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735D3F-2B5C-4431-B6ED-8F25EE1BDDA1}" type="slidenum">
              <a:rPr lang="en-US" smtClean="0">
                <a:latin typeface="Arial" charset="0"/>
              </a:rPr>
              <a:pPr/>
              <a:t>14</a:t>
            </a:fld>
            <a:endParaRPr lang="en-US" smtClean="0">
              <a:latin typeface="Arial" charset="0"/>
            </a:endParaRPr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FAB56E-6D02-4B9B-9DC9-A597BE1B958B}" type="slidenum">
              <a:rPr lang="en-US" smtClean="0">
                <a:latin typeface="Arial" charset="0"/>
              </a:rPr>
              <a:pPr/>
              <a:t>15</a:t>
            </a:fld>
            <a:endParaRPr lang="en-US" smtClean="0">
              <a:latin typeface="Arial" charset="0"/>
            </a:endParaRPr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32FBB-4DE1-44E1-823C-29985DC782C8}" type="slidenum">
              <a:rPr lang="en-US" smtClean="0">
                <a:latin typeface="Arial" charset="0"/>
              </a:rPr>
              <a:pPr/>
              <a:t>16</a:t>
            </a:fld>
            <a:endParaRPr lang="en-US" smtClean="0">
              <a:latin typeface="Arial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E73C4-0910-44D4-B03E-46CCE6EBB6C7}" type="slidenum">
              <a:rPr lang="en-US" smtClean="0">
                <a:latin typeface="Arial" charset="0"/>
              </a:rPr>
              <a:pPr/>
              <a:t>17</a:t>
            </a:fld>
            <a:endParaRPr lang="en-US" smtClean="0">
              <a:latin typeface="Arial" charset="0"/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268E1-C5DF-4C03-9C1C-AF752C9776A8}" type="slidenum">
              <a:rPr lang="en-US" smtClean="0">
                <a:latin typeface="Arial" charset="0"/>
              </a:rPr>
              <a:pPr/>
              <a:t>18</a:t>
            </a:fld>
            <a:endParaRPr lang="en-US" smtClean="0">
              <a:latin typeface="Arial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6AD18C-32C7-4A3A-9007-F36807A39E69}" type="slidenum">
              <a:rPr lang="en-US" smtClean="0">
                <a:latin typeface="Arial" charset="0"/>
              </a:rPr>
              <a:pPr/>
              <a:t>19</a:t>
            </a:fld>
            <a:endParaRPr lang="en-US" smtClean="0">
              <a:latin typeface="Arial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1EBCE6-FFEA-46F9-B520-08CA36C58188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A16AE3-F8D5-486B-870B-E7CB177D7844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0B9A8C-6697-4C34-B60A-8B6C03D524B8}" type="slidenum">
              <a:rPr lang="en-US" smtClean="0">
                <a:latin typeface="Arial" charset="0"/>
              </a:rPr>
              <a:pPr/>
              <a:t>7</a:t>
            </a:fld>
            <a:endParaRPr lang="en-US" smtClean="0">
              <a:latin typeface="Arial" charset="0"/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39B6ED-1EBB-4884-8CE3-793F54293D83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B91BD1-88B1-4FCD-A5A1-178D4568F79F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5A4C52-98E6-4247-AF29-0939389529FD}" type="slidenum">
              <a:rPr lang="en-US" smtClean="0">
                <a:latin typeface="Arial" charset="0"/>
              </a:rPr>
              <a:pPr/>
              <a:t>11</a:t>
            </a:fld>
            <a:endParaRPr lang="en-US" smtClean="0">
              <a:latin typeface="Arial" charset="0"/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DEC3C-9232-4F9F-990D-0022441AAA63}" type="slidenum">
              <a:rPr lang="en-US" smtClean="0">
                <a:latin typeface="Arial" charset="0"/>
              </a:rPr>
              <a:pPr/>
              <a:t>12</a:t>
            </a:fld>
            <a:endParaRPr lang="en-US" smtClean="0">
              <a:latin typeface="Arial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E8F7BA-1879-445D-AD3F-3FE3A7FCEB88}" type="slidenum">
              <a:rPr lang="en-US" smtClean="0">
                <a:latin typeface="Arial" charset="0"/>
              </a:rPr>
              <a:pPr/>
              <a:t>13</a:t>
            </a:fld>
            <a:endParaRPr lang="en-US" smtClean="0">
              <a:latin typeface="Arial" charset="0"/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7616E-12A7-45A8-B0F4-153E50FAA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6C1D6-E79E-4C64-822E-EA1AFE223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23FC1-0BE8-4954-8D5B-B5D2882F0C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9B0DA-35AD-44E8-9952-D7DFA9D1F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5C246-2812-4D50-8B42-B9BC1AEF4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DAE58-6D38-4538-AFFF-2FE75A744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FFF81-68B4-45C4-8430-C0E80E8C1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7273-0E17-456E-ADD2-18C45D498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8E558-FC00-48A8-8D12-C73550D639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1D165-25C8-490B-9228-55D4B2CDE3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316B6-7171-49F1-8445-41D98DFA4A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071A019F-9A7F-479A-984B-F03FAE25E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gif"/><Relationship Id="rId7" Type="http://schemas.openxmlformats.org/officeDocument/2006/relationships/image" Target="../media/image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em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r>
              <a:rPr lang="en-US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/>
              </a:rPr>
              <a:t>    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648200" y="5486400"/>
            <a:ext cx="419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pic>
        <p:nvPicPr>
          <p:cNvPr id="3076" name="Picture 4" descr="butterflies_flowers_md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5348288"/>
            <a:ext cx="1676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6" descr="butterflies_flowers_md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334000"/>
            <a:ext cx="1447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7" descr="hummingbird_and_flower_md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04800" y="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9" descr="a_e_br1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057400" y="4706938"/>
            <a:ext cx="1981200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0" descr="a_e_br1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1219200" y="762000"/>
            <a:ext cx="16764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11" descr="a_e_br1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1295400"/>
            <a:ext cx="19812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4" name="Picture 12" descr="a_e_br1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3429000"/>
            <a:ext cx="16764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1752600" y="1981200"/>
            <a:ext cx="584166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</a:rPr>
              <a:t>Bài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</a:rPr>
              <a:t>giảng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</a:rPr>
              <a:t>điện</a:t>
            </a: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</a:rPr>
              <a:t>tử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05200" y="2895600"/>
            <a:ext cx="24030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/>
              </a:rPr>
              <a:t>Toán</a:t>
            </a: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/>
              </a:rPr>
              <a:t> 2</a:t>
            </a:r>
          </a:p>
        </p:txBody>
      </p:sp>
      <p:pic>
        <p:nvPicPr>
          <p:cNvPr id="3085" name="Ink 13"/>
          <p:cNvPicPr>
            <a:picLocks noRot="1" noChangeAspect="1" noEditPoints="1" noChangeArrowheads="1" noChangeShapeType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8950" y="0"/>
            <a:ext cx="80963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Ink 14"/>
          <p:cNvPicPr>
            <a:picLocks noRot="1" noChangeAspect="1" noEditPoints="1" noChangeArrowheads="1" noChangeShapeType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75088" y="1766888"/>
            <a:ext cx="73025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Ink 15"/>
          <p:cNvPicPr>
            <a:picLocks noRot="1" noChangeAspect="1" noEditPoints="1" noChangeArrowheads="1" noChangeShapeType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19475" y="6589713"/>
            <a:ext cx="2082800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1800225" y="2611438"/>
            <a:ext cx="7477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 b="1">
                <a:solidFill>
                  <a:srgbClr val="FF0000"/>
                </a:solidFill>
              </a:rPr>
              <a:t>17</a:t>
            </a:r>
            <a:r>
              <a:rPr lang="en-US" sz="3200" i="1">
                <a:solidFill>
                  <a:srgbClr val="FF0000"/>
                </a:solidFill>
                <a:latin typeface="Times New Roman" pitchFamily="18" charset="0"/>
              </a:rPr>
              <a:t>l</a:t>
            </a: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304800" y="1143000"/>
            <a:ext cx="403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2. Tính ( theo mẫu)</a:t>
            </a:r>
          </a:p>
        </p:txBody>
      </p:sp>
      <p:sp>
        <p:nvSpPr>
          <p:cNvPr id="11268" name="Rectangle 14"/>
          <p:cNvSpPr>
            <a:spLocks noChangeArrowheads="1"/>
          </p:cNvSpPr>
          <p:nvPr/>
        </p:nvSpPr>
        <p:spPr bwMode="auto">
          <a:xfrm>
            <a:off x="263525" y="2598738"/>
            <a:ext cx="16748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9</a:t>
            </a:r>
            <a:r>
              <a:rPr lang="en-US" sz="3200" i="1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en-US" sz="3200" b="1">
                <a:solidFill>
                  <a:srgbClr val="FF0000"/>
                </a:solidFill>
              </a:rPr>
              <a:t> + 8</a:t>
            </a:r>
            <a:r>
              <a:rPr lang="en-US" sz="3200" i="1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en-US" sz="3200" b="1">
                <a:solidFill>
                  <a:srgbClr val="FF0000"/>
                </a:solidFill>
              </a:rPr>
              <a:t> =</a:t>
            </a:r>
          </a:p>
        </p:txBody>
      </p:sp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685800" y="190500"/>
            <a:ext cx="80010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3060700" y="1190625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914400" y="3200400"/>
            <a:ext cx="2287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/>
              <a:t>b, 17</a:t>
            </a:r>
            <a:r>
              <a:rPr lang="en-US" sz="2800" i="1"/>
              <a:t>l</a:t>
            </a:r>
            <a:r>
              <a:rPr lang="en-US" sz="2800" b="1"/>
              <a:t> - 6</a:t>
            </a:r>
            <a:r>
              <a:rPr lang="en-US" sz="2800" i="1"/>
              <a:t>l</a:t>
            </a:r>
            <a:r>
              <a:rPr lang="en-US" sz="2800" b="1"/>
              <a:t> =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5181600" y="2667000"/>
            <a:ext cx="1962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/>
              <a:t>  15</a:t>
            </a:r>
            <a:r>
              <a:rPr lang="en-US" sz="2800" i="1"/>
              <a:t>l</a:t>
            </a:r>
            <a:r>
              <a:rPr lang="en-US" sz="2800" b="1"/>
              <a:t> +  5</a:t>
            </a:r>
            <a:r>
              <a:rPr lang="en-US" sz="2800" i="1"/>
              <a:t>l</a:t>
            </a:r>
            <a:r>
              <a:rPr lang="en-US" sz="2800" b="1"/>
              <a:t> =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257800" y="320040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/>
              <a:t> 18</a:t>
            </a:r>
            <a:r>
              <a:rPr lang="en-US" sz="2800" i="1"/>
              <a:t>l</a:t>
            </a:r>
            <a:r>
              <a:rPr lang="en-US" sz="2800" b="1"/>
              <a:t> - 5</a:t>
            </a:r>
            <a:r>
              <a:rPr lang="en-US" sz="2800" i="1"/>
              <a:t>l</a:t>
            </a:r>
            <a:r>
              <a:rPr lang="en-US" sz="2800" b="1"/>
              <a:t>   =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2819400" y="3200400"/>
            <a:ext cx="744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FF0066"/>
                </a:solidFill>
              </a:rPr>
              <a:t> 11</a:t>
            </a:r>
            <a:r>
              <a:rPr lang="en-US" sz="2800" i="1">
                <a:solidFill>
                  <a:srgbClr val="FF0066"/>
                </a:solidFill>
              </a:rPr>
              <a:t>l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6934200" y="2667000"/>
            <a:ext cx="665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FF0066"/>
                </a:solidFill>
              </a:rPr>
              <a:t>20</a:t>
            </a:r>
            <a:r>
              <a:rPr lang="en-US" sz="2800" i="1">
                <a:solidFill>
                  <a:srgbClr val="FF0066"/>
                </a:solidFill>
              </a:rPr>
              <a:t>l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7010400" y="3200400"/>
            <a:ext cx="665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FF0066"/>
                </a:solidFill>
              </a:rPr>
              <a:t>13</a:t>
            </a:r>
            <a:r>
              <a:rPr lang="en-US" sz="2800" i="1">
                <a:solidFill>
                  <a:srgbClr val="FF0066"/>
                </a:solidFill>
              </a:rPr>
              <a:t>l</a:t>
            </a: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2895600" y="2667000"/>
            <a:ext cx="679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17</a:t>
            </a:r>
            <a:r>
              <a:rPr lang="en-US" sz="2800" i="1">
                <a:solidFill>
                  <a:srgbClr val="FF0000"/>
                </a:solidFill>
                <a:latin typeface="Times New Roman" pitchFamily="18" charset="0"/>
              </a:rPr>
              <a:t>l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304800" y="1143000"/>
            <a:ext cx="403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2. Tính ( theo mẫu)</a:t>
            </a:r>
          </a:p>
        </p:txBody>
      </p:sp>
      <p:sp>
        <p:nvSpPr>
          <p:cNvPr id="12298" name="Rectangle 14"/>
          <p:cNvSpPr>
            <a:spLocks noChangeArrowheads="1"/>
          </p:cNvSpPr>
          <p:nvPr/>
        </p:nvSpPr>
        <p:spPr bwMode="auto">
          <a:xfrm>
            <a:off x="762000" y="2667000"/>
            <a:ext cx="2100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a,   9</a:t>
            </a:r>
            <a:r>
              <a:rPr lang="en-US" sz="2800" i="1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en-US" sz="2800" b="1">
                <a:solidFill>
                  <a:srgbClr val="FF0000"/>
                </a:solidFill>
              </a:rPr>
              <a:t> + 8</a:t>
            </a:r>
            <a:r>
              <a:rPr lang="en-US" sz="2800" i="1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en-US" sz="2800" b="1">
                <a:solidFill>
                  <a:srgbClr val="FF0000"/>
                </a:solidFill>
              </a:rPr>
              <a:t> =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685800" y="190500"/>
            <a:ext cx="800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3060700" y="1190625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31752" grpId="0"/>
      <p:bldP spid="31753" grpId="0"/>
      <p:bldP spid="317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685800" y="190500"/>
            <a:ext cx="8001000" cy="731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eaLnBrk="1" hangingPunct="1">
              <a:defRPr/>
            </a:pPr>
            <a:r>
              <a:rPr lang="en-US" sz="2800" dirty="0" err="1">
                <a:latin typeface="Arial"/>
              </a:rPr>
              <a:t>Bài</a:t>
            </a:r>
            <a:r>
              <a:rPr lang="en-US" sz="2800" dirty="0">
                <a:latin typeface="Arial"/>
              </a:rPr>
              <a:t> 3. </a:t>
            </a:r>
            <a:r>
              <a:rPr lang="en-US" sz="2800" dirty="0" err="1">
                <a:latin typeface="Arial"/>
              </a:rPr>
              <a:t>Còn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bao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nhiêu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lít</a:t>
            </a:r>
            <a:r>
              <a:rPr lang="en-US" sz="2800" dirty="0">
                <a:latin typeface="Arial"/>
              </a:rPr>
              <a:t>?</a:t>
            </a:r>
          </a:p>
          <a:p>
            <a:pPr algn="ctr" eaLnBrk="1" hangingPunct="1">
              <a:defRPr/>
            </a:pP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</p:txBody>
      </p:sp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3060700" y="1190625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64529" name="Picture 17" descr="Trang_4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645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685800" y="190500"/>
            <a:ext cx="8001000" cy="774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eaLnBrk="1" hangingPunct="1">
              <a:defRPr/>
            </a:pPr>
            <a:r>
              <a:rPr lang="en-US" sz="2800" dirty="0" err="1">
                <a:latin typeface="Arial"/>
              </a:rPr>
              <a:t>Bài</a:t>
            </a:r>
            <a:r>
              <a:rPr lang="en-US" sz="2800" dirty="0">
                <a:latin typeface="Arial"/>
              </a:rPr>
              <a:t> 3. </a:t>
            </a:r>
            <a:r>
              <a:rPr lang="en-US" sz="2800" dirty="0" err="1">
                <a:latin typeface="Arial"/>
              </a:rPr>
              <a:t>Còn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bao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nhiêu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lít</a:t>
            </a:r>
            <a:r>
              <a:rPr lang="en-US" sz="2800" dirty="0">
                <a:latin typeface="Arial"/>
              </a:rPr>
              <a:t>?</a:t>
            </a:r>
          </a:p>
          <a:p>
            <a:pPr eaLnBrk="1" hangingPunct="1">
              <a:defRPr/>
            </a:pPr>
            <a:r>
              <a:rPr lang="en-US" sz="2800" dirty="0">
                <a:latin typeface="Arial"/>
              </a:rPr>
              <a:t>b,</a:t>
            </a:r>
          </a:p>
          <a:p>
            <a:pPr algn="ctr" eaLnBrk="1" hangingPunct="1">
              <a:defRPr/>
            </a:pP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060700" y="1190625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190500"/>
            <a:ext cx="8001000" cy="774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eaLnBrk="1" hangingPunct="1">
              <a:defRPr/>
            </a:pPr>
            <a:r>
              <a:rPr lang="en-US" sz="2800" dirty="0" err="1">
                <a:latin typeface="Arial"/>
              </a:rPr>
              <a:t>Bài</a:t>
            </a:r>
            <a:r>
              <a:rPr lang="en-US" sz="2800" dirty="0">
                <a:latin typeface="Arial"/>
              </a:rPr>
              <a:t> 3. </a:t>
            </a:r>
            <a:r>
              <a:rPr lang="en-US" sz="2800" dirty="0" err="1">
                <a:latin typeface="Arial"/>
              </a:rPr>
              <a:t>Còn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bao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nhiêu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lít</a:t>
            </a:r>
            <a:r>
              <a:rPr lang="en-US" sz="2800" dirty="0">
                <a:latin typeface="Arial"/>
              </a:rPr>
              <a:t>?</a:t>
            </a:r>
          </a:p>
          <a:p>
            <a:pPr eaLnBrk="1" hangingPunct="1">
              <a:defRPr/>
            </a:pPr>
            <a:r>
              <a:rPr lang="en-US" sz="2800" dirty="0">
                <a:latin typeface="Arial"/>
              </a:rPr>
              <a:t>b,</a:t>
            </a:r>
          </a:p>
          <a:p>
            <a:pPr algn="ctr" eaLnBrk="1" hangingPunct="1">
              <a:defRPr/>
            </a:pP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3060700" y="1190625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410200" y="4419600"/>
            <a:ext cx="1143000" cy="1905000"/>
          </a:xfrm>
          <a:prstGeom prst="can">
            <a:avLst>
              <a:gd name="adj" fmla="val 41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 rot="5933100">
            <a:off x="4267200" y="1447800"/>
            <a:ext cx="1676400" cy="2590800"/>
          </a:xfrm>
          <a:prstGeom prst="can">
            <a:avLst>
              <a:gd name="adj" fmla="val 3863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5943600" y="3352800"/>
            <a:ext cx="3048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3333CC"/>
            </a:solidFill>
            <a:round/>
            <a:headEnd/>
            <a:tailEnd/>
          </a:ln>
          <a:effectLst>
            <a:outerShdw sy="-100000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6096000" y="4572000"/>
            <a:ext cx="228600" cy="76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sy="-100000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410200" y="5257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2 </a:t>
            </a:r>
            <a:r>
              <a:rPr lang="en-US" sz="2400" b="1" i="1">
                <a:solidFill>
                  <a:srgbClr val="FF0000"/>
                </a:solidFill>
              </a:rPr>
              <a:t>lít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419600" y="2590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10 </a:t>
            </a:r>
            <a:r>
              <a:rPr lang="en-US" sz="2400" b="1" i="1">
                <a:solidFill>
                  <a:srgbClr val="FF0000"/>
                </a:solidFill>
              </a:rPr>
              <a:t>lít</a:t>
            </a: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 rot="3812261">
            <a:off x="5867400" y="3657600"/>
            <a:ext cx="976313" cy="9763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1600200" y="5257800"/>
            <a:ext cx="342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/>
              <a:t>10</a:t>
            </a:r>
            <a:r>
              <a:rPr lang="en-US" sz="2800" b="1" i="1"/>
              <a:t>l</a:t>
            </a:r>
            <a:r>
              <a:rPr lang="en-US" sz="2800" b="1"/>
              <a:t> – 2</a:t>
            </a:r>
            <a:r>
              <a:rPr lang="en-US" sz="2800" b="1" i="1"/>
              <a:t>l</a:t>
            </a:r>
            <a:r>
              <a:rPr lang="en-US" sz="2800" b="1"/>
              <a:t> = 8</a:t>
            </a:r>
            <a:r>
              <a:rPr lang="en-US" sz="2800" b="1" i="1"/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685800" y="228600"/>
            <a:ext cx="8001000" cy="579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eaLnBrk="1" hangingPunct="1">
              <a:defRPr/>
            </a:pPr>
            <a:r>
              <a:rPr lang="en-US" sz="2800" dirty="0" err="1">
                <a:latin typeface="Arial"/>
              </a:rPr>
              <a:t>Bài</a:t>
            </a:r>
            <a:r>
              <a:rPr lang="en-US" sz="2800" dirty="0">
                <a:latin typeface="Arial"/>
              </a:rPr>
              <a:t> 3. </a:t>
            </a:r>
            <a:r>
              <a:rPr lang="en-US" sz="2800" dirty="0" err="1">
                <a:latin typeface="Arial"/>
              </a:rPr>
              <a:t>Còn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bao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nhiêu</a:t>
            </a:r>
            <a:r>
              <a:rPr lang="en-US" sz="2800" dirty="0">
                <a:latin typeface="Arial"/>
              </a:rPr>
              <a:t> </a:t>
            </a:r>
            <a:r>
              <a:rPr lang="en-US" sz="2800" dirty="0" err="1">
                <a:latin typeface="Arial"/>
              </a:rPr>
              <a:t>lít</a:t>
            </a:r>
            <a:r>
              <a:rPr lang="en-US" sz="2800" dirty="0">
                <a:latin typeface="Arial"/>
              </a:rPr>
              <a:t>?</a:t>
            </a:r>
          </a:p>
          <a:p>
            <a:pPr eaLnBrk="1" hangingPunct="1">
              <a:defRPr/>
            </a:pP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3048000" y="1219200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16388" name="Picture 12" descr="Trang_423 -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3" name="Text Box 13"/>
          <p:cNvSpPr txBox="1">
            <a:spLocks noChangeArrowheads="1"/>
          </p:cNvSpPr>
          <p:nvPr/>
        </p:nvSpPr>
        <p:spPr bwMode="auto">
          <a:xfrm>
            <a:off x="5410200" y="541020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/>
              <a:t>20</a:t>
            </a:r>
            <a:r>
              <a:rPr lang="en-US" sz="2800" b="1" i="1"/>
              <a:t>l</a:t>
            </a:r>
            <a:r>
              <a:rPr lang="en-US" sz="2800" b="1"/>
              <a:t> – 10</a:t>
            </a:r>
            <a:r>
              <a:rPr lang="en-US" sz="2800" b="1" i="1"/>
              <a:t>l</a:t>
            </a:r>
            <a:r>
              <a:rPr lang="en-US" sz="2800" b="1"/>
              <a:t> = 10</a:t>
            </a:r>
            <a:r>
              <a:rPr lang="en-US" sz="2800" b="1" i="1"/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685800" y="228600"/>
            <a:ext cx="8001000" cy="548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eaLnBrk="1" hangingPunct="1">
              <a:defRPr/>
            </a:pP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</p:txBody>
      </p:sp>
      <p:pic>
        <p:nvPicPr>
          <p:cNvPr id="17411" name="Picture 6" descr="Trang_4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0" y="1219200"/>
            <a:ext cx="335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/>
              <a:t>Bài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685800" y="228600"/>
            <a:ext cx="7924800" cy="1073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  <a:p>
            <a:pPr algn="ctr" eaLnBrk="1" hangingPunct="1">
              <a:defRPr/>
            </a:pP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r>
              <a:rPr lang="en-US" sz="2800" b="1" dirty="0" err="1">
                <a:latin typeface="Arial"/>
              </a:rPr>
              <a:t>Tóm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tắt</a:t>
            </a:r>
            <a:endParaRPr lang="en-US" sz="2800" b="1" dirty="0">
              <a:latin typeface="Arial"/>
            </a:endParaRPr>
          </a:p>
          <a:p>
            <a:pPr algn="ctr" eaLnBrk="1" hangingPunct="1">
              <a:defRPr/>
            </a:pPr>
            <a:endParaRPr lang="en-US" sz="2800" b="1" dirty="0">
              <a:latin typeface="Arial"/>
            </a:endParaRPr>
          </a:p>
          <a:p>
            <a:pPr algn="ctr" eaLnBrk="1" hangingPunct="1">
              <a:defRPr/>
            </a:pPr>
            <a:r>
              <a:rPr lang="en-US" sz="2800" b="1" dirty="0" err="1">
                <a:latin typeface="Arial"/>
              </a:rPr>
              <a:t>Lần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đầu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bán</a:t>
            </a:r>
            <a:r>
              <a:rPr lang="en-US" sz="2800" b="1" dirty="0">
                <a:latin typeface="Arial"/>
              </a:rPr>
              <a:t>            : 12</a:t>
            </a:r>
            <a:r>
              <a:rPr lang="en-US" sz="2800" b="1" i="1" dirty="0">
                <a:latin typeface="Arial"/>
              </a:rPr>
              <a:t>l</a:t>
            </a:r>
          </a:p>
          <a:p>
            <a:pPr algn="ctr" eaLnBrk="1" hangingPunct="1">
              <a:defRPr/>
            </a:pPr>
            <a:r>
              <a:rPr lang="en-US" sz="2800" b="1" dirty="0" err="1">
                <a:latin typeface="Arial"/>
              </a:rPr>
              <a:t>Lần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sau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bán</a:t>
            </a:r>
            <a:r>
              <a:rPr lang="en-US" sz="2800" b="1" dirty="0">
                <a:latin typeface="Arial"/>
              </a:rPr>
              <a:t>             : 15</a:t>
            </a:r>
            <a:r>
              <a:rPr lang="en-US" sz="2800" b="1" i="1" dirty="0">
                <a:latin typeface="Arial"/>
              </a:rPr>
              <a:t>l</a:t>
            </a:r>
          </a:p>
          <a:p>
            <a:pPr algn="ctr" eaLnBrk="1" hangingPunct="1">
              <a:defRPr/>
            </a:pPr>
            <a:r>
              <a:rPr lang="en-US" sz="2800" b="1" dirty="0">
                <a:latin typeface="Arial"/>
              </a:rPr>
              <a:t>   </a:t>
            </a:r>
            <a:r>
              <a:rPr lang="en-US" sz="2800" b="1" dirty="0" err="1">
                <a:latin typeface="Arial"/>
              </a:rPr>
              <a:t>Cả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hai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lần</a:t>
            </a:r>
            <a:r>
              <a:rPr lang="en-US" sz="2800" b="1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bán</a:t>
            </a:r>
            <a:r>
              <a:rPr lang="en-US" sz="2800" b="1" dirty="0">
                <a:latin typeface="Arial"/>
              </a:rPr>
              <a:t>         : ... </a:t>
            </a:r>
            <a:r>
              <a:rPr lang="en-US" sz="2800" b="1" i="1" dirty="0">
                <a:latin typeface="Arial"/>
              </a:rPr>
              <a:t>l</a:t>
            </a:r>
            <a:r>
              <a:rPr lang="en-US" sz="2800" b="1" dirty="0">
                <a:latin typeface="Arial"/>
              </a:rPr>
              <a:t> ?</a:t>
            </a:r>
          </a:p>
          <a:p>
            <a:pPr algn="ctr" eaLnBrk="1" hangingPunct="1">
              <a:defRPr/>
            </a:pPr>
            <a:r>
              <a:rPr lang="en-US" sz="2800" dirty="0">
                <a:latin typeface="Arial"/>
              </a:rPr>
              <a:t>                                      </a:t>
            </a:r>
          </a:p>
          <a:p>
            <a:pPr algn="ctr" eaLnBrk="1" hangingPunct="1">
              <a:defRPr/>
            </a:pPr>
            <a:r>
              <a:rPr lang="en-US" sz="2800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Bài</a:t>
            </a:r>
            <a:r>
              <a:rPr lang="en-US" sz="2800" dirty="0">
                <a:latin typeface="Arial"/>
              </a:rPr>
              <a:t> </a:t>
            </a:r>
            <a:r>
              <a:rPr lang="en-US" sz="2800" b="1" dirty="0" err="1">
                <a:latin typeface="Arial"/>
              </a:rPr>
              <a:t>giải</a:t>
            </a:r>
            <a:endParaRPr lang="en-US" sz="2800" b="1" dirty="0">
              <a:latin typeface="Arial"/>
            </a:endParaRPr>
          </a:p>
          <a:p>
            <a:pPr eaLnBrk="1" hangingPunct="1">
              <a:defRPr/>
            </a:pPr>
            <a:r>
              <a:rPr lang="en-US" sz="2800" b="1" dirty="0">
                <a:solidFill>
                  <a:schemeClr val="tx2"/>
                </a:solidFill>
                <a:latin typeface="Arial"/>
              </a:rPr>
              <a:t>	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Số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lít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nước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mắm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cả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hai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lần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bán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được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là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:</a:t>
            </a:r>
          </a:p>
          <a:p>
            <a:pPr algn="ctr" eaLnBrk="1" hangingPunct="1">
              <a:defRPr/>
            </a:pPr>
            <a:r>
              <a:rPr lang="en-US" sz="2800" b="1" dirty="0">
                <a:solidFill>
                  <a:schemeClr val="tx2"/>
                </a:solidFill>
                <a:latin typeface="Arial"/>
              </a:rPr>
              <a:t> 12 + 15 = </a:t>
            </a:r>
            <a:r>
              <a:rPr lang="en-US" sz="2800" b="1" dirty="0">
                <a:solidFill>
                  <a:srgbClr val="FF0066"/>
                </a:solidFill>
                <a:latin typeface="Arial"/>
              </a:rPr>
              <a:t>27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( </a:t>
            </a:r>
            <a:r>
              <a:rPr lang="en-US" sz="2800" b="1" i="1" dirty="0">
                <a:solidFill>
                  <a:schemeClr val="tx2"/>
                </a:solidFill>
                <a:latin typeface="Arial"/>
              </a:rPr>
              <a:t>l )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	</a:t>
            </a:r>
          </a:p>
          <a:p>
            <a:pPr algn="ctr" eaLnBrk="1" hangingPunct="1">
              <a:defRPr/>
            </a:pPr>
            <a:r>
              <a:rPr lang="en-US" sz="2800" b="1" dirty="0">
                <a:solidFill>
                  <a:schemeClr val="tx2"/>
                </a:solidFill>
                <a:latin typeface="Arial"/>
              </a:rPr>
              <a:t>	          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Đáp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số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: </a:t>
            </a:r>
            <a:r>
              <a:rPr lang="en-US" sz="2800" b="1" dirty="0">
                <a:solidFill>
                  <a:srgbClr val="FF0066"/>
                </a:solidFill>
                <a:latin typeface="Arial"/>
              </a:rPr>
              <a:t>27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lít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nước</a:t>
            </a:r>
            <a:r>
              <a:rPr lang="en-US" sz="2800" b="1" dirty="0">
                <a:solidFill>
                  <a:schemeClr val="tx2"/>
                </a:solidFill>
                <a:latin typeface="Arial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/>
              </a:rPr>
              <a:t>mắm</a:t>
            </a:r>
            <a:endParaRPr lang="en-US" sz="2800" b="1" dirty="0">
              <a:solidFill>
                <a:schemeClr val="tx2"/>
              </a:solidFill>
              <a:latin typeface="Arial"/>
            </a:endParaRPr>
          </a:p>
          <a:p>
            <a:pPr eaLnBrk="1" hangingPunct="1">
              <a:spcBef>
                <a:spcPct val="20000"/>
              </a:spcBef>
              <a:defRPr/>
            </a:pPr>
            <a:r>
              <a:rPr lang="en-US" b="1" dirty="0">
                <a:latin typeface="Arial"/>
              </a:rPr>
              <a:t>		</a:t>
            </a:r>
            <a:endParaRPr lang="en-US" dirty="0">
              <a:latin typeface="Arial"/>
            </a:endParaRPr>
          </a:p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sz="28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  <a:p>
            <a:pPr algn="ctr" eaLnBrk="1" hangingPunct="1">
              <a:defRPr/>
            </a:pPr>
            <a:endParaRPr lang="en-US" sz="2000" dirty="0">
              <a:latin typeface="Arial"/>
            </a:endParaRPr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25400" y="285750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5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5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57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57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577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85800" y="190500"/>
            <a:ext cx="80010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000" dirty="0">
                <a:latin typeface="Arial"/>
              </a:rPr>
              <a:t> </a:t>
            </a:r>
            <a:endParaRPr lang="en-US" sz="3000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sz="2800" dirty="0">
                <a:latin typeface="Arial"/>
              </a:rPr>
              <a:t> 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39975" name="Text Box 39"/>
          <p:cNvSpPr txBox="1">
            <a:spLocks noChangeArrowheads="1"/>
          </p:cNvSpPr>
          <p:nvPr/>
        </p:nvSpPr>
        <p:spPr bwMode="auto">
          <a:xfrm>
            <a:off x="1447800" y="1905000"/>
            <a:ext cx="5524500" cy="11382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4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Trò chơi: Ai nhanh-ai đúng</a:t>
            </a:r>
          </a:p>
        </p:txBody>
      </p:sp>
      <p:grpSp>
        <p:nvGrpSpPr>
          <p:cNvPr id="19460" name="Group 46"/>
          <p:cNvGrpSpPr>
            <a:grpSpLocks/>
          </p:cNvGrpSpPr>
          <p:nvPr/>
        </p:nvGrpSpPr>
        <p:grpSpPr bwMode="auto">
          <a:xfrm>
            <a:off x="1905000" y="2667000"/>
            <a:ext cx="4108450" cy="2157413"/>
            <a:chOff x="196" y="1545"/>
            <a:chExt cx="2588" cy="1359"/>
          </a:xfrm>
        </p:grpSpPr>
        <p:sp>
          <p:nvSpPr>
            <p:cNvPr id="19462" name="Oval 28"/>
            <p:cNvSpPr>
              <a:spLocks noChangeArrowheads="1"/>
            </p:cNvSpPr>
            <p:nvPr/>
          </p:nvSpPr>
          <p:spPr bwMode="auto">
            <a:xfrm>
              <a:off x="196" y="1752"/>
              <a:ext cx="2588" cy="115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9463" name="AutoShape 30"/>
            <p:cNvSpPr>
              <a:spLocks noChangeArrowheads="1"/>
            </p:cNvSpPr>
            <p:nvPr/>
          </p:nvSpPr>
          <p:spPr bwMode="auto">
            <a:xfrm>
              <a:off x="324" y="2184"/>
              <a:ext cx="288" cy="384"/>
            </a:xfrm>
            <a:prstGeom prst="can">
              <a:avLst>
                <a:gd name="adj" fmla="val 33333"/>
              </a:avLst>
            </a:prstGeom>
            <a:solidFill>
              <a:srgbClr val="FF7C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9464" name="AutoShape 31"/>
            <p:cNvSpPr>
              <a:spLocks noChangeArrowheads="1"/>
            </p:cNvSpPr>
            <p:nvPr/>
          </p:nvSpPr>
          <p:spPr bwMode="auto">
            <a:xfrm>
              <a:off x="668" y="2120"/>
              <a:ext cx="336" cy="480"/>
            </a:xfrm>
            <a:prstGeom prst="can">
              <a:avLst>
                <a:gd name="adj" fmla="val 35714"/>
              </a:avLst>
            </a:prstGeom>
            <a:solidFill>
              <a:srgbClr val="FF7C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9465" name="AutoShape 32"/>
            <p:cNvSpPr>
              <a:spLocks noChangeArrowheads="1"/>
            </p:cNvSpPr>
            <p:nvPr/>
          </p:nvSpPr>
          <p:spPr bwMode="auto">
            <a:xfrm>
              <a:off x="1172" y="2064"/>
              <a:ext cx="384" cy="536"/>
            </a:xfrm>
            <a:prstGeom prst="can">
              <a:avLst>
                <a:gd name="adj" fmla="val 34896"/>
              </a:avLst>
            </a:prstGeom>
            <a:solidFill>
              <a:srgbClr val="FF7C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9466" name="AutoShape 33"/>
            <p:cNvSpPr>
              <a:spLocks noChangeArrowheads="1"/>
            </p:cNvSpPr>
            <p:nvPr/>
          </p:nvSpPr>
          <p:spPr bwMode="auto">
            <a:xfrm rot="5400000">
              <a:off x="1416" y="2268"/>
              <a:ext cx="272" cy="1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8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7" name="AutoShape 34"/>
            <p:cNvSpPr>
              <a:spLocks noChangeArrowheads="1"/>
            </p:cNvSpPr>
            <p:nvPr/>
          </p:nvSpPr>
          <p:spPr bwMode="auto">
            <a:xfrm rot="-5400000">
              <a:off x="252" y="2328"/>
              <a:ext cx="192" cy="1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8" name="Text Box 35"/>
            <p:cNvSpPr txBox="1">
              <a:spLocks noChangeArrowheads="1"/>
            </p:cNvSpPr>
            <p:nvPr/>
          </p:nvSpPr>
          <p:spPr bwMode="auto">
            <a:xfrm>
              <a:off x="310" y="228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b="1"/>
                <a:t>1</a:t>
              </a:r>
              <a:r>
                <a:rPr lang="en-US" b="1" i="1"/>
                <a:t>l</a:t>
              </a:r>
            </a:p>
          </p:txBody>
        </p:sp>
        <p:sp>
          <p:nvSpPr>
            <p:cNvPr id="19469" name="Text Box 36"/>
            <p:cNvSpPr txBox="1">
              <a:spLocks noChangeArrowheads="1"/>
            </p:cNvSpPr>
            <p:nvPr/>
          </p:nvSpPr>
          <p:spPr bwMode="auto">
            <a:xfrm>
              <a:off x="694" y="225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b="1"/>
                <a:t>2</a:t>
              </a:r>
              <a:r>
                <a:rPr lang="en-US" b="1" i="1"/>
                <a:t>l</a:t>
              </a:r>
            </a:p>
          </p:txBody>
        </p:sp>
        <p:sp>
          <p:nvSpPr>
            <p:cNvPr id="19470" name="Text Box 37"/>
            <p:cNvSpPr txBox="1">
              <a:spLocks noChangeArrowheads="1"/>
            </p:cNvSpPr>
            <p:nvPr/>
          </p:nvSpPr>
          <p:spPr bwMode="auto">
            <a:xfrm>
              <a:off x="1128" y="2256"/>
              <a:ext cx="28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b="1"/>
                <a:t>3</a:t>
              </a:r>
              <a:r>
                <a:rPr lang="en-US" b="1" i="1"/>
                <a:t>l</a:t>
              </a:r>
            </a:p>
          </p:txBody>
        </p:sp>
        <p:sp>
          <p:nvSpPr>
            <p:cNvPr id="39974" name="Text Box 38"/>
            <p:cNvSpPr txBox="1">
              <a:spLocks noChangeArrowheads="1"/>
            </p:cNvSpPr>
            <p:nvPr/>
          </p:nvSpPr>
          <p:spPr bwMode="auto">
            <a:xfrm>
              <a:off x="240" y="154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endParaRPr>
            </a:p>
          </p:txBody>
        </p:sp>
        <p:grpSp>
          <p:nvGrpSpPr>
            <p:cNvPr id="19472" name="Group 41"/>
            <p:cNvGrpSpPr>
              <a:grpSpLocks/>
            </p:cNvGrpSpPr>
            <p:nvPr/>
          </p:nvGrpSpPr>
          <p:grpSpPr bwMode="auto">
            <a:xfrm>
              <a:off x="1752" y="2000"/>
              <a:ext cx="768" cy="624"/>
              <a:chOff x="1084" y="2064"/>
              <a:chExt cx="448" cy="536"/>
            </a:xfrm>
          </p:grpSpPr>
          <p:sp>
            <p:nvSpPr>
              <p:cNvPr id="19475" name="AutoShape 42"/>
              <p:cNvSpPr>
                <a:spLocks noChangeArrowheads="1"/>
              </p:cNvSpPr>
              <p:nvPr/>
            </p:nvSpPr>
            <p:spPr bwMode="auto">
              <a:xfrm>
                <a:off x="1084" y="2064"/>
                <a:ext cx="384" cy="536"/>
              </a:xfrm>
              <a:prstGeom prst="can">
                <a:avLst>
                  <a:gd name="adj" fmla="val 34896"/>
                </a:avLst>
              </a:prstGeom>
              <a:solidFill>
                <a:srgbClr val="FF7C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/>
              </a:p>
            </p:txBody>
          </p:sp>
          <p:sp>
            <p:nvSpPr>
              <p:cNvPr id="19476" name="AutoShape 43"/>
              <p:cNvSpPr>
                <a:spLocks noChangeArrowheads="1"/>
              </p:cNvSpPr>
              <p:nvPr/>
            </p:nvSpPr>
            <p:spPr bwMode="auto">
              <a:xfrm rot="5400000">
                <a:off x="1328" y="2268"/>
                <a:ext cx="272" cy="13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8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473" name="Text Box 44"/>
            <p:cNvSpPr txBox="1">
              <a:spLocks noChangeArrowheads="1"/>
            </p:cNvSpPr>
            <p:nvPr/>
          </p:nvSpPr>
          <p:spPr bwMode="auto">
            <a:xfrm>
              <a:off x="1944" y="2224"/>
              <a:ext cx="28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b="1"/>
                <a:t>6</a:t>
              </a:r>
              <a:r>
                <a:rPr lang="en-US" b="1" i="1"/>
                <a:t>l</a:t>
              </a:r>
            </a:p>
          </p:txBody>
        </p:sp>
        <p:sp>
          <p:nvSpPr>
            <p:cNvPr id="19474" name="AutoShape 45"/>
            <p:cNvSpPr>
              <a:spLocks noChangeArrowheads="1"/>
            </p:cNvSpPr>
            <p:nvPr/>
          </p:nvSpPr>
          <p:spPr bwMode="auto">
            <a:xfrm rot="5400000">
              <a:off x="892" y="2324"/>
              <a:ext cx="224" cy="7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8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983" name="Text Box 47"/>
          <p:cNvSpPr txBox="1">
            <a:spLocks noChangeArrowheads="1"/>
          </p:cNvSpPr>
          <p:nvPr/>
        </p:nvSpPr>
        <p:spPr bwMode="auto">
          <a:xfrm>
            <a:off x="3336925" y="5330825"/>
            <a:ext cx="1143000" cy="641350"/>
          </a:xfrm>
          <a:prstGeom prst="rect">
            <a:avLst/>
          </a:prstGeom>
          <a:solidFill>
            <a:srgbClr val="FF7C8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/>
              <a:t>12</a:t>
            </a:r>
            <a:r>
              <a:rPr lang="en-US" sz="3600" b="1" i="1"/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1447800" y="2590800"/>
            <a:ext cx="2152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/>
              <a:t>2</a:t>
            </a:r>
            <a:r>
              <a:rPr lang="en-US" sz="2800" i="1"/>
              <a:t>l</a:t>
            </a:r>
            <a:r>
              <a:rPr lang="en-US" sz="2800" b="1"/>
              <a:t> + 2</a:t>
            </a:r>
            <a:r>
              <a:rPr lang="en-US" sz="2800" i="1"/>
              <a:t>l</a:t>
            </a:r>
            <a:r>
              <a:rPr lang="en-US" sz="2800" b="1"/>
              <a:t> +6</a:t>
            </a:r>
            <a:r>
              <a:rPr lang="en-US" sz="2800" i="1"/>
              <a:t>l</a:t>
            </a:r>
            <a:r>
              <a:rPr lang="en-US" sz="2800" b="1"/>
              <a:t>  =</a:t>
            </a: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1524000" y="3657600"/>
            <a:ext cx="22590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latin typeface="Times New Roman" pitchFamily="18" charset="0"/>
              </a:rPr>
              <a:t>28</a:t>
            </a:r>
            <a:r>
              <a:rPr lang="en-US" sz="2800" b="1" i="1">
                <a:latin typeface="Times New Roman" pitchFamily="18" charset="0"/>
              </a:rPr>
              <a:t>l </a:t>
            </a:r>
            <a:r>
              <a:rPr lang="en-US" sz="2800" b="1">
                <a:latin typeface="Times New Roman" pitchFamily="18" charset="0"/>
              </a:rPr>
              <a:t>-</a:t>
            </a:r>
            <a:r>
              <a:rPr lang="en-US" sz="2800" b="1"/>
              <a:t> 4</a:t>
            </a:r>
            <a:r>
              <a:rPr lang="en-US" sz="2800" b="1" i="1">
                <a:latin typeface="Times New Roman" pitchFamily="18" charset="0"/>
              </a:rPr>
              <a:t>l</a:t>
            </a:r>
            <a:r>
              <a:rPr lang="en-US" sz="2800" b="1"/>
              <a:t> - 2</a:t>
            </a:r>
            <a:r>
              <a:rPr lang="en-US" sz="2800" b="1" i="1">
                <a:latin typeface="Times New Roman" pitchFamily="18" charset="0"/>
              </a:rPr>
              <a:t>l</a:t>
            </a:r>
            <a:r>
              <a:rPr lang="en-US" sz="2800" b="1"/>
              <a:t> =</a:t>
            </a:r>
            <a:r>
              <a:rPr lang="en-US" sz="2800"/>
              <a:t> </a:t>
            </a:r>
          </a:p>
        </p:txBody>
      </p:sp>
      <p:sp>
        <p:nvSpPr>
          <p:cNvPr id="20484" name="Rectangle 10"/>
          <p:cNvSpPr>
            <a:spLocks noChangeArrowheads="1"/>
          </p:cNvSpPr>
          <p:nvPr/>
        </p:nvSpPr>
        <p:spPr bwMode="auto">
          <a:xfrm>
            <a:off x="3733800" y="25146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0066"/>
                </a:solidFill>
              </a:rPr>
              <a:t>  11</a:t>
            </a:r>
            <a:r>
              <a:rPr lang="en-US" sz="2800" i="1">
                <a:solidFill>
                  <a:srgbClr val="FF0066"/>
                </a:solidFill>
              </a:rPr>
              <a:t>l</a:t>
            </a:r>
          </a:p>
        </p:txBody>
      </p:sp>
      <p:sp>
        <p:nvSpPr>
          <p:cNvPr id="20485" name="Rectangle 11"/>
          <p:cNvSpPr>
            <a:spLocks noChangeArrowheads="1"/>
          </p:cNvSpPr>
          <p:nvPr/>
        </p:nvSpPr>
        <p:spPr bwMode="auto">
          <a:xfrm>
            <a:off x="3810000" y="3733800"/>
            <a:ext cx="10366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0066"/>
                </a:solidFill>
              </a:rPr>
              <a:t> 22</a:t>
            </a:r>
            <a:r>
              <a:rPr lang="en-US" sz="2800" i="1">
                <a:solidFill>
                  <a:srgbClr val="FF0066"/>
                </a:solidFill>
              </a:rPr>
              <a:t>l</a:t>
            </a:r>
          </a:p>
        </p:txBody>
      </p:sp>
      <p:sp>
        <p:nvSpPr>
          <p:cNvPr id="77837" name="Text Box 13"/>
          <p:cNvSpPr txBox="1">
            <a:spLocks noChangeArrowheads="1"/>
          </p:cNvSpPr>
          <p:nvPr/>
        </p:nvSpPr>
        <p:spPr bwMode="auto">
          <a:xfrm>
            <a:off x="304800" y="1143000"/>
            <a:ext cx="403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Đúng ghi Đ, sai ghi S</a:t>
            </a:r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685800" y="190500"/>
            <a:ext cx="80010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</p:txBody>
      </p:sp>
      <p:sp>
        <p:nvSpPr>
          <p:cNvPr id="77840" name="Text Box 16"/>
          <p:cNvSpPr txBox="1">
            <a:spLocks noChangeArrowheads="1"/>
          </p:cNvSpPr>
          <p:nvPr/>
        </p:nvSpPr>
        <p:spPr bwMode="auto">
          <a:xfrm>
            <a:off x="3048000" y="1219200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4800600" y="25908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/>
              <a:t>S</a:t>
            </a:r>
          </a:p>
        </p:txBody>
      </p:sp>
      <p:sp>
        <p:nvSpPr>
          <p:cNvPr id="20490" name="Text Box 18"/>
          <p:cNvSpPr txBox="1">
            <a:spLocks noChangeArrowheads="1"/>
          </p:cNvSpPr>
          <p:nvPr/>
        </p:nvSpPr>
        <p:spPr bwMode="auto">
          <a:xfrm>
            <a:off x="4876800" y="2590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4724400" y="38100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/>
              <a:t>Đ</a:t>
            </a:r>
          </a:p>
        </p:txBody>
      </p:sp>
      <p:sp>
        <p:nvSpPr>
          <p:cNvPr id="20492" name="Text Box 20"/>
          <p:cNvSpPr txBox="1">
            <a:spLocks noChangeArrowheads="1"/>
          </p:cNvSpPr>
          <p:nvPr/>
        </p:nvSpPr>
        <p:spPr bwMode="auto">
          <a:xfrm>
            <a:off x="5105400" y="38862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3048000" y="2667000"/>
            <a:ext cx="2001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/>
              <a:t>  30 +  70 =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5562600" y="266700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/>
              <a:t> 60 + 40   =</a:t>
            </a: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4800600" y="2667000"/>
            <a:ext cx="785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100</a:t>
            </a:r>
            <a:endParaRPr lang="en-US" sz="2800" i="1">
              <a:solidFill>
                <a:srgbClr val="FF0000"/>
              </a:solidFill>
            </a:endParaRP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7315200" y="2667000"/>
            <a:ext cx="785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100</a:t>
            </a:r>
            <a:endParaRPr lang="en-US" sz="2800" i="1">
              <a:solidFill>
                <a:srgbClr val="FF0000"/>
              </a:solidFill>
            </a:endParaRPr>
          </a:p>
        </p:txBody>
      </p:sp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2209800" y="2667000"/>
            <a:ext cx="885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FF0000"/>
                </a:solidFill>
              </a:rPr>
              <a:t> 100</a:t>
            </a:r>
            <a:endParaRPr lang="en-US" sz="2800" i="1">
              <a:solidFill>
                <a:srgbClr val="FF0000"/>
              </a:solidFill>
            </a:endParaRPr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762000" y="1371600"/>
            <a:ext cx="403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1. Tính nhẩm</a:t>
            </a:r>
          </a:p>
        </p:txBody>
      </p:sp>
      <p:sp>
        <p:nvSpPr>
          <p:cNvPr id="4104" name="Rectangle 10"/>
          <p:cNvSpPr>
            <a:spLocks noChangeArrowheads="1"/>
          </p:cNvSpPr>
          <p:nvPr/>
        </p:nvSpPr>
        <p:spPr bwMode="auto">
          <a:xfrm>
            <a:off x="762000" y="2667000"/>
            <a:ext cx="1582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</a:rPr>
              <a:t>10 +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>
                <a:latin typeface="Times New Roman" pitchFamily="18" charset="0"/>
              </a:rPr>
              <a:t>90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/>
              <a:t>=</a:t>
            </a:r>
          </a:p>
        </p:txBody>
      </p:sp>
      <p:sp>
        <p:nvSpPr>
          <p:cNvPr id="82955" name="Rectangle 11"/>
          <p:cNvSpPr>
            <a:spLocks noChangeArrowheads="1"/>
          </p:cNvSpPr>
          <p:nvPr/>
        </p:nvSpPr>
        <p:spPr bwMode="auto">
          <a:xfrm>
            <a:off x="685800" y="190500"/>
            <a:ext cx="80010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latin typeface="Arial"/>
              </a:rPr>
              <a:t> </a:t>
            </a:r>
            <a:endParaRPr lang="en-US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</a:t>
            </a:r>
            <a:r>
              <a:rPr lang="en-US" dirty="0">
                <a:latin typeface="Arial"/>
              </a:rPr>
              <a:t> </a:t>
            </a:r>
            <a:r>
              <a:rPr lang="en-US" sz="2000" dirty="0">
                <a:latin typeface="Arial"/>
              </a:rPr>
              <a:t> </a:t>
            </a:r>
          </a:p>
        </p:txBody>
      </p:sp>
      <p:sp>
        <p:nvSpPr>
          <p:cNvPr id="82956" name="Text Box 12"/>
          <p:cNvSpPr txBox="1">
            <a:spLocks noChangeArrowheads="1"/>
          </p:cNvSpPr>
          <p:nvPr/>
        </p:nvSpPr>
        <p:spPr bwMode="auto">
          <a:xfrm>
            <a:off x="3060700" y="1190625"/>
            <a:ext cx="500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3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0" grpId="0"/>
      <p:bldP spid="82951" grpId="0"/>
      <p:bldP spid="8295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4038600" cy="1143000"/>
          </a:xfrm>
          <a:solidFill>
            <a:srgbClr val="FFFF00">
              <a:alpha val="44000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Dặn dò :</a:t>
            </a:r>
            <a:r>
              <a:rPr lang="en-US" smtClean="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0000FF"/>
                </a:solidFill>
              </a:rPr>
              <a:t>Xem lại bài ở nhà.</a:t>
            </a:r>
          </a:p>
          <a:p>
            <a:pPr eaLnBrk="1" hangingPunct="1"/>
            <a:r>
              <a:rPr lang="en-US" b="1" smtClean="0">
                <a:solidFill>
                  <a:srgbClr val="0000FF"/>
                </a:solidFill>
              </a:rPr>
              <a:t>Chuẩn bị: Luyện tập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wallcoo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547813" y="1636713"/>
            <a:ext cx="7273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AU" sz="4400" b="1">
                <a:solidFill>
                  <a:srgbClr val="000066"/>
                </a:solidFill>
              </a:rPr>
              <a:t> </a:t>
            </a:r>
          </a:p>
        </p:txBody>
      </p:sp>
      <p:pic>
        <p:nvPicPr>
          <p:cNvPr id="22532" name="Picture 4" descr="34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5" name="WordArt 5"/>
          <p:cNvSpPr>
            <a:spLocks noChangeArrowheads="1" noChangeShapeType="1" noTextEdit="1"/>
          </p:cNvSpPr>
          <p:nvPr/>
        </p:nvSpPr>
        <p:spPr bwMode="auto">
          <a:xfrm>
            <a:off x="1752600" y="1636713"/>
            <a:ext cx="5953125" cy="32400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48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5050"/>
                    </a:gs>
                    <a:gs pos="100000">
                      <a:srgbClr val="FF6699"/>
                    </a:gs>
                  </a:gsLst>
                  <a:lin ang="5400000" scaled="1"/>
                </a:gradFill>
                <a:latin typeface="Arial"/>
                <a:cs typeface="Arial"/>
              </a:rPr>
              <a:t>Tiết học kết thúc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685800" y="228600"/>
            <a:ext cx="7696200" cy="729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000" dirty="0">
                <a:latin typeface="Arial"/>
              </a:rPr>
              <a:t> </a:t>
            </a:r>
            <a:endParaRPr lang="en-US" sz="3000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sz="3000" b="1" dirty="0">
                <a:solidFill>
                  <a:srgbClr val="FF0000"/>
                </a:solidFill>
                <a:latin typeface="Arial"/>
              </a:rPr>
              <a:t>  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eaLnBrk="1" hangingPunct="1">
              <a:defRPr/>
            </a:pP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Bài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2: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Đặt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tính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rồi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tính</a:t>
            </a:r>
            <a:endParaRPr lang="en-US" sz="3000" b="1" dirty="0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eaLnBrk="1" hangingPunct="1">
              <a:defRPr/>
            </a:pP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37 + 63			18 + 82	</a:t>
            </a:r>
          </a:p>
          <a:p>
            <a:pPr eaLnBrk="1" hangingPunct="1">
              <a:defRPr/>
            </a:pPr>
            <a:endParaRPr lang="en-US" sz="3000" b="1" dirty="0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809625" y="849313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>
                <a:hlinkClick r:id="rId3" action="ppaction://hlinksldjump"/>
              </a:rPr>
              <a:t>Slide 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685800" y="228600"/>
            <a:ext cx="7696200" cy="914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000" dirty="0">
                <a:latin typeface="Arial"/>
              </a:rPr>
              <a:t> </a:t>
            </a:r>
            <a:endParaRPr lang="en-US" sz="3000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sz="3000" b="1" dirty="0">
                <a:solidFill>
                  <a:srgbClr val="FF0000"/>
                </a:solidFill>
                <a:latin typeface="Arial"/>
              </a:rPr>
              <a:t>  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eaLnBrk="1" hangingPunct="1">
              <a:defRPr/>
            </a:pP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Bài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2: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Đặt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tính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rồi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tính</a:t>
            </a:r>
            <a:endParaRPr lang="en-US" sz="3000" b="1" dirty="0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eaLnBrk="1" hangingPunct="1">
              <a:defRPr/>
            </a:pP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37 + 63			18 + 82	</a:t>
            </a:r>
          </a:p>
          <a:p>
            <a:pPr eaLnBrk="1" hangingPunct="1">
              <a:defRPr/>
            </a:pPr>
            <a:endParaRPr lang="en-US" sz="3000" b="1" dirty="0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eaLnBrk="1" hangingPunct="1">
              <a:defRPr/>
            </a:pP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    37				    18</a:t>
            </a:r>
          </a:p>
          <a:p>
            <a:pPr eaLnBrk="1" hangingPunct="1">
              <a:defRPr/>
            </a:pP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+				+ </a:t>
            </a:r>
          </a:p>
          <a:p>
            <a:pPr eaLnBrk="1" hangingPunct="1">
              <a:defRPr/>
            </a:pP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    </a:t>
            </a:r>
            <a:r>
              <a:rPr lang="en-US" sz="3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63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			    </a:t>
            </a:r>
            <a:r>
              <a:rPr lang="en-US" sz="3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82</a:t>
            </a: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		</a:t>
            </a:r>
          </a:p>
          <a:p>
            <a:pPr eaLnBrk="1" hangingPunct="1">
              <a:defRPr/>
            </a:pPr>
            <a:r>
              <a:rPr lang="en-US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	  100				  100</a:t>
            </a: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-809625" y="849313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>
                <a:hlinkClick r:id="rId3" action="ppaction://hlinksldjump"/>
              </a:rPr>
              <a:t>Slide 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05800" cy="1371600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smtClean="0"/>
              <a:t>Em có nhận xét gì về phép tính và kết quả của 2 bài tập trên?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Đều là các số có 2 chữ số cộng lại với nhau và có kết quả bằng 100.</a:t>
            </a:r>
          </a:p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Ta nói đây là các phép cộng có tổng bằng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 rot="-3297441">
            <a:off x="6452394" y="1299369"/>
            <a:ext cx="563562" cy="952500"/>
          </a:xfrm>
          <a:prstGeom prst="star5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/>
            </a:endParaRPr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 flipH="1">
            <a:off x="165100" y="342900"/>
            <a:ext cx="4648200" cy="404813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eaLnBrk="1" hangingPunct="1">
              <a:defRPr/>
            </a:pPr>
            <a:endParaRPr lang="en-US" b="1">
              <a:solidFill>
                <a:srgbClr val="99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990600" y="1371600"/>
            <a:ext cx="304800" cy="685800"/>
          </a:xfrm>
          <a:prstGeom prst="star5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/>
            </a:endParaRP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1828800" y="6477000"/>
            <a:ext cx="609600" cy="381000"/>
          </a:xfrm>
          <a:prstGeom prst="star5">
            <a:avLst/>
          </a:prstGeom>
          <a:solidFill>
            <a:srgbClr val="FF0000">
              <a:alpha val="7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/>
            </a:endParaRPr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>
            <a:off x="8489950" y="2819400"/>
            <a:ext cx="685800" cy="381000"/>
          </a:xfrm>
          <a:prstGeom prst="star5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/>
            </a:endParaRPr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>
            <a:off x="3435350" y="2730500"/>
            <a:ext cx="609600" cy="381000"/>
          </a:xfrm>
          <a:prstGeom prst="star5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248400" y="4495800"/>
            <a:ext cx="2362200" cy="2119313"/>
            <a:chOff x="196" y="1545"/>
            <a:chExt cx="1488" cy="1335"/>
          </a:xfrm>
        </p:grpSpPr>
        <p:grpSp>
          <p:nvGrpSpPr>
            <p:cNvPr id="1045" name="Group 13"/>
            <p:cNvGrpSpPr>
              <a:grpSpLocks/>
            </p:cNvGrpSpPr>
            <p:nvPr/>
          </p:nvGrpSpPr>
          <p:grpSpPr bwMode="auto">
            <a:xfrm>
              <a:off x="196" y="1728"/>
              <a:ext cx="1488" cy="1152"/>
              <a:chOff x="336" y="1728"/>
              <a:chExt cx="1488" cy="1152"/>
            </a:xfrm>
          </p:grpSpPr>
          <p:grpSp>
            <p:nvGrpSpPr>
              <p:cNvPr id="1047" name="Group 14"/>
              <p:cNvGrpSpPr>
                <a:grpSpLocks/>
              </p:cNvGrpSpPr>
              <p:nvPr/>
            </p:nvGrpSpPr>
            <p:grpSpPr bwMode="auto">
              <a:xfrm>
                <a:off x="336" y="1728"/>
                <a:ext cx="1488" cy="1152"/>
                <a:chOff x="224" y="2496"/>
                <a:chExt cx="1488" cy="1152"/>
              </a:xfrm>
            </p:grpSpPr>
            <p:grpSp>
              <p:nvGrpSpPr>
                <p:cNvPr id="1051" name="Group 15"/>
                <p:cNvGrpSpPr>
                  <a:grpSpLocks/>
                </p:cNvGrpSpPr>
                <p:nvPr/>
              </p:nvGrpSpPr>
              <p:grpSpPr bwMode="auto">
                <a:xfrm>
                  <a:off x="224" y="2496"/>
                  <a:ext cx="1488" cy="1152"/>
                  <a:chOff x="224" y="2496"/>
                  <a:chExt cx="1488" cy="1152"/>
                </a:xfrm>
              </p:grpSpPr>
              <p:sp>
                <p:nvSpPr>
                  <p:cNvPr id="1054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224" y="2496"/>
                    <a:ext cx="1488" cy="1152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1" hangingPunct="1"/>
                    <a:endParaRPr lang="en-US"/>
                  </a:p>
                </p:txBody>
              </p:sp>
              <p:grpSp>
                <p:nvGrpSpPr>
                  <p:cNvPr id="1055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352" y="2832"/>
                    <a:ext cx="1144" cy="536"/>
                    <a:chOff x="352" y="2832"/>
                    <a:chExt cx="1144" cy="536"/>
                  </a:xfrm>
                </p:grpSpPr>
                <p:sp>
                  <p:nvSpPr>
                    <p:cNvPr id="1056" name="AutoShap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" y="2952"/>
                      <a:ext cx="288" cy="384"/>
                    </a:xfrm>
                    <a:prstGeom prst="can">
                      <a:avLst>
                        <a:gd name="adj" fmla="val 33333"/>
                      </a:avLst>
                    </a:prstGeom>
                    <a:solidFill>
                      <a:srgbClr val="FF7C8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 eaLnBrk="1" hangingPunct="1"/>
                      <a:endParaRPr lang="en-US"/>
                    </a:p>
                  </p:txBody>
                </p:sp>
                <p:sp>
                  <p:nvSpPr>
                    <p:cNvPr id="1057" name="AutoShape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96" y="2888"/>
                      <a:ext cx="336" cy="480"/>
                    </a:xfrm>
                    <a:prstGeom prst="can">
                      <a:avLst>
                        <a:gd name="adj" fmla="val 35714"/>
                      </a:avLst>
                    </a:prstGeom>
                    <a:solidFill>
                      <a:srgbClr val="FF7C8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 eaLnBrk="1" hangingPunct="1"/>
                      <a:endParaRPr lang="en-US"/>
                    </a:p>
                  </p:txBody>
                </p:sp>
                <p:sp>
                  <p:nvSpPr>
                    <p:cNvPr id="1058" name="AutoShap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12" y="2832"/>
                      <a:ext cx="384" cy="536"/>
                    </a:xfrm>
                    <a:prstGeom prst="can">
                      <a:avLst>
                        <a:gd name="adj" fmla="val 34896"/>
                      </a:avLst>
                    </a:prstGeom>
                    <a:solidFill>
                      <a:srgbClr val="FF7C8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 eaLnBrk="1" hangingPunct="1"/>
                      <a:endParaRPr lang="en-US"/>
                    </a:p>
                  </p:txBody>
                </p:sp>
              </p:grpSp>
            </p:grpSp>
            <p:sp>
              <p:nvSpPr>
                <p:cNvPr id="1052" name="AutoShape 21"/>
                <p:cNvSpPr>
                  <a:spLocks noChangeArrowheads="1"/>
                </p:cNvSpPr>
                <p:nvPr/>
              </p:nvSpPr>
              <p:spPr bwMode="auto">
                <a:xfrm rot="5400000">
                  <a:off x="1356" y="3036"/>
                  <a:ext cx="272" cy="13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78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lnTo>
                        <a:pt x="5400" y="1080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AutoShape 22"/>
                <p:cNvSpPr>
                  <a:spLocks noChangeArrowheads="1"/>
                </p:cNvSpPr>
                <p:nvPr/>
              </p:nvSpPr>
              <p:spPr bwMode="auto">
                <a:xfrm rot="-5400000">
                  <a:off x="280" y="3096"/>
                  <a:ext cx="192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5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lnTo>
                        <a:pt x="5400" y="1080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48" name="Text Box 23"/>
              <p:cNvSpPr txBox="1">
                <a:spLocks noChangeArrowheads="1"/>
              </p:cNvSpPr>
              <p:nvPr/>
            </p:nvSpPr>
            <p:spPr bwMode="auto">
              <a:xfrm>
                <a:off x="450" y="2286"/>
                <a:ext cx="2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n-US" b="1"/>
                  <a:t>1</a:t>
                </a:r>
                <a:r>
                  <a:rPr lang="en-US" b="1" i="1"/>
                  <a:t>l</a:t>
                </a:r>
              </a:p>
            </p:txBody>
          </p:sp>
          <p:sp>
            <p:nvSpPr>
              <p:cNvPr id="1049" name="Text Box 24"/>
              <p:cNvSpPr txBox="1">
                <a:spLocks noChangeArrowheads="1"/>
              </p:cNvSpPr>
              <p:nvPr/>
            </p:nvSpPr>
            <p:spPr bwMode="auto">
              <a:xfrm>
                <a:off x="834" y="2254"/>
                <a:ext cx="2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n-US" b="1"/>
                  <a:t>2</a:t>
                </a:r>
                <a:r>
                  <a:rPr lang="en-US" b="1" i="1"/>
                  <a:t>l</a:t>
                </a:r>
              </a:p>
            </p:txBody>
          </p:sp>
          <p:sp>
            <p:nvSpPr>
              <p:cNvPr id="1050" name="Text Box 25"/>
              <p:cNvSpPr txBox="1">
                <a:spLocks noChangeArrowheads="1"/>
              </p:cNvSpPr>
              <p:nvPr/>
            </p:nvSpPr>
            <p:spPr bwMode="auto">
              <a:xfrm>
                <a:off x="1268" y="2256"/>
                <a:ext cx="2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n-US" b="1"/>
                  <a:t>3</a:t>
                </a:r>
                <a:r>
                  <a:rPr lang="en-US" b="1" i="1"/>
                  <a:t>l</a:t>
                </a:r>
              </a:p>
            </p:txBody>
          </p:sp>
        </p:grpSp>
        <p:sp>
          <p:nvSpPr>
            <p:cNvPr id="48154" name="Text Box 26"/>
            <p:cNvSpPr txBox="1">
              <a:spLocks noChangeArrowheads="1"/>
            </p:cNvSpPr>
            <p:nvPr/>
          </p:nvSpPr>
          <p:spPr bwMode="auto">
            <a:xfrm>
              <a:off x="240" y="154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endParaRPr>
            </a:p>
          </p:txBody>
        </p:sp>
      </p:grp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533400" y="2590800"/>
            <a:ext cx="2460625" cy="2446338"/>
            <a:chOff x="1884" y="1435"/>
            <a:chExt cx="1550" cy="1541"/>
          </a:xfrm>
        </p:grpSpPr>
        <p:grpSp>
          <p:nvGrpSpPr>
            <p:cNvPr id="1037" name="Group 28"/>
            <p:cNvGrpSpPr>
              <a:grpSpLocks/>
            </p:cNvGrpSpPr>
            <p:nvPr/>
          </p:nvGrpSpPr>
          <p:grpSpPr bwMode="auto">
            <a:xfrm>
              <a:off x="2042" y="1440"/>
              <a:ext cx="1392" cy="1536"/>
              <a:chOff x="2112" y="1440"/>
              <a:chExt cx="1392" cy="1536"/>
            </a:xfrm>
          </p:grpSpPr>
          <p:sp>
            <p:nvSpPr>
              <p:cNvPr id="1039" name="Oval 29"/>
              <p:cNvSpPr>
                <a:spLocks noChangeArrowheads="1"/>
              </p:cNvSpPr>
              <p:nvPr/>
            </p:nvSpPr>
            <p:spPr bwMode="auto">
              <a:xfrm>
                <a:off x="2112" y="1440"/>
                <a:ext cx="1392" cy="15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/>
              </a:p>
            </p:txBody>
          </p:sp>
          <p:grpSp>
            <p:nvGrpSpPr>
              <p:cNvPr id="1040" name="Group 30"/>
              <p:cNvGrpSpPr>
                <a:grpSpLocks/>
              </p:cNvGrpSpPr>
              <p:nvPr/>
            </p:nvGrpSpPr>
            <p:grpSpPr bwMode="auto">
              <a:xfrm>
                <a:off x="2240" y="1680"/>
                <a:ext cx="1082" cy="1008"/>
                <a:chOff x="2240" y="1680"/>
                <a:chExt cx="1082" cy="1008"/>
              </a:xfrm>
            </p:grpSpPr>
            <p:pic>
              <p:nvPicPr>
                <p:cNvPr id="1041" name="Picture 31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2240" y="1776"/>
                  <a:ext cx="576" cy="8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42" name="Picture 32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2650" y="1680"/>
                  <a:ext cx="672" cy="10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04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244" y="2138"/>
                  <a:ext cx="38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sz="2000" b="1"/>
                    <a:t>3</a:t>
                  </a:r>
                  <a:r>
                    <a:rPr lang="en-US" sz="2000" b="1" i="1"/>
                    <a:t>l</a:t>
                  </a:r>
                </a:p>
              </p:txBody>
            </p:sp>
            <p:sp>
              <p:nvSpPr>
                <p:cNvPr id="104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688" y="2138"/>
                  <a:ext cx="38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sz="2000" b="1"/>
                    <a:t>5</a:t>
                  </a:r>
                  <a:r>
                    <a:rPr lang="en-US" sz="2000" b="1" i="1"/>
                    <a:t>l</a:t>
                  </a:r>
                </a:p>
              </p:txBody>
            </p:sp>
          </p:grpSp>
        </p:grpSp>
        <p:sp>
          <p:nvSpPr>
            <p:cNvPr id="48163" name="Text Box 35"/>
            <p:cNvSpPr txBox="1">
              <a:spLocks noChangeArrowheads="1"/>
            </p:cNvSpPr>
            <p:nvPr/>
          </p:nvSpPr>
          <p:spPr bwMode="auto">
            <a:xfrm>
              <a:off x="1884" y="143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endParaRPr>
            </a:p>
          </p:txBody>
        </p:sp>
      </p:grpSp>
      <p:pic>
        <p:nvPicPr>
          <p:cNvPr id="48179" name="Picture 51" descr="Trang_423 - 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6400" y="1219200"/>
            <a:ext cx="3200400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5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  <p:custDataLst>
      <p:tags r:id="rId2"/>
    </p:custDataLst>
    <p:controls>
      <p:control spid="1026" name="TextBox1" r:id="rId3" imgW="76320" imgH="85680"/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685800" y="228600"/>
            <a:ext cx="80010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000" dirty="0">
                <a:latin typeface="Arial"/>
              </a:rPr>
              <a:t> </a:t>
            </a:r>
            <a:endParaRPr lang="en-US" sz="3000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sz="3000" b="1" dirty="0">
                <a:solidFill>
                  <a:srgbClr val="FF0000"/>
                </a:solidFill>
                <a:latin typeface="Arial"/>
              </a:rPr>
              <a:t>  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2362200" y="1524000"/>
            <a:ext cx="5715000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66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LÍT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66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Lít viết tắt là </a:t>
            </a:r>
            <a:r>
              <a:rPr lang="en-US" sz="6600" b="1" i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85800" y="228600"/>
            <a:ext cx="8001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000" dirty="0">
                <a:latin typeface="Arial"/>
              </a:rPr>
              <a:t> </a:t>
            </a:r>
            <a:endParaRPr lang="en-US" sz="3000" b="1" dirty="0">
              <a:solidFill>
                <a:srgbClr val="003300"/>
              </a:solidFill>
              <a:latin typeface="Arial"/>
            </a:endParaRPr>
          </a:p>
          <a:p>
            <a:pPr algn="ctr" eaLnBrk="1" hangingPunct="1">
              <a:defRPr/>
            </a:pP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Toán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LÍT </a:t>
            </a: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 eaLnBrk="1" hangingPunct="1">
              <a:defRPr/>
            </a:pP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29746" name="Picture 50" descr="Trang_4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20775"/>
            <a:ext cx="9144000" cy="573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97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BÀI TẬP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Đọc, viết (theo mẫu):</a:t>
            </a:r>
          </a:p>
          <a:p>
            <a:pPr marL="609600" indent="-609600" eaLnBrk="1" hangingPunct="1">
              <a:buFontTx/>
              <a:buNone/>
            </a:pPr>
            <a:endParaRPr lang="en-US" smtClean="0"/>
          </a:p>
        </p:txBody>
      </p:sp>
      <p:pic>
        <p:nvPicPr>
          <p:cNvPr id="59396" name="Picture 4" descr="Trang_4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2895600" y="51816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/>
              <a:t>Mười lít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819400" y="59436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971800" y="59436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819400" y="59436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/>
              <a:t>10</a:t>
            </a:r>
            <a:r>
              <a:rPr lang="en-US" sz="3200" i="1"/>
              <a:t>l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4953000" y="5181600"/>
            <a:ext cx="1752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/>
              <a:t>Hai lít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4953000" y="5943600"/>
            <a:ext cx="1752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/>
              <a:t>2</a:t>
            </a:r>
            <a:r>
              <a:rPr lang="en-US" sz="3200" i="1"/>
              <a:t>l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6858000" y="51816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/>
              <a:t>Năm lít</a:t>
            </a: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6781800" y="59436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/>
              <a:t>5</a:t>
            </a:r>
            <a:r>
              <a:rPr lang="en-US" sz="3200" i="1"/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7" grpId="0"/>
      <p:bldP spid="59400" grpId="0"/>
      <p:bldP spid="59401" grpId="0"/>
      <p:bldP spid="59402" grpId="0"/>
      <p:bldP spid="59403" grpId="0"/>
      <p:bldP spid="5940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374</Words>
  <Application>Microsoft Office PowerPoint</Application>
  <PresentationFormat>On-screen Show (4:3)</PresentationFormat>
  <Paragraphs>260</Paragraphs>
  <Slides>21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Times New Roman</vt:lpstr>
      <vt:lpstr>Default Design</vt:lpstr>
      <vt:lpstr>Slide 1</vt:lpstr>
      <vt:lpstr>Slide 2</vt:lpstr>
      <vt:lpstr>Slide 3</vt:lpstr>
      <vt:lpstr>Slide 4</vt:lpstr>
      <vt:lpstr>Em có nhận xét gì về phép tính và kết quả của 2 bài tập trên?</vt:lpstr>
      <vt:lpstr>Slide 6</vt:lpstr>
      <vt:lpstr>Slide 7</vt:lpstr>
      <vt:lpstr>Slide 8</vt:lpstr>
      <vt:lpstr>BÀI TẬP 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Dặn dò : </vt:lpstr>
      <vt:lpstr>Slide 21</vt:lpstr>
    </vt:vector>
  </TitlesOfParts>
  <Company>Hai Duong - Viet Nam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™¯† P§P_Computer †¯™</dc:creator>
  <cp:lastModifiedBy>CSTeam</cp:lastModifiedBy>
  <cp:revision>30</cp:revision>
  <dcterms:created xsi:type="dcterms:W3CDTF">2006-05-16T06:25:15Z</dcterms:created>
  <dcterms:modified xsi:type="dcterms:W3CDTF">2016-06-29T09:43:05Z</dcterms:modified>
</cp:coreProperties>
</file>