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5"/>
  </p:notesMasterIdLst>
  <p:sldIdLst>
    <p:sldId id="270" r:id="rId2"/>
    <p:sldId id="285" r:id="rId3"/>
    <p:sldId id="273" r:id="rId4"/>
    <p:sldId id="274" r:id="rId5"/>
    <p:sldId id="287" r:id="rId6"/>
    <p:sldId id="286" r:id="rId7"/>
    <p:sldId id="275" r:id="rId8"/>
    <p:sldId id="292" r:id="rId9"/>
    <p:sldId id="293" r:id="rId10"/>
    <p:sldId id="279" r:id="rId11"/>
    <p:sldId id="299" r:id="rId12"/>
    <p:sldId id="296" r:id="rId13"/>
    <p:sldId id="29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>
        <p:scale>
          <a:sx n="77" d="100"/>
          <a:sy n="77" d="100"/>
        </p:scale>
        <p:origin x="-30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B8009-27CD-49C9-908A-6588523264E5}" type="datetimeFigureOut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22A591-7298-49F1-B132-74E3B4366C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8196" name="Header Placeholder 1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mtClean="0"/>
              <a:t>Phan Thị Thắm</a:t>
            </a:r>
          </a:p>
        </p:txBody>
      </p:sp>
    </p:spTree>
    <p:extLst>
      <p:ext uri="{BB962C8B-B14F-4D97-AF65-F5344CB8AC3E}">
        <p14:creationId xmlns:p14="http://schemas.microsoft.com/office/powerpoint/2010/main" val="29559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07193-FCE2-4479-BFFF-5FE0A56C1A6B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7ACA1-B368-4BA8-90EB-FC66CBD50688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D9986-4A69-47A4-89D2-9FB68BE97A59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1E50-8030-4028-8028-AEF50EE3CAEF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4ACA0-24B5-4275-9335-D188AC7D4A2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7434-ED64-43DF-8ECB-73149D252F9E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09F15-DFE8-4AA4-81CC-F16DEF209DEA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64D6-FB48-40D4-9FE3-9C8FC5EE574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56179-1089-4CB8-9792-76890A6D475F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A7A16-F63E-4118-B435-9E6C30DB2647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F06A6-6E1D-44EA-AC87-AF54781D9D25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ADFE5-7D16-4322-AC62-B13326B17906}" type="datetime1">
              <a:rPr lang="en-US" smtClean="0"/>
              <a:pPr/>
              <a:t>03/06/2021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smtClean="0"/>
              <a:t>GV: Vũ Thị Thư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D6D7-6B64-4BAF-ACAA-B73C7B9D15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jpeg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hyperlink" Target="file:///C:\Users\PC\Desktop\TH%20debar\khoi%205" TargetMode="Externa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hyperlink" Target="file:///C:\Users\PC\Desktop\l&#7899;p%203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file:///C:\Users\PC\Desktop\l&#7899;p%203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0" y="0"/>
            <a:ext cx="9372600" cy="7086600"/>
            <a:chOff x="0" y="-10"/>
            <a:chExt cx="5760" cy="4330"/>
          </a:xfrm>
        </p:grpSpPr>
        <p:pic>
          <p:nvPicPr>
            <p:cNvPr id="2077" name="Picture 25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2109" y="2109"/>
              <a:ext cx="4294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8" name="Picture 26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2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9" name="Picture 27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3576" y="2103"/>
              <a:ext cx="4294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80" name="Picture 28" descr="Animate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-10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Picture 32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287463"/>
            <a:ext cx="82232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33" descr="floral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40675" y="1211263"/>
            <a:ext cx="82232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527" name="AutoShape 39"/>
          <p:cNvSpPr>
            <a:spLocks noChangeArrowheads="1"/>
          </p:cNvSpPr>
          <p:nvPr/>
        </p:nvSpPr>
        <p:spPr bwMode="auto">
          <a:xfrm>
            <a:off x="2819400" y="3124200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28" name="AutoShape 40"/>
          <p:cNvSpPr>
            <a:spLocks noChangeArrowheads="1"/>
          </p:cNvSpPr>
          <p:nvPr/>
        </p:nvSpPr>
        <p:spPr bwMode="auto">
          <a:xfrm>
            <a:off x="2971800" y="2989263"/>
            <a:ext cx="385763" cy="43973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29" name="AutoShape 41"/>
          <p:cNvSpPr>
            <a:spLocks noChangeArrowheads="1"/>
          </p:cNvSpPr>
          <p:nvPr/>
        </p:nvSpPr>
        <p:spPr bwMode="auto">
          <a:xfrm>
            <a:off x="1717418" y="3124200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0" name="AutoShape 42"/>
          <p:cNvSpPr>
            <a:spLocks noChangeArrowheads="1"/>
          </p:cNvSpPr>
          <p:nvPr/>
        </p:nvSpPr>
        <p:spPr bwMode="auto">
          <a:xfrm>
            <a:off x="3200400" y="2590800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1" name="AutoShape 43"/>
          <p:cNvSpPr>
            <a:spLocks noChangeArrowheads="1"/>
          </p:cNvSpPr>
          <p:nvPr/>
        </p:nvSpPr>
        <p:spPr bwMode="auto">
          <a:xfrm>
            <a:off x="2292626" y="3703983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2" name="AutoShape 44"/>
          <p:cNvSpPr>
            <a:spLocks noChangeArrowheads="1"/>
          </p:cNvSpPr>
          <p:nvPr/>
        </p:nvSpPr>
        <p:spPr bwMode="auto">
          <a:xfrm>
            <a:off x="1269114" y="2370931"/>
            <a:ext cx="385763" cy="439738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3" name="AutoShape 45"/>
          <p:cNvSpPr>
            <a:spLocks noChangeArrowheads="1"/>
          </p:cNvSpPr>
          <p:nvPr/>
        </p:nvSpPr>
        <p:spPr bwMode="auto">
          <a:xfrm>
            <a:off x="4262438" y="3675063"/>
            <a:ext cx="385762" cy="43973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4" name="AutoShape 46"/>
          <p:cNvSpPr>
            <a:spLocks noChangeArrowheads="1"/>
          </p:cNvSpPr>
          <p:nvPr/>
        </p:nvSpPr>
        <p:spPr bwMode="auto">
          <a:xfrm>
            <a:off x="6400800" y="3370263"/>
            <a:ext cx="385762" cy="43973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5" name="AutoShape 47"/>
          <p:cNvSpPr>
            <a:spLocks noChangeArrowheads="1"/>
          </p:cNvSpPr>
          <p:nvPr/>
        </p:nvSpPr>
        <p:spPr bwMode="auto">
          <a:xfrm>
            <a:off x="5486400" y="2989263"/>
            <a:ext cx="385762" cy="43973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6" name="AutoShape 48"/>
          <p:cNvSpPr>
            <a:spLocks noChangeArrowheads="1"/>
          </p:cNvSpPr>
          <p:nvPr/>
        </p:nvSpPr>
        <p:spPr bwMode="auto">
          <a:xfrm>
            <a:off x="7410017" y="2895600"/>
            <a:ext cx="385762" cy="439737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7" name="AutoShape 49"/>
          <p:cNvSpPr>
            <a:spLocks noChangeArrowheads="1"/>
          </p:cNvSpPr>
          <p:nvPr/>
        </p:nvSpPr>
        <p:spPr bwMode="auto">
          <a:xfrm>
            <a:off x="4038600" y="3657600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8" name="AutoShape 50"/>
          <p:cNvSpPr>
            <a:spLocks noChangeArrowheads="1"/>
          </p:cNvSpPr>
          <p:nvPr/>
        </p:nvSpPr>
        <p:spPr bwMode="auto">
          <a:xfrm>
            <a:off x="4572000" y="3657600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39" name="AutoShape 51"/>
          <p:cNvSpPr>
            <a:spLocks noChangeArrowheads="1"/>
          </p:cNvSpPr>
          <p:nvPr/>
        </p:nvSpPr>
        <p:spPr bwMode="auto">
          <a:xfrm>
            <a:off x="6400800" y="2935357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40" name="AutoShape 52"/>
          <p:cNvSpPr>
            <a:spLocks noChangeArrowheads="1"/>
          </p:cNvSpPr>
          <p:nvPr/>
        </p:nvSpPr>
        <p:spPr bwMode="auto">
          <a:xfrm>
            <a:off x="5181600" y="3703983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3542" name="AutoShape 54"/>
          <p:cNvSpPr>
            <a:spLocks noChangeArrowheads="1"/>
          </p:cNvSpPr>
          <p:nvPr/>
        </p:nvSpPr>
        <p:spPr bwMode="auto">
          <a:xfrm>
            <a:off x="5035826" y="3065463"/>
            <a:ext cx="304800" cy="3048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pic>
        <p:nvPicPr>
          <p:cNvPr id="2068" name="Picture 5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2775" y="4191000"/>
            <a:ext cx="21812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5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" y="4038600"/>
            <a:ext cx="2200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58" descr="WhitecornerFlow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762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59" descr="three-violet-flower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90800" y="5943600"/>
            <a:ext cx="487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2" name="Rectangle 201"/>
          <p:cNvSpPr>
            <a:spLocks noChangeArrowheads="1"/>
          </p:cNvSpPr>
          <p:nvPr/>
        </p:nvSpPr>
        <p:spPr bwMode="auto">
          <a:xfrm>
            <a:off x="1446143" y="1459671"/>
            <a:ext cx="6553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MÔN : TIN HỌC</a:t>
            </a:r>
          </a:p>
          <a:p>
            <a:pPr algn="ctr">
              <a:spcBef>
                <a:spcPct val="50000"/>
              </a:spcBef>
            </a:pPr>
            <a:r>
              <a:rPr lang="en-US" alt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altLang="en-US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3</a:t>
            </a:r>
            <a:endParaRPr lang="en-US" alt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73" name="Picture 215" descr="WhitecornerFlow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48600" y="762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34"/>
          <p:cNvSpPr/>
          <p:nvPr/>
        </p:nvSpPr>
        <p:spPr>
          <a:xfrm>
            <a:off x="889073" y="152400"/>
            <a:ext cx="752988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vi-V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 Tiểu học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Ngọc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Hân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071916" y="4724400"/>
            <a:ext cx="530497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Lơ</a:t>
            </a:r>
            <a:endParaRPr 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3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3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3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3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3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3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3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3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3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3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3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3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3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3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3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3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3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3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3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3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3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829800" cy="71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Hacker-03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799" y="457200"/>
            <a:ext cx="1288473" cy="124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2"/>
          <p:cNvSpPr txBox="1">
            <a:spLocks/>
          </p:cNvSpPr>
          <p:nvPr/>
        </p:nvSpPr>
        <p:spPr>
          <a:xfrm>
            <a:off x="1524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B</a:t>
            </a: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kumimoji="0" 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kumimoji="0" 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thực</a:t>
            </a:r>
            <a:r>
              <a:rPr kumimoji="0" 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hành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57200"/>
            <a:ext cx="8839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2"/>
          <p:cNvSpPr txBox="1">
            <a:spLocks/>
          </p:cNvSpPr>
          <p:nvPr/>
        </p:nvSpPr>
        <p:spPr>
          <a:xfrm>
            <a:off x="381000" y="2209800"/>
            <a:ext cx="8458200" cy="3581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 học sinh lần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lượt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thực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hành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thao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sau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kumimoji="0" lang="en-US" sz="32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kumimoji="0" lang="en-US" sz="32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i="0" strike="noStrike" kern="1200" cap="none" spc="0" normalizeH="0" noProof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mục</a:t>
            </a:r>
            <a:r>
              <a:rPr kumimoji="0" lang="en-US" sz="32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lop3a, lop3b, lop3c, lop3d </a:t>
            </a:r>
            <a:r>
              <a:rPr kumimoji="0" lang="en-US" sz="32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trên</a:t>
            </a:r>
            <a:r>
              <a:rPr kumimoji="0" lang="en-US" sz="32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màn</a:t>
            </a:r>
            <a:r>
              <a:rPr kumimoji="0" lang="en-US" sz="32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kumimoji="0" lang="en-US" sz="32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2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nền</a:t>
            </a:r>
            <a:r>
              <a:rPr kumimoji="0" lang="en-US" sz="32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lvl="0">
              <a:lnSpc>
                <a:spcPct val="150000"/>
              </a:lnSpc>
              <a:spcBef>
                <a:spcPct val="0"/>
              </a:spcBef>
              <a:buFontTx/>
              <a:buChar char="-"/>
              <a:defRPr/>
            </a:pPr>
            <a:r>
              <a:rPr 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aseline="0" err="1" smtClean="0">
                <a:latin typeface="Times New Roman" pitchFamily="18" charset="0"/>
                <a:ea typeface="+mj-ea"/>
                <a:cs typeface="Times New Roman" pitchFamily="18" charset="0"/>
              </a:rPr>
              <a:t>Mở</a:t>
            </a:r>
            <a:r>
              <a:rPr lang="en-US" sz="3200" smtClean="0">
                <a:latin typeface="Times New Roman" pitchFamily="18" charset="0"/>
                <a:ea typeface="+mj-ea"/>
                <a:cs typeface="Times New Roman" pitchFamily="18" charset="0"/>
              </a:rPr>
              <a:t> lần lượt thư </a:t>
            </a:r>
            <a:r>
              <a:rPr lang="en-US" sz="3200" err="1" smtClean="0">
                <a:latin typeface="Times New Roman" pitchFamily="18" charset="0"/>
                <a:ea typeface="+mj-ea"/>
                <a:cs typeface="Times New Roman" pitchFamily="18" charset="0"/>
              </a:rPr>
              <a:t>mục</a:t>
            </a:r>
            <a:r>
              <a:rPr lang="en-US" sz="320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lop3a, lop3b, lop3c, 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lop3d.</a:t>
            </a:r>
            <a:endParaRPr lang="en-US" sz="3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8" name="Picture 2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5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or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0"/>
            <a:ext cx="9829800" cy="71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6" descr="Hacker-03-jun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799" y="457200"/>
            <a:ext cx="1288473" cy="124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457200"/>
            <a:ext cx="8839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2"/>
          <p:cNvSpPr txBox="1">
            <a:spLocks/>
          </p:cNvSpPr>
          <p:nvPr/>
        </p:nvSpPr>
        <p:spPr>
          <a:xfrm>
            <a:off x="381000" y="2209800"/>
            <a:ext cx="8458200" cy="3581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37160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Trò chơi cóc vàng tài ba</a:t>
            </a:r>
            <a:endParaRPr lang="en-US" sz="28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1981200"/>
            <a:ext cx="6505575" cy="484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9" name="Picture 2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5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838200"/>
            <a:ext cx="4199298" cy="349900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897" y="868046"/>
            <a:ext cx="4639903" cy="346915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91927" y="5562600"/>
            <a:ext cx="3646673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Sách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lộn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xộn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4724400" y="5486400"/>
            <a:ext cx="3944377" cy="132343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Sách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để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từng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loại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theo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từng</a:t>
            </a:r>
            <a:r>
              <a:rPr lang="en-US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ngăn</a:t>
            </a:r>
            <a:endParaRPr lang="en-US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10200" y="4556553"/>
            <a:ext cx="3094049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BÌNH</a:t>
            </a:r>
            <a:endParaRPr lang="en-US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68238" y="4595957"/>
            <a:ext cx="3094049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AN</a:t>
            </a:r>
            <a:r>
              <a:rPr lang="en-US" altLang="en-US" sz="2101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 </a:t>
            </a:r>
            <a:endParaRPr lang="en-US" altLang="en-US" sz="210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10" name="Picture 2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4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5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5282998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bor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81000" y="0"/>
            <a:ext cx="9829800" cy="714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2"/>
          <p:cNvSpPr txBox="1">
            <a:spLocks/>
          </p:cNvSpPr>
          <p:nvPr/>
        </p:nvSpPr>
        <p:spPr>
          <a:xfrm>
            <a:off x="1524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smtClean="0">
                <a:latin typeface="Times New Roman" pitchFamily="18" charset="0"/>
                <a:ea typeface="+mj-ea"/>
                <a:cs typeface="Times New Roman" pitchFamily="18" charset="0"/>
              </a:rPr>
              <a:t>NHẬN XÉT – DẶN DÒ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2819400"/>
            <a:ext cx="861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/>
              <a:t>Về nhà xem lại nội dung bài đã học, chuẩn bị cho tiết 2.</a:t>
            </a:r>
          </a:p>
          <a:p>
            <a:endParaRPr lang="en-US" sz="4800"/>
          </a:p>
        </p:txBody>
      </p:sp>
      <p:sp>
        <p:nvSpPr>
          <p:cNvPr id="12" name="Rectangle 11"/>
          <p:cNvSpPr/>
          <p:nvPr/>
        </p:nvSpPr>
        <p:spPr>
          <a:xfrm>
            <a:off x="0" y="457200"/>
            <a:ext cx="8839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7" name="Picture 2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5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62504123"/>
      </p:ext>
    </p:extLst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65633"/>
            <a:ext cx="8915400" cy="5971584"/>
          </a:xfrm>
        </p:spPr>
      </p:pic>
      <p:sp>
        <p:nvSpPr>
          <p:cNvPr id="4098" name="Line 38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Rectangle 41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pic>
        <p:nvPicPr>
          <p:cNvPr id="27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pic>
        <p:nvPicPr>
          <p:cNvPr id="29" name="Picture 2" descr="C:\Users\ACER\AppData\Local\Microsoft\Windows\Temporary Internet Files\Content.IE5\00WZCH5L\school_building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5866282"/>
            <a:ext cx="1066800" cy="991717"/>
          </a:xfrm>
          <a:prstGeom prst="rect">
            <a:avLst/>
          </a:prstGeom>
          <a:noFill/>
        </p:spPr>
      </p:pic>
      <p:sp>
        <p:nvSpPr>
          <p:cNvPr id="33" name="Cloud Callout 32"/>
          <p:cNvSpPr/>
          <p:nvPr/>
        </p:nvSpPr>
        <p:spPr>
          <a:xfrm>
            <a:off x="0" y="1371600"/>
            <a:ext cx="4724400" cy="2362200"/>
          </a:xfrm>
          <a:prstGeom prst="cloudCallout">
            <a:avLst>
              <a:gd name="adj1" fmla="val -28578"/>
              <a:gd name="adj2" fmla="val 65194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Sách</a:t>
            </a:r>
            <a:r>
              <a:rPr lang="en-US" sz="2800" dirty="0" smtClean="0"/>
              <a:t> </a:t>
            </a:r>
            <a:r>
              <a:rPr lang="en-US" sz="2800" dirty="0" err="1" smtClean="0"/>
              <a:t>trong</a:t>
            </a:r>
            <a:r>
              <a:rPr lang="en-US" sz="2800" dirty="0" smtClean="0"/>
              <a:t> </a:t>
            </a:r>
            <a:r>
              <a:rPr lang="en-US" sz="2800" dirty="0" err="1" smtClean="0"/>
              <a:t>thư</a:t>
            </a:r>
            <a:r>
              <a:rPr lang="en-US" sz="2800" dirty="0" smtClean="0"/>
              <a:t> </a:t>
            </a:r>
            <a:r>
              <a:rPr lang="en-US" sz="2800" dirty="0" err="1" smtClean="0"/>
              <a:t>viện</a:t>
            </a:r>
            <a:r>
              <a:rPr lang="en-US" sz="2800" dirty="0" smtClean="0"/>
              <a:t> </a:t>
            </a:r>
            <a:r>
              <a:rPr lang="en-US" sz="2800" dirty="0" err="1" smtClean="0"/>
              <a:t>sắp</a:t>
            </a:r>
            <a:r>
              <a:rPr lang="en-US" sz="2800" dirty="0" smtClean="0"/>
              <a:t> </a:t>
            </a:r>
            <a:r>
              <a:rPr lang="en-US" sz="2800" dirty="0" err="1" smtClean="0"/>
              <a:t>xếp</a:t>
            </a:r>
            <a:r>
              <a:rPr lang="en-US" sz="2800" dirty="0" smtClean="0"/>
              <a:t> </a:t>
            </a:r>
            <a:r>
              <a:rPr lang="en-US" sz="2800" dirty="0" err="1" smtClean="0"/>
              <a:t>như</a:t>
            </a:r>
            <a:r>
              <a:rPr lang="en-US" sz="2800" dirty="0" smtClean="0"/>
              <a:t> </a:t>
            </a:r>
            <a:r>
              <a:rPr lang="en-US" sz="2800" dirty="0" err="1" smtClean="0"/>
              <a:t>thế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?</a:t>
            </a:r>
            <a:endParaRPr lang="en-US" sz="2800" dirty="0"/>
          </a:p>
        </p:txBody>
      </p:sp>
      <p:sp>
        <p:nvSpPr>
          <p:cNvPr id="35" name="Cloud Callout 34"/>
          <p:cNvSpPr/>
          <p:nvPr/>
        </p:nvSpPr>
        <p:spPr>
          <a:xfrm>
            <a:off x="0" y="2133600"/>
            <a:ext cx="4724400" cy="2362200"/>
          </a:xfrm>
          <a:prstGeom prst="cloudCallout">
            <a:avLst>
              <a:gd name="adj1" fmla="val -28578"/>
              <a:gd name="adj2" fmla="val 6519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Sách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xếp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từng</a:t>
            </a:r>
            <a:r>
              <a:rPr lang="en-US" sz="2800" dirty="0" smtClean="0"/>
              <a:t> </a:t>
            </a:r>
            <a:r>
              <a:rPr lang="en-US" sz="2800" dirty="0" err="1" smtClean="0"/>
              <a:t>loại</a:t>
            </a:r>
            <a:r>
              <a:rPr lang="en-US" sz="2800" dirty="0" smtClean="0"/>
              <a:t> ở </a:t>
            </a:r>
            <a:r>
              <a:rPr lang="en-US" sz="2800" dirty="0" err="1" smtClean="0"/>
              <a:t>từng</a:t>
            </a:r>
            <a:r>
              <a:rPr lang="en-US" sz="2800" dirty="0" smtClean="0"/>
              <a:t> </a:t>
            </a:r>
            <a:r>
              <a:rPr lang="en-US" sz="2800" dirty="0" err="1" smtClean="0"/>
              <a:t>ngăn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kệ</a:t>
            </a:r>
            <a:r>
              <a:rPr lang="en-US" sz="2800" dirty="0" smtClean="0"/>
              <a:t> </a:t>
            </a:r>
            <a:r>
              <a:rPr lang="en-US" sz="2800" dirty="0" err="1" smtClean="0"/>
              <a:t>sách</a:t>
            </a:r>
            <a:endParaRPr lang="en-US" sz="2800" dirty="0"/>
          </a:p>
        </p:txBody>
      </p:sp>
      <p:sp>
        <p:nvSpPr>
          <p:cNvPr id="39" name="Cloud Callout 38"/>
          <p:cNvSpPr/>
          <p:nvPr/>
        </p:nvSpPr>
        <p:spPr>
          <a:xfrm>
            <a:off x="381000" y="2590800"/>
            <a:ext cx="4724400" cy="2362200"/>
          </a:xfrm>
          <a:prstGeom prst="cloudCallout">
            <a:avLst>
              <a:gd name="adj1" fmla="val -28578"/>
              <a:gd name="adj2" fmla="val 6519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Dễ</a:t>
            </a:r>
            <a:r>
              <a:rPr lang="en-US" sz="2800" dirty="0" smtClean="0"/>
              <a:t> </a:t>
            </a:r>
            <a:r>
              <a:rPr lang="en-US" sz="2800" dirty="0" err="1" smtClean="0"/>
              <a:t>dàng</a:t>
            </a:r>
            <a:r>
              <a:rPr lang="en-US" sz="2800" dirty="0" smtClean="0"/>
              <a:t> </a:t>
            </a:r>
            <a:r>
              <a:rPr lang="en-US" sz="2800" dirty="0" err="1" smtClean="0"/>
              <a:t>tìm</a:t>
            </a:r>
            <a:r>
              <a:rPr lang="en-US" sz="2800" dirty="0" smtClean="0"/>
              <a:t> </a:t>
            </a:r>
            <a:r>
              <a:rPr lang="en-US" sz="2800" dirty="0" err="1" smtClean="0"/>
              <a:t>kiếm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quản</a:t>
            </a:r>
            <a:r>
              <a:rPr lang="en-US" sz="2800" dirty="0" smtClean="0"/>
              <a:t> </a:t>
            </a:r>
            <a:r>
              <a:rPr lang="en-US" sz="2800" dirty="0" err="1" smtClean="0"/>
              <a:t>lí</a:t>
            </a:r>
            <a:r>
              <a:rPr lang="en-US" sz="2800" dirty="0" smtClean="0"/>
              <a:t> </a:t>
            </a:r>
            <a:r>
              <a:rPr lang="en-US" sz="2800" dirty="0" err="1" smtClean="0"/>
              <a:t>sách</a:t>
            </a:r>
            <a:endParaRPr lang="en-US" sz="2800" dirty="0"/>
          </a:p>
        </p:txBody>
      </p:sp>
      <p:sp>
        <p:nvSpPr>
          <p:cNvPr id="40" name="Cloud Callout 39"/>
          <p:cNvSpPr/>
          <p:nvPr/>
        </p:nvSpPr>
        <p:spPr>
          <a:xfrm>
            <a:off x="1066800" y="3352800"/>
            <a:ext cx="5867400" cy="2362200"/>
          </a:xfrm>
          <a:prstGeom prst="cloudCallout">
            <a:avLst>
              <a:gd name="adj1" fmla="val -28578"/>
              <a:gd name="adj2" fmla="val 65194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Vậy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làm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để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chúng</a:t>
            </a:r>
            <a:r>
              <a:rPr lang="en-US" sz="2800" b="1" dirty="0" smtClean="0">
                <a:solidFill>
                  <a:schemeClr val="tx1"/>
                </a:solidFill>
              </a:rPr>
              <a:t> ta </a:t>
            </a:r>
            <a:r>
              <a:rPr lang="en-US" sz="2800" b="1" dirty="0" err="1" smtClean="0">
                <a:solidFill>
                  <a:schemeClr val="tx1"/>
                </a:solidFill>
              </a:rPr>
              <a:t>dễ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dàng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quản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lí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sử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dụng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tài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liệu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trong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máy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tính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pSp>
        <p:nvGrpSpPr>
          <p:cNvPr id="12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13" name="Picture 2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4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5" descr="bluline[1]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12652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5" grpId="0" animBg="1"/>
      <p:bldP spid="35" grpId="1" animBg="1"/>
      <p:bldP spid="39" grpId="0" animBg="1"/>
      <p:bldP spid="39" grpId="1" animBg="1"/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1" name="AutoShape 27"/>
          <p:cNvSpPr>
            <a:spLocks noChangeArrowheads="1"/>
          </p:cNvSpPr>
          <p:nvPr/>
        </p:nvSpPr>
        <p:spPr bwMode="gray">
          <a:xfrm>
            <a:off x="1676400" y="2519363"/>
            <a:ext cx="54102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Làm quen với thư mục, thư mục con.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00" name="AutoShape 56"/>
          <p:cNvSpPr>
            <a:spLocks noChangeArrowheads="1"/>
          </p:cNvSpPr>
          <p:nvPr/>
        </p:nvSpPr>
        <p:spPr bwMode="gray">
          <a:xfrm>
            <a:off x="1905000" y="3632016"/>
            <a:ext cx="65532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Thực hiện được các thao tác: tạo mới, đặt tên,</a:t>
            </a:r>
          </a:p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 mở thư mục.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AutoShape 17" descr="Pink tissue paper"/>
          <p:cNvSpPr>
            <a:spLocks noChangeArrowheads="1"/>
          </p:cNvSpPr>
          <p:nvPr/>
        </p:nvSpPr>
        <p:spPr bwMode="auto">
          <a:xfrm>
            <a:off x="1295400" y="1219200"/>
            <a:ext cx="2667000" cy="838200"/>
          </a:xfrm>
          <a:prstGeom prst="roundRect">
            <a:avLst>
              <a:gd name="adj" fmla="val 50000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solidFill>
              <a:srgbClr val="74A731"/>
            </a:solidFill>
            <a:round/>
            <a:headEnd/>
            <a:tailEnd/>
          </a:ln>
        </p:spPr>
        <p:txBody>
          <a:bodyPr vert="eaVert" wrap="none" anchor="ctr"/>
          <a:lstStyle/>
          <a:p>
            <a:pPr algn="r" rtl="1"/>
            <a:endParaRPr lang="en-US" sz="18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914400" y="2900363"/>
            <a:ext cx="762000" cy="152400"/>
            <a:chOff x="0" y="1896"/>
            <a:chExt cx="5760" cy="120"/>
          </a:xfrm>
        </p:grpSpPr>
        <p:sp>
          <p:nvSpPr>
            <p:cNvPr id="1059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60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3" name="Group 40"/>
          <p:cNvGrpSpPr>
            <a:grpSpLocks/>
          </p:cNvGrpSpPr>
          <p:nvPr/>
        </p:nvGrpSpPr>
        <p:grpSpPr bwMode="auto">
          <a:xfrm rot="5400000">
            <a:off x="-243681" y="3947319"/>
            <a:ext cx="1858962" cy="304800"/>
            <a:chOff x="0" y="1896"/>
            <a:chExt cx="5760" cy="120"/>
          </a:xfrm>
        </p:grpSpPr>
        <p:sp>
          <p:nvSpPr>
            <p:cNvPr id="1057" name="Rectangle 41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58" name="Rectangle 42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 rot="19917799">
            <a:off x="87851" y="1224706"/>
            <a:ext cx="1245054" cy="963879"/>
            <a:chOff x="169" y="289"/>
            <a:chExt cx="627" cy="493"/>
          </a:xfrm>
        </p:grpSpPr>
        <p:sp>
          <p:nvSpPr>
            <p:cNvPr id="1055" name="Oval 19" descr="Oak"/>
            <p:cNvSpPr>
              <a:spLocks noChangeArrowheads="1"/>
            </p:cNvSpPr>
            <p:nvPr/>
          </p:nvSpPr>
          <p:spPr bwMode="auto">
            <a:xfrm rot="1758052">
              <a:off x="204" y="300"/>
              <a:ext cx="592" cy="482"/>
            </a:xfrm>
            <a:prstGeom prst="ellips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/>
            </a:p>
          </p:txBody>
        </p:sp>
        <p:sp>
          <p:nvSpPr>
            <p:cNvPr id="1056" name="Oval 24" descr="Oak"/>
            <p:cNvSpPr>
              <a:spLocks noChangeArrowheads="1"/>
            </p:cNvSpPr>
            <p:nvPr/>
          </p:nvSpPr>
          <p:spPr bwMode="gray">
            <a:xfrm rot="1758052">
              <a:off x="169" y="289"/>
              <a:ext cx="592" cy="482"/>
            </a:xfrm>
            <a:prstGeom prst="ellipse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/>
            </a:p>
          </p:txBody>
        </p:sp>
      </p:grp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0" y="4343400"/>
          <a:ext cx="20335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Clip" r:id="rId5" imgW="3535680" imgH="4450080" progId="">
                  <p:embed/>
                </p:oleObj>
              </mc:Choice>
              <mc:Fallback>
                <p:oleObj name="Clip" r:id="rId5" imgW="3535680" imgH="445008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20335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73"/>
          <p:cNvGrpSpPr>
            <a:grpSpLocks/>
          </p:cNvGrpSpPr>
          <p:nvPr/>
        </p:nvGrpSpPr>
        <p:grpSpPr bwMode="auto">
          <a:xfrm>
            <a:off x="1524000" y="1298026"/>
            <a:ext cx="2209800" cy="687754"/>
            <a:chOff x="720" y="240"/>
            <a:chExt cx="4752" cy="505"/>
          </a:xfrm>
        </p:grpSpPr>
        <p:sp>
          <p:nvSpPr>
            <p:cNvPr id="1051" name="AutoShape 23" descr="White marble"/>
            <p:cNvSpPr>
              <a:spLocks noChangeArrowheads="1"/>
            </p:cNvSpPr>
            <p:nvPr/>
          </p:nvSpPr>
          <p:spPr bwMode="gray">
            <a:xfrm>
              <a:off x="720" y="240"/>
              <a:ext cx="4752" cy="505"/>
            </a:xfrm>
            <a:prstGeom prst="roundRect">
              <a:avLst>
                <a:gd name="adj" fmla="val 50000"/>
              </a:avLst>
            </a:prstGeom>
            <a:blipFill dpi="0" rotWithShape="1">
              <a:blip r:embed="rId7"/>
              <a:srcRect/>
              <a:tile tx="0" ty="0" sx="100000" sy="100000" flip="none" algn="tl"/>
            </a:blipFill>
            <a:ln w="38100" algn="ctr">
              <a:solidFill>
                <a:srgbClr val="CC3300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en-US" sz="16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Text Box 26" descr="White marble"/>
            <p:cNvSpPr txBox="1">
              <a:spLocks noChangeArrowheads="1"/>
            </p:cNvSpPr>
            <p:nvPr/>
          </p:nvSpPr>
          <p:spPr bwMode="gray">
            <a:xfrm>
              <a:off x="1101" y="296"/>
              <a:ext cx="3983" cy="339"/>
            </a:xfrm>
            <a:prstGeom prst="rect">
              <a:avLst/>
            </a:prstGeom>
            <a:blipFill dpi="0" rotWithShape="1">
              <a:blip r:embed="rId7"/>
              <a:srcRect/>
              <a:tile tx="0" ty="0" sx="100000" sy="100000" flip="none" algn="tl"/>
            </a:blipFill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400" b="1" u="sng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MỤC TIÊU</a:t>
              </a:r>
            </a:p>
          </p:txBody>
        </p:sp>
      </p:grpSp>
      <p:pic>
        <p:nvPicPr>
          <p:cNvPr id="1034" name="Picture 76" descr="flowlin2.gif (13943 bytes)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52400" y="6096000"/>
            <a:ext cx="929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57188" y="2133600"/>
            <a:ext cx="636587" cy="1223963"/>
            <a:chOff x="1529" y="2341"/>
            <a:chExt cx="401" cy="682"/>
          </a:xfrm>
        </p:grpSpPr>
        <p:grpSp>
          <p:nvGrpSpPr>
            <p:cNvPr id="8" name="Group 11"/>
            <p:cNvGrpSpPr>
              <a:grpSpLocks/>
            </p:cNvGrpSpPr>
            <p:nvPr/>
          </p:nvGrpSpPr>
          <p:grpSpPr bwMode="auto">
            <a:xfrm rot="5400000">
              <a:off x="1472" y="2518"/>
              <a:ext cx="537" cy="184"/>
              <a:chOff x="0" y="1896"/>
              <a:chExt cx="5760" cy="120"/>
            </a:xfrm>
          </p:grpSpPr>
          <p:sp>
            <p:nvSpPr>
              <p:cNvPr id="1049" name="Rectangle 12"/>
              <p:cNvSpPr>
                <a:spLocks noChangeArrowheads="1"/>
              </p:cNvSpPr>
              <p:nvPr/>
            </p:nvSpPr>
            <p:spPr bwMode="gray">
              <a:xfrm>
                <a:off x="0" y="1896"/>
                <a:ext cx="5760" cy="47"/>
              </a:xfrm>
              <a:prstGeom prst="rect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ECECEC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1050" name="Rectangle 13"/>
              <p:cNvSpPr>
                <a:spLocks noChangeArrowheads="1"/>
              </p:cNvSpPr>
              <p:nvPr/>
            </p:nvSpPr>
            <p:spPr bwMode="gray">
              <a:xfrm>
                <a:off x="0" y="1942"/>
                <a:ext cx="5760" cy="74"/>
              </a:xfrm>
              <a:prstGeom prst="rect">
                <a:avLst/>
              </a:prstGeom>
              <a:gradFill rotWithShape="1">
                <a:gsLst>
                  <a:gs pos="0">
                    <a:srgbClr val="CFCFCF"/>
                  </a:gs>
                  <a:gs pos="100000">
                    <a:srgbClr val="5F5F5F"/>
                  </a:gs>
                </a:gsLst>
                <a:lin ang="540000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</p:grpSp>
        <p:grpSp>
          <p:nvGrpSpPr>
            <p:cNvPr id="9" name="Group 14"/>
            <p:cNvGrpSpPr>
              <a:grpSpLocks/>
            </p:cNvGrpSpPr>
            <p:nvPr/>
          </p:nvGrpSpPr>
          <p:grpSpPr bwMode="auto">
            <a:xfrm rot="5400000">
              <a:off x="1530" y="2622"/>
              <a:ext cx="400" cy="401"/>
              <a:chOff x="2078" y="1824"/>
              <a:chExt cx="1783" cy="1615"/>
            </a:xfrm>
          </p:grpSpPr>
          <p:sp>
            <p:nvSpPr>
              <p:cNvPr id="1044" name="AutoShape 16"/>
              <p:cNvSpPr>
                <a:spLocks noChangeArrowheads="1"/>
              </p:cNvSpPr>
              <p:nvPr/>
            </p:nvSpPr>
            <p:spPr bwMode="gray">
              <a:xfrm rot="5400000" flipH="1">
                <a:off x="3610" y="2514"/>
                <a:ext cx="309" cy="193"/>
              </a:xfrm>
              <a:prstGeom prst="upArrow">
                <a:avLst>
                  <a:gd name="adj1" fmla="val 51676"/>
                  <a:gd name="adj2" fmla="val 10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rgbClr val="F1FBFD"/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1045" name="Oval 18"/>
              <p:cNvSpPr>
                <a:spLocks noChangeArrowheads="1"/>
              </p:cNvSpPr>
              <p:nvPr/>
            </p:nvSpPr>
            <p:spPr bwMode="gray">
              <a:xfrm>
                <a:off x="2078" y="1824"/>
                <a:ext cx="1615" cy="1615"/>
              </a:xfrm>
              <a:prstGeom prst="ellipse">
                <a:avLst/>
              </a:prstGeom>
              <a:gradFill rotWithShape="1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57150" algn="ctr">
                <a:solidFill>
                  <a:srgbClr val="C0C0C0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1046" name="Oval 19"/>
              <p:cNvSpPr>
                <a:spLocks noChangeArrowheads="1"/>
              </p:cNvSpPr>
              <p:nvPr/>
            </p:nvSpPr>
            <p:spPr bwMode="gray">
              <a:xfrm>
                <a:off x="2170" y="1915"/>
                <a:ext cx="1430" cy="1430"/>
              </a:xfrm>
              <a:prstGeom prst="ellipse">
                <a:avLst/>
              </a:prstGeom>
              <a:gradFill rotWithShape="1">
                <a:gsLst>
                  <a:gs pos="0">
                    <a:srgbClr val="A2A2A2"/>
                  </a:gs>
                  <a:gs pos="50000">
                    <a:srgbClr val="FFFFFF"/>
                  </a:gs>
                  <a:gs pos="100000">
                    <a:srgbClr val="A2A2A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  <p:sp>
            <p:nvSpPr>
              <p:cNvPr id="87" name="Oval 22"/>
              <p:cNvSpPr>
                <a:spLocks noChangeArrowheads="1"/>
              </p:cNvSpPr>
              <p:nvPr/>
            </p:nvSpPr>
            <p:spPr bwMode="gray">
              <a:xfrm>
                <a:off x="2180" y="2120"/>
                <a:ext cx="1412" cy="1075"/>
              </a:xfrm>
              <a:prstGeom prst="ellipse">
                <a:avLst/>
              </a:prstGeom>
              <a:gradFill rotWithShape="1">
                <a:gsLst>
                  <a:gs pos="0">
                    <a:srgbClr val="7A7400"/>
                  </a:gs>
                  <a:gs pos="50000">
                    <a:schemeClr val="hlink"/>
                  </a:gs>
                  <a:gs pos="100000">
                    <a:srgbClr val="7A7400"/>
                  </a:gs>
                </a:gsLst>
                <a:lin ang="18900000" scaled="1"/>
              </a:gradFill>
              <a:ln>
                <a:noFill/>
              </a:ln>
              <a:extLst/>
            </p:spPr>
            <p:txBody>
              <a:bodyPr rot="10800000" vert="eaVert" anchor="ctr">
                <a:spAutoFit/>
              </a:bodyPr>
              <a:lstStyle/>
              <a:p>
                <a:pPr>
                  <a:defRPr/>
                </a:pPr>
                <a:endParaRPr lang="en-US" sz="1800"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048" name="Oval 23" descr="Pink tissue paper"/>
              <p:cNvSpPr>
                <a:spLocks noChangeArrowheads="1"/>
              </p:cNvSpPr>
              <p:nvPr/>
            </p:nvSpPr>
            <p:spPr bwMode="gray">
              <a:xfrm>
                <a:off x="2178" y="2085"/>
                <a:ext cx="1417" cy="1095"/>
              </a:xfrm>
              <a:prstGeom prst="ellipse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 w="38100" algn="ctr">
                <a:noFill/>
                <a:round/>
                <a:headEnd/>
                <a:tailEnd/>
              </a:ln>
            </p:spPr>
            <p:txBody>
              <a:bodyPr rot="10800000" vert="eaVert" anchor="ctr">
                <a:spAutoFit/>
              </a:bodyPr>
              <a:lstStyle/>
              <a:p>
                <a:endParaRPr lang="en-US" sz="18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0" name="Group 7"/>
          <p:cNvGrpSpPr>
            <a:grpSpLocks/>
          </p:cNvGrpSpPr>
          <p:nvPr/>
        </p:nvGrpSpPr>
        <p:grpSpPr bwMode="auto">
          <a:xfrm>
            <a:off x="990600" y="3952875"/>
            <a:ext cx="914400" cy="152400"/>
            <a:chOff x="0" y="1896"/>
            <a:chExt cx="5760" cy="120"/>
          </a:xfrm>
        </p:grpSpPr>
        <p:sp>
          <p:nvSpPr>
            <p:cNvPr id="1040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41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 rot="5400000">
            <a:off x="345281" y="3815557"/>
            <a:ext cx="650875" cy="639762"/>
            <a:chOff x="4142" y="1832"/>
            <a:chExt cx="1621" cy="1610"/>
          </a:xfrm>
        </p:grpSpPr>
        <p:sp>
          <p:nvSpPr>
            <p:cNvPr id="1038" name="Oval 18"/>
            <p:cNvSpPr>
              <a:spLocks noChangeArrowheads="1"/>
            </p:cNvSpPr>
            <p:nvPr/>
          </p:nvSpPr>
          <p:spPr bwMode="gray">
            <a:xfrm>
              <a:off x="4142" y="1832"/>
              <a:ext cx="1621" cy="16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rgbClr val="C0C0C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1039" name="Oval 23" descr="Pink tissue paper"/>
            <p:cNvSpPr>
              <a:spLocks noChangeArrowheads="1"/>
            </p:cNvSpPr>
            <p:nvPr/>
          </p:nvSpPr>
          <p:spPr bwMode="gray">
            <a:xfrm>
              <a:off x="4245" y="2090"/>
              <a:ext cx="1422" cy="1091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38100" algn="ctr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37" name="Group 14"/>
          <p:cNvGrpSpPr>
            <a:grpSpLocks/>
          </p:cNvGrpSpPr>
          <p:nvPr/>
        </p:nvGrpSpPr>
        <p:grpSpPr bwMode="auto">
          <a:xfrm rot="5400000">
            <a:off x="375444" y="5034757"/>
            <a:ext cx="650875" cy="639762"/>
            <a:chOff x="4142" y="1832"/>
            <a:chExt cx="1621" cy="1610"/>
          </a:xfrm>
        </p:grpSpPr>
        <p:sp>
          <p:nvSpPr>
            <p:cNvPr id="38" name="Oval 18"/>
            <p:cNvSpPr>
              <a:spLocks noChangeArrowheads="1"/>
            </p:cNvSpPr>
            <p:nvPr/>
          </p:nvSpPr>
          <p:spPr bwMode="gray">
            <a:xfrm>
              <a:off x="4142" y="1832"/>
              <a:ext cx="1621" cy="1610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rgbClr val="C0C0C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39" name="Oval 23" descr="Pink tissue paper"/>
            <p:cNvSpPr>
              <a:spLocks noChangeArrowheads="1"/>
            </p:cNvSpPr>
            <p:nvPr/>
          </p:nvSpPr>
          <p:spPr bwMode="gray">
            <a:xfrm>
              <a:off x="4245" y="2090"/>
              <a:ext cx="1422" cy="1091"/>
            </a:xfrm>
            <a:prstGeom prst="ellipse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38100" algn="ctr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grpSp>
        <p:nvGrpSpPr>
          <p:cNvPr id="40" name="Group 7"/>
          <p:cNvGrpSpPr>
            <a:grpSpLocks/>
          </p:cNvGrpSpPr>
          <p:nvPr/>
        </p:nvGrpSpPr>
        <p:grpSpPr bwMode="auto">
          <a:xfrm>
            <a:off x="1020763" y="5172075"/>
            <a:ext cx="914400" cy="152400"/>
            <a:chOff x="0" y="1896"/>
            <a:chExt cx="5760" cy="120"/>
          </a:xfrm>
        </p:grpSpPr>
        <p:sp>
          <p:nvSpPr>
            <p:cNvPr id="41" name="Rectangle 8"/>
            <p:cNvSpPr>
              <a:spLocks noChangeArrowheads="1"/>
            </p:cNvSpPr>
            <p:nvPr/>
          </p:nvSpPr>
          <p:spPr bwMode="gray">
            <a:xfrm>
              <a:off x="0" y="1896"/>
              <a:ext cx="5760" cy="47"/>
            </a:xfrm>
            <a:prstGeom prst="rect">
              <a:avLst/>
            </a:prstGeom>
            <a:gradFill rotWithShape="1">
              <a:gsLst>
                <a:gs pos="0">
                  <a:srgbClr val="808080"/>
                </a:gs>
                <a:gs pos="100000">
                  <a:srgbClr val="ECECEC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  <p:sp>
          <p:nvSpPr>
            <p:cNvPr id="42" name="Rectangle 9"/>
            <p:cNvSpPr>
              <a:spLocks noChangeArrowheads="1"/>
            </p:cNvSpPr>
            <p:nvPr/>
          </p:nvSpPr>
          <p:spPr bwMode="gray">
            <a:xfrm>
              <a:off x="0" y="1942"/>
              <a:ext cx="5760" cy="74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rgbClr val="5F5F5F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Times New Roman" pitchFamily="18" charset="0"/>
              </a:endParaRPr>
            </a:p>
          </p:txBody>
        </p:sp>
      </p:grpSp>
      <p:sp>
        <p:nvSpPr>
          <p:cNvPr id="43" name="AutoShape 27"/>
          <p:cNvSpPr>
            <a:spLocks noChangeArrowheads="1"/>
          </p:cNvSpPr>
          <p:nvPr/>
        </p:nvSpPr>
        <p:spPr bwMode="gray">
          <a:xfrm>
            <a:off x="1905000" y="4724400"/>
            <a:ext cx="6553200" cy="9906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rgbClr val="FFFFCC"/>
              </a:gs>
            </a:gsLst>
            <a:lin ang="5400000" scaled="1"/>
          </a:gradFill>
          <a:ln w="28575" algn="ctr">
            <a:solidFill>
              <a:srgbClr val="FF0000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Biết cách và có ý thức sắp xếp khoa học, hợp lí</a:t>
            </a:r>
          </a:p>
          <a:p>
            <a:pPr>
              <a:defRPr/>
            </a:pP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các thư mục.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-38100" y="637541"/>
            <a:ext cx="88392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6: THƯ MỤC  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47" name="Picture 2" descr="bluline[1]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3" descr="bluline[1]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4" descr="bluline[1]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" name="Picture 5" descr="bluline[1]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1" grpId="0" animBg="1"/>
      <p:bldP spid="6200" grpId="0" animBg="1"/>
      <p:bldP spid="1029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8392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400" b="1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6: THƯ MỤC  </a:t>
            </a:r>
            <a:endParaRPr lang="en-US" sz="2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Title 12"/>
          <p:cNvSpPr txBox="1">
            <a:spLocks/>
          </p:cNvSpPr>
          <p:nvPr/>
        </p:nvSpPr>
        <p:spPr>
          <a:xfrm>
            <a:off x="457200" y="1447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1. Tìm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hiểu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199" y="1981200"/>
            <a:ext cx="489999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276600" y="2699480"/>
            <a:ext cx="1524000" cy="2209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000500" y="2324100"/>
            <a:ext cx="2133600" cy="533400"/>
          </a:xfrm>
          <a:prstGeom prst="straightConnector1">
            <a:avLst/>
          </a:prstGeom>
          <a:ln w="3810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105400" y="11430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Thư mục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752600"/>
            <a:ext cx="3581400" cy="470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5410200" y="1752600"/>
            <a:ext cx="3200400" cy="472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019800" y="1447800"/>
            <a:ext cx="990600" cy="337280"/>
          </a:xfrm>
          <a:prstGeom prst="straightConnector1">
            <a:avLst/>
          </a:prstGeom>
          <a:ln w="38100">
            <a:solidFill>
              <a:srgbClr val="FF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505200" y="502920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Lớp 3C</a:t>
            </a:r>
            <a:endParaRPr lang="en-US" sz="2800"/>
          </a:p>
        </p:txBody>
      </p:sp>
      <p:grpSp>
        <p:nvGrpSpPr>
          <p:cNvPr id="19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22" name="Picture 2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3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4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Picture 5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38"/>
          <p:cNvSpPr>
            <a:spLocks noChangeShapeType="1"/>
          </p:cNvSpPr>
          <p:nvPr/>
        </p:nvSpPr>
        <p:spPr bwMode="auto">
          <a:xfrm>
            <a:off x="0" y="1371600"/>
            <a:ext cx="5410200" cy="762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Rectangle 41"/>
          <p:cNvSpPr>
            <a:spLocks noChangeArrowheads="1"/>
          </p:cNvSpPr>
          <p:nvPr/>
        </p:nvSpPr>
        <p:spPr bwMode="auto">
          <a:xfrm>
            <a:off x="0" y="1371600"/>
            <a:ext cx="5410200" cy="76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26" name="Title 12"/>
          <p:cNvSpPr>
            <a:spLocks noGrp="1"/>
          </p:cNvSpPr>
          <p:nvPr>
            <p:ph type="title"/>
          </p:nvPr>
        </p:nvSpPr>
        <p:spPr>
          <a:xfrm>
            <a:off x="381000" y="1600200"/>
            <a:ext cx="4800600" cy="762000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47" name="Content Placeholder 46"/>
          <p:cNvSpPr>
            <a:spLocks noGrp="1"/>
          </p:cNvSpPr>
          <p:nvPr>
            <p:ph idx="1"/>
          </p:nvPr>
        </p:nvSpPr>
        <p:spPr>
          <a:xfrm>
            <a:off x="381000" y="2895600"/>
            <a:ext cx="8382000" cy="213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trữ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tính.</a:t>
            </a:r>
            <a:endParaRPr lang="en-US" sz="3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3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 mục bên trong không có thông tin gọi là </a:t>
            </a:r>
            <a:r>
              <a:rPr lang="en-US" sz="3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 mục rỗng</a:t>
            </a:r>
            <a:r>
              <a:rPr lang="en-US" sz="3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0687"/>
            <a:ext cx="8839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000" b="1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12" name="Picture 2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3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4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5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3488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38"/>
          <p:cNvSpPr>
            <a:spLocks noChangeShapeType="1"/>
          </p:cNvSpPr>
          <p:nvPr/>
        </p:nvSpPr>
        <p:spPr bwMode="auto">
          <a:xfrm>
            <a:off x="0" y="914400"/>
            <a:ext cx="7772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0" name="Rectangle 41"/>
          <p:cNvSpPr>
            <a:spLocks noChangeArrowheads="1"/>
          </p:cNvSpPr>
          <p:nvPr/>
        </p:nvSpPr>
        <p:spPr bwMode="auto">
          <a:xfrm>
            <a:off x="0" y="914400"/>
            <a:ext cx="5410200" cy="76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GB" altLang="vi-VN"/>
          </a:p>
        </p:txBody>
      </p:sp>
      <p:sp>
        <p:nvSpPr>
          <p:cNvPr id="26" name="Title 12"/>
          <p:cNvSpPr>
            <a:spLocks noGrp="1"/>
          </p:cNvSpPr>
          <p:nvPr>
            <p:ph type="title"/>
          </p:nvPr>
        </p:nvSpPr>
        <p:spPr>
          <a:xfrm>
            <a:off x="381000" y="990600"/>
            <a:ext cx="4800600" cy="7620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4" descr="C:\Users\ACER\AppData\Local\Microsoft\Windows\Temporary Internet Files\Content.IE5\00WZCH5L\5-Free-Summer-Clipart-Illustration-Of-A-Happy-Smiling-Sun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1337" y="1"/>
            <a:ext cx="1352663" cy="1143000"/>
          </a:xfrm>
          <a:prstGeom prst="rect">
            <a:avLst/>
          </a:prstGeom>
          <a:noFill/>
        </p:spPr>
      </p:pic>
      <p:sp>
        <p:nvSpPr>
          <p:cNvPr id="47" name="Content Placeholder 46"/>
          <p:cNvSpPr>
            <a:spLocks noGrp="1"/>
          </p:cNvSpPr>
          <p:nvPr>
            <p:ph idx="1"/>
          </p:nvPr>
        </p:nvSpPr>
        <p:spPr>
          <a:xfrm>
            <a:off x="304800" y="2819400"/>
            <a:ext cx="8382000" cy="2667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Tác dụng của thư mục: để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trữ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dàng</a:t>
            </a:r>
            <a:r>
              <a:rPr lang="en-US" sz="40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hơn.</a:t>
            </a:r>
          </a:p>
        </p:txBody>
      </p:sp>
      <p:sp>
        <p:nvSpPr>
          <p:cNvPr id="8" name="Content Placeholder 46"/>
          <p:cNvSpPr txBox="1">
            <a:spLocks/>
          </p:cNvSpPr>
          <p:nvPr/>
        </p:nvSpPr>
        <p:spPr>
          <a:xfrm>
            <a:off x="304800" y="1905000"/>
            <a:ext cx="83820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</a:t>
            </a:r>
            <a:r>
              <a:rPr kumimoji="0" lang="en-US" sz="4000" b="0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mục có tác dụng gì?</a:t>
            </a:r>
            <a:endParaRPr kumimoji="0" lang="en-US" sz="4000" b="0" i="0" u="none" strike="noStrike" kern="120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400" b="0" i="0" u="none" strike="noStrike" kern="120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-14288" y="152400"/>
            <a:ext cx="9177338" cy="7086600"/>
            <a:chOff x="-14288" y="0"/>
            <a:chExt cx="9177338" cy="6869113"/>
          </a:xfrm>
        </p:grpSpPr>
        <p:pic>
          <p:nvPicPr>
            <p:cNvPr id="10" name="Picture 2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5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26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uild="p"/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3810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Tạo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2357438"/>
            <a:ext cx="4078350" cy="401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itle 12"/>
          <p:cNvSpPr txBox="1">
            <a:spLocks/>
          </p:cNvSpPr>
          <p:nvPr/>
        </p:nvSpPr>
        <p:spPr>
          <a:xfrm>
            <a:off x="152400" y="22860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1: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Nháy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nút phải chuột lên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màn hình nền.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Title 12"/>
          <p:cNvSpPr txBox="1">
            <a:spLocks/>
          </p:cNvSpPr>
          <p:nvPr/>
        </p:nvSpPr>
        <p:spPr>
          <a:xfrm>
            <a:off x="152400" y="3352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Nháy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chọn New rồi chọn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Folder.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itle 12"/>
          <p:cNvSpPr txBox="1">
            <a:spLocks/>
          </p:cNvSpPr>
          <p:nvPr/>
        </p:nvSpPr>
        <p:spPr>
          <a:xfrm>
            <a:off x="228600" y="4343400"/>
            <a:ext cx="5257800" cy="1066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3:</a:t>
            </a:r>
            <a:r>
              <a:rPr kumimoji="0" lang="en-US" sz="2400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Gõ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tên thư mục vào ô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smtClean="0">
                <a:latin typeface="Times New Roman" pitchFamily="18" charset="0"/>
                <a:ea typeface="+mj-ea"/>
                <a:cs typeface="Times New Roman" pitchFamily="18" charset="0"/>
              </a:rPr>
              <a:t>                  , rồi nhấn phím Enter.</a:t>
            </a:r>
            <a:r>
              <a:rPr kumimoji="0" lang="en-US" sz="24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kumimoji="0" lang="en-US" sz="2400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972050"/>
            <a:ext cx="143394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18" name="Picture 2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4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5" descr="bluline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Rectangle 21"/>
          <p:cNvSpPr/>
          <p:nvPr/>
        </p:nvSpPr>
        <p:spPr>
          <a:xfrm>
            <a:off x="6019800" y="3810000"/>
            <a:ext cx="2667000" cy="152400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hlinkClick r:id="rId5" action="ppaction://hlinkfile"/>
          </p:cNvPr>
          <p:cNvSpPr/>
          <p:nvPr/>
        </p:nvSpPr>
        <p:spPr>
          <a:xfrm>
            <a:off x="8395252" y="6463290"/>
            <a:ext cx="533400" cy="3429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0" y="0"/>
            <a:ext cx="8839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0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2"/>
          <p:cNvSpPr txBox="1">
            <a:spLocks/>
          </p:cNvSpPr>
          <p:nvPr/>
        </p:nvSpPr>
        <p:spPr>
          <a:xfrm>
            <a:off x="152400" y="10668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Hoạt động cơ bản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381000" y="16764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Tạo</a:t>
            </a:r>
            <a:r>
              <a:rPr kumimoji="0" lang="en-US" sz="2800" b="1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thư mục</a:t>
            </a:r>
            <a:endParaRPr kumimoji="0" lang="en-US" sz="2800" b="1" i="0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Title 12"/>
          <p:cNvSpPr txBox="1">
            <a:spLocks/>
          </p:cNvSpPr>
          <p:nvPr/>
        </p:nvSpPr>
        <p:spPr>
          <a:xfrm>
            <a:off x="152400" y="2286000"/>
            <a:ext cx="6400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4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1:</a:t>
            </a:r>
            <a:r>
              <a:rPr kumimoji="0" lang="en-US" sz="24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Nháy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nút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phải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chuột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lên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2400" i="0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Title 12"/>
          <p:cNvSpPr txBox="1">
            <a:spLocks/>
          </p:cNvSpPr>
          <p:nvPr/>
        </p:nvSpPr>
        <p:spPr>
          <a:xfrm>
            <a:off x="138114" y="2958548"/>
            <a:ext cx="64770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4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2:</a:t>
            </a:r>
            <a:r>
              <a:rPr kumimoji="0" lang="en-US" sz="24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Nháy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New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rồi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Folder.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5" name="Title 12"/>
          <p:cNvSpPr txBox="1">
            <a:spLocks/>
          </p:cNvSpPr>
          <p:nvPr/>
        </p:nvSpPr>
        <p:spPr>
          <a:xfrm>
            <a:off x="152400" y="3733800"/>
            <a:ext cx="7086600" cy="10668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24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3:</a:t>
            </a:r>
            <a:r>
              <a:rPr kumimoji="0" lang="en-US" sz="24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Gõ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tên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mục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4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vào</a:t>
            </a:r>
            <a:r>
              <a:rPr kumimoji="0" lang="en-US" sz="24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ô                 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Enter. </a:t>
            </a:r>
            <a:endParaRPr kumimoji="0" lang="en-US" sz="2400" i="0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731" y="3829050"/>
            <a:ext cx="143394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18" name="Picture 2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4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5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Right Arrow 5">
            <a:hlinkClick r:id="rId4" action="ppaction://hlinkfile"/>
          </p:cNvPr>
          <p:cNvSpPr/>
          <p:nvPr/>
        </p:nvSpPr>
        <p:spPr>
          <a:xfrm>
            <a:off x="8395252" y="6463290"/>
            <a:ext cx="533400" cy="34290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974" y="2336800"/>
            <a:ext cx="965200" cy="9652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0"/>
            <a:ext cx="8839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0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93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2"/>
          <p:cNvSpPr txBox="1">
            <a:spLocks/>
          </p:cNvSpPr>
          <p:nvPr/>
        </p:nvSpPr>
        <p:spPr>
          <a:xfrm>
            <a:off x="190500" y="1200329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A: </a:t>
            </a: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cơ</a:t>
            </a: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bản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Title 12"/>
          <p:cNvSpPr txBox="1">
            <a:spLocks/>
          </p:cNvSpPr>
          <p:nvPr/>
        </p:nvSpPr>
        <p:spPr>
          <a:xfrm>
            <a:off x="207065" y="1752600"/>
            <a:ext cx="5257800" cy="5334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kumimoji="0" lang="en-US" sz="2800" b="1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r>
              <a:rPr kumimoji="0" lang="en-US" sz="2800" b="1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Mở</a:t>
            </a:r>
            <a:r>
              <a:rPr kumimoji="0" 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kumimoji="0" lang="en-US" sz="2800" b="1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2800" b="1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mục</a:t>
            </a:r>
            <a:endParaRPr kumimoji="0" lang="en-US" sz="28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Title 12"/>
          <p:cNvSpPr txBox="1">
            <a:spLocks/>
          </p:cNvSpPr>
          <p:nvPr/>
        </p:nvSpPr>
        <p:spPr>
          <a:xfrm>
            <a:off x="510210" y="2406566"/>
            <a:ext cx="8443290" cy="5842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sz="36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1:</a:t>
            </a:r>
            <a:r>
              <a:rPr kumimoji="0" lang="en-US" sz="36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Nháy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nút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phải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chuột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lên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kumimoji="0" lang="en-US" sz="36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cần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6" name="Title 12"/>
          <p:cNvSpPr txBox="1">
            <a:spLocks/>
          </p:cNvSpPr>
          <p:nvPr/>
        </p:nvSpPr>
        <p:spPr>
          <a:xfrm>
            <a:off x="583096" y="3657600"/>
            <a:ext cx="8370404" cy="27432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kumimoji="0" lang="en-US" sz="3600" i="0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Bước</a:t>
            </a:r>
            <a:r>
              <a:rPr kumimoji="0" lang="en-US" sz="360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2: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Open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mở</a:t>
            </a:r>
            <a:r>
              <a:rPr kumimoji="0" lang="en-US" sz="3600" i="0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3600" i="0" strike="noStrike" kern="1200" cap="none" spc="0" normalizeH="0" noProof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kumimoji="0" lang="en-US" sz="3600" i="0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mục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>
            <a:hlinkClick r:id="rId2" action="ppaction://hlinkfile"/>
          </p:cNvPr>
          <p:cNvSpPr/>
          <p:nvPr/>
        </p:nvSpPr>
        <p:spPr>
          <a:xfrm>
            <a:off x="8763000" y="6653878"/>
            <a:ext cx="190500" cy="2041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8839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20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6: THƯ MỤC  </a:t>
            </a:r>
            <a:endParaRPr lang="en-US" sz="20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2"/>
          <p:cNvSpPr txBox="1">
            <a:spLocks/>
          </p:cNvSpPr>
          <p:nvPr/>
        </p:nvSpPr>
        <p:spPr>
          <a:xfrm>
            <a:off x="76200" y="4724400"/>
            <a:ext cx="9067800" cy="2743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*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Cách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2: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Nháy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đúp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chuột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vào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mục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cần</a:t>
            </a:r>
            <a:r>
              <a:rPr lang="en-US" sz="3600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mở</a:t>
            </a:r>
            <a:endParaRPr kumimoji="0" lang="en-US" sz="3600" i="1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-14288" y="-76200"/>
            <a:ext cx="9177338" cy="7086600"/>
            <a:chOff x="-14288" y="0"/>
            <a:chExt cx="9177338" cy="6869113"/>
          </a:xfrm>
        </p:grpSpPr>
        <p:pic>
          <p:nvPicPr>
            <p:cNvPr id="11" name="Picture 2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0"/>
              <a:ext cx="9144000" cy="160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-3365500" y="3351212"/>
              <a:ext cx="6854825" cy="152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6697663"/>
              <a:ext cx="9144000" cy="160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5" descr="bluline[1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 flipV="1">
              <a:off x="5659437" y="3365501"/>
              <a:ext cx="6854825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72678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6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1770</TotalTime>
  <Words>470</Words>
  <Application>Microsoft Office PowerPoint</Application>
  <PresentationFormat>On-screen Show (4:3)</PresentationFormat>
  <Paragraphs>71</Paragraphs>
  <Slides>13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A. Hoạt động cơ bản 1. Tìm hiểu thư mục</vt:lpstr>
      <vt:lpstr>A. Hoạt động cơ bản 1. Tìm hiểu thư mục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3: THƯ ĐIỆN TỬ</dc:title>
  <dc:creator>User</dc:creator>
  <cp:lastModifiedBy>Admin</cp:lastModifiedBy>
  <cp:revision>230</cp:revision>
  <dcterms:created xsi:type="dcterms:W3CDTF">2017-09-12T01:40:07Z</dcterms:created>
  <dcterms:modified xsi:type="dcterms:W3CDTF">2021-03-06T03:09:27Z</dcterms:modified>
</cp:coreProperties>
</file>