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59" r:id="rId3"/>
    <p:sldId id="260" r:id="rId4"/>
    <p:sldId id="299" r:id="rId5"/>
    <p:sldId id="291" r:id="rId6"/>
    <p:sldId id="261" r:id="rId7"/>
    <p:sldId id="296" r:id="rId8"/>
    <p:sldId id="295" r:id="rId9"/>
    <p:sldId id="294" r:id="rId10"/>
    <p:sldId id="268" r:id="rId11"/>
    <p:sldId id="300" r:id="rId12"/>
    <p:sldId id="283" r:id="rId13"/>
    <p:sldId id="280" r:id="rId14"/>
    <p:sldId id="281" r:id="rId15"/>
    <p:sldId id="282" r:id="rId16"/>
    <p:sldId id="284" r:id="rId17"/>
    <p:sldId id="275" r:id="rId18"/>
  </p:sldIdLst>
  <p:sldSz cx="12188825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CCFF"/>
    <a:srgbClr val="FFFF99"/>
    <a:srgbClr val="006600"/>
    <a:srgbClr val="008000"/>
    <a:srgbClr val="0000CC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08" autoAdjust="0"/>
    <p:restoredTop sz="94660"/>
  </p:normalViewPr>
  <p:slideViewPr>
    <p:cSldViewPr>
      <p:cViewPr>
        <p:scale>
          <a:sx n="63" d="100"/>
          <a:sy n="63" d="100"/>
        </p:scale>
        <p:origin x="-126" y="-222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3106BB7-90EE-4C36-84A5-1B908B818A36}" type="datetimeFigureOut">
              <a:rPr lang="en-SG"/>
              <a:pPr>
                <a:defRPr/>
              </a:pPr>
              <a:t>5/3/2021</a:t>
            </a:fld>
            <a:endParaRPr lang="en-S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SG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SG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147C27B-F297-4D2E-BD7D-84662EDC9F54}" type="slidenum">
              <a:rPr lang="en-SG"/>
              <a:pPr>
                <a:defRPr/>
              </a:pPr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1570178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SG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A7A779D-BB39-4943-92F2-D63BCEC672E8}" type="slidenum">
              <a:rPr lang="en-SG" smtClean="0"/>
              <a:pPr/>
              <a:t>6</a:t>
            </a:fld>
            <a:endParaRPr lang="en-SG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52AE25-5162-4F09-BEF9-2F96F74C4A07}" type="datetimeFigureOut">
              <a:rPr lang="en-US"/>
              <a:pPr>
                <a:defRPr/>
              </a:pPr>
              <a:t>03/05/2021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8FFD3-E5C6-4919-B5C2-31707F4F13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1237B5-5B89-4489-A428-AE992260140D}" type="datetimeFigureOut">
              <a:rPr lang="en-US"/>
              <a:pPr>
                <a:defRPr/>
              </a:pPr>
              <a:t>03/05/2021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6EE755-4B17-415C-AB75-78833C2690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C308DA-F68C-4D2B-89DF-00CD6C9FE578}" type="datetimeFigureOut">
              <a:rPr lang="en-US"/>
              <a:pPr>
                <a:defRPr/>
              </a:pPr>
              <a:t>03/05/2021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0542C-ECC2-418E-BCA8-B686BD10C6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75710-4FDA-402A-A4D6-8AD94CC85CBE}" type="datetimeFigureOut">
              <a:rPr lang="en-US"/>
              <a:pPr>
                <a:defRPr/>
              </a:pPr>
              <a:t>03/05/2021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F05B04-F644-4DD5-85F6-C57EB86EBD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2E4CF8-3B2C-4E8F-9CE6-9407EBA9E274}" type="datetimeFigureOut">
              <a:rPr lang="en-US"/>
              <a:pPr>
                <a:defRPr/>
              </a:pPr>
              <a:t>03/05/2021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1CC8E-3863-433C-B259-5B3748A720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01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F9C64-8184-40E4-8F26-7B41C1EEFD8B}" type="datetimeFigureOut">
              <a:rPr lang="en-US"/>
              <a:pPr>
                <a:defRPr/>
              </a:pPr>
              <a:t>03/05/2021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12CD2-ED20-4DF2-AFBC-E4ABB4C162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4" y="1535113"/>
            <a:ext cx="538763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4" y="2174875"/>
            <a:ext cx="538763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9782D-9A24-4002-8E7A-C62AD2AAD2A7}" type="datetimeFigureOut">
              <a:rPr lang="en-US"/>
              <a:pPr>
                <a:defRPr/>
              </a:pPr>
              <a:t>03/05/2021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9DD8F-E437-4E26-919F-D7B96D6903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B2348-9E25-4909-B119-27AE732D17A9}" type="datetimeFigureOut">
              <a:rPr lang="en-US"/>
              <a:pPr>
                <a:defRPr/>
              </a:pPr>
              <a:t>03/05/2021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5E6CE-86ED-44FA-AA7F-D7A62A6633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42EF1-CBAD-4A59-B3ED-1A70627F422D}" type="datetimeFigureOut">
              <a:rPr lang="en-US"/>
              <a:pPr>
                <a:defRPr/>
              </a:pPr>
              <a:t>03/05/2021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E4EB5-97EC-47D3-B46B-763F7B2989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2" y="273050"/>
            <a:ext cx="401003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1"/>
            <a:ext cx="681389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2" y="1435101"/>
            <a:ext cx="401003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77B1F-76B7-41E9-9665-01CD61859A6B}" type="datetimeFigureOut">
              <a:rPr lang="en-US"/>
              <a:pPr>
                <a:defRPr/>
              </a:pPr>
              <a:t>03/05/2021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D4ADA-6725-4A19-99F0-B344B0DF80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BC41A5-3346-49F7-9F1C-946EA25094F8}" type="datetimeFigureOut">
              <a:rPr lang="en-US"/>
              <a:pPr>
                <a:defRPr/>
              </a:pPr>
              <a:t>03/05/2021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351C32-1FF5-475A-8591-B70C64FF75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696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696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3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1D08592-556B-4F93-B506-C2210E8F7619}" type="datetimeFigureOut">
              <a:rPr lang="en-US"/>
              <a:pPr>
                <a:defRPr/>
              </a:pPr>
              <a:t>03/05/2021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013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6013" y="6356350"/>
            <a:ext cx="2843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16E7C10-90E9-482E-93B6-A77268110A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audio" Target="../media/audio2.wav"/><Relationship Id="rId7" Type="http://schemas.openxmlformats.org/officeDocument/2006/relationships/image" Target="../media/image18.jpeg"/><Relationship Id="rId12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11" Type="http://schemas.openxmlformats.org/officeDocument/2006/relationships/image" Target="../media/image21.png"/><Relationship Id="rId5" Type="http://schemas.openxmlformats.org/officeDocument/2006/relationships/audio" Target="../media/audio4.wav"/><Relationship Id="rId10" Type="http://schemas.openxmlformats.org/officeDocument/2006/relationships/image" Target="../media/image8.png"/><Relationship Id="rId4" Type="http://schemas.openxmlformats.org/officeDocument/2006/relationships/audio" Target="../media/audio3.wav"/><Relationship Id="rId9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audio" Target="../media/audio3.wav"/><Relationship Id="rId7" Type="http://schemas.openxmlformats.org/officeDocument/2006/relationships/image" Target="../media/image24.gi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17.jpeg"/><Relationship Id="rId4" Type="http://schemas.openxmlformats.org/officeDocument/2006/relationships/audio" Target="../media/audio1.wav"/><Relationship Id="rId9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4.wav"/><Relationship Id="rId7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audio" Target="../media/audio2.wav"/><Relationship Id="rId4" Type="http://schemas.openxmlformats.org/officeDocument/2006/relationships/audio" Target="../media/audio3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audio" Target="../media/audio2.wav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11" Type="http://schemas.openxmlformats.org/officeDocument/2006/relationships/image" Target="../media/image33.jpeg"/><Relationship Id="rId5" Type="http://schemas.openxmlformats.org/officeDocument/2006/relationships/audio" Target="../media/audio4.wav"/><Relationship Id="rId10" Type="http://schemas.openxmlformats.org/officeDocument/2006/relationships/image" Target="../media/image32.png"/><Relationship Id="rId4" Type="http://schemas.openxmlformats.org/officeDocument/2006/relationships/audio" Target="../media/audio3.wav"/><Relationship Id="rId9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hyperlink" Target="../../../NON_UNICODE_BACKUP/nhung/kiem%20tra%20bai%20cu.bmp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77788" y="0"/>
            <a:ext cx="12009437" cy="6781800"/>
          </a:xfrm>
          <a:prstGeom prst="roundRect">
            <a:avLst>
              <a:gd name="adj" fmla="val 4259"/>
            </a:avLst>
          </a:prstGeom>
          <a:noFill/>
          <a:ln w="127000" cmpd="thickThin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 altLang="vi-VN"/>
          </a:p>
        </p:txBody>
      </p:sp>
      <p:sp>
        <p:nvSpPr>
          <p:cNvPr id="26637" name="WordArt 13"/>
          <p:cNvSpPr>
            <a:spLocks noChangeArrowheads="1" noChangeShapeType="1" noTextEdit="1"/>
          </p:cNvSpPr>
          <p:nvPr/>
        </p:nvSpPr>
        <p:spPr bwMode="auto">
          <a:xfrm>
            <a:off x="1727200" y="1524000"/>
            <a:ext cx="9242425" cy="56388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endParaRPr lang="en-US" sz="4000" b="1" kern="10">
              <a:ln w="28575">
                <a:solidFill>
                  <a:srgbClr val="FF3300"/>
                </a:solidFill>
                <a:round/>
                <a:headEnd/>
                <a:tailEnd/>
              </a:ln>
              <a:solidFill>
                <a:schemeClr val="folHlink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2052" name="Picture 15" descr="670883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91113" y="1997075"/>
            <a:ext cx="2387600" cy="113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43" name="WordArt 19"/>
          <p:cNvSpPr>
            <a:spLocks noChangeArrowheads="1" noChangeShapeType="1" noTextEdit="1"/>
          </p:cNvSpPr>
          <p:nvPr/>
        </p:nvSpPr>
        <p:spPr bwMode="auto">
          <a:xfrm>
            <a:off x="4189413" y="3581400"/>
            <a:ext cx="440055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latin typeface="Times New Roman"/>
                <a:cs typeface="Times New Roman"/>
              </a:rPr>
              <a:t>MÔN : TIN HỌC</a:t>
            </a:r>
          </a:p>
        </p:txBody>
      </p:sp>
      <p:sp>
        <p:nvSpPr>
          <p:cNvPr id="26644" name="WordArt 20"/>
          <p:cNvSpPr>
            <a:spLocks noChangeArrowheads="1" noChangeShapeType="1" noTextEdit="1"/>
          </p:cNvSpPr>
          <p:nvPr/>
        </p:nvSpPr>
        <p:spPr bwMode="auto">
          <a:xfrm>
            <a:off x="4926013" y="4505325"/>
            <a:ext cx="28448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CC00CC"/>
                  </a:solidFill>
                  <a:round/>
                  <a:headEnd/>
                  <a:tailEnd/>
                </a:ln>
                <a:solidFill>
                  <a:srgbClr val="336699"/>
                </a:solidFill>
                <a:latin typeface="Times New Roman"/>
                <a:cs typeface="Times New Roman"/>
              </a:rPr>
              <a:t>Lớp: 3</a:t>
            </a:r>
          </a:p>
        </p:txBody>
      </p:sp>
      <p:pic>
        <p:nvPicPr>
          <p:cNvPr id="2055" name="Picture 21" descr="POINSET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438400" cy="124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24" descr="POINSET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0588625" y="-228600"/>
            <a:ext cx="13716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6" descr="POINSET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5138541">
            <a:off x="211138" y="5373688"/>
            <a:ext cx="1277937" cy="169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6" descr="POINSET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10426700" y="5584825"/>
            <a:ext cx="1703388" cy="127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6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6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26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7" grpId="0" animBg="1"/>
      <p:bldP spid="26643" grpId="0" animBg="1"/>
      <p:bldP spid="2664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16"/>
          <p:cNvSpPr txBox="1">
            <a:spLocks noChangeArrowheads="1"/>
          </p:cNvSpPr>
          <p:nvPr/>
        </p:nvSpPr>
        <p:spPr bwMode="auto">
          <a:xfrm>
            <a:off x="150813" y="53975"/>
            <a:ext cx="74152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 sz="3200" b="1">
                <a:solidFill>
                  <a:srgbClr val="0000FF"/>
                </a:solidFill>
                <a:latin typeface="Times New Roman" pitchFamily="18" charset="0"/>
              </a:rPr>
              <a:t>* Đóng trình duyệt đang mở</a:t>
            </a:r>
          </a:p>
        </p:txBody>
      </p:sp>
      <p:pic>
        <p:nvPicPr>
          <p:cNvPr id="12311" name="Picture 23"/>
          <p:cNvPicPr>
            <a:picLocks noChangeAspect="1" noChangeArrowheads="1"/>
          </p:cNvPicPr>
          <p:nvPr/>
        </p:nvPicPr>
        <p:blipFill>
          <a:blip r:embed="rId2" cstate="print"/>
          <a:srcRect b="22501"/>
          <a:stretch>
            <a:fillRect/>
          </a:stretch>
        </p:blipFill>
        <p:spPr bwMode="auto">
          <a:xfrm>
            <a:off x="-992188" y="381000"/>
            <a:ext cx="12188826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Rectangle 25"/>
          <p:cNvSpPr/>
          <p:nvPr/>
        </p:nvSpPr>
        <p:spPr>
          <a:xfrm>
            <a:off x="-306388" y="4191000"/>
            <a:ext cx="12495213" cy="28194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227013" y="5029200"/>
            <a:ext cx="11049000" cy="1493838"/>
            <a:chOff x="5027611" y="4495800"/>
            <a:chExt cx="6400799" cy="914400"/>
          </a:xfrm>
        </p:grpSpPr>
        <p:grpSp>
          <p:nvGrpSpPr>
            <p:cNvPr id="11272" name="Group 23"/>
            <p:cNvGrpSpPr>
              <a:grpSpLocks/>
            </p:cNvGrpSpPr>
            <p:nvPr/>
          </p:nvGrpSpPr>
          <p:grpSpPr bwMode="auto">
            <a:xfrm>
              <a:off x="5027611" y="4495800"/>
              <a:ext cx="6400799" cy="914400"/>
              <a:chOff x="576" y="2064"/>
              <a:chExt cx="4368" cy="528"/>
            </a:xfrm>
          </p:grpSpPr>
          <p:sp>
            <p:nvSpPr>
              <p:cNvPr id="9228" name="AutoShape 11"/>
              <p:cNvSpPr>
                <a:spLocks noChangeArrowheads="1"/>
              </p:cNvSpPr>
              <p:nvPr/>
            </p:nvSpPr>
            <p:spPr bwMode="gray">
              <a:xfrm>
                <a:off x="576" y="2064"/>
                <a:ext cx="4368" cy="528"/>
              </a:xfrm>
              <a:prstGeom prst="roundRect">
                <a:avLst>
                  <a:gd name="adj" fmla="val 10889"/>
                </a:avLst>
              </a:prstGeom>
              <a:gradFill rotWithShape="1">
                <a:gsLst>
                  <a:gs pos="0">
                    <a:srgbClr val="DDDDDD"/>
                  </a:gs>
                  <a:gs pos="50000">
                    <a:srgbClr val="F2F2F2"/>
                  </a:gs>
                  <a:gs pos="100000">
                    <a:srgbClr val="DDDDDD"/>
                  </a:gs>
                </a:gsLst>
                <a:lin ang="2700000" scaled="1"/>
              </a:gradFill>
              <a:ln w="38100">
                <a:solidFill>
                  <a:srgbClr val="FFFFFF"/>
                </a:solidFill>
                <a:round/>
                <a:headEnd/>
                <a:tailEnd/>
              </a:ln>
              <a:effectLst>
                <a:outerShdw dist="135003" dir="2928844" algn="ctr" rotWithShape="0">
                  <a:srgbClr val="00000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 altLang="en-US" b="1"/>
              </a:p>
            </p:txBody>
          </p:sp>
          <p:sp>
            <p:nvSpPr>
              <p:cNvPr id="21" name="Text Box 16"/>
              <p:cNvSpPr txBox="1">
                <a:spLocks noChangeArrowheads="1"/>
              </p:cNvSpPr>
              <p:nvPr/>
            </p:nvSpPr>
            <p:spPr bwMode="gray">
              <a:xfrm>
                <a:off x="628" y="2108"/>
                <a:ext cx="4295" cy="4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Nháy nút</a:t>
                </a:r>
                <a:r>
                  <a:rPr lang="en-US" altLang="en-US" sz="40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trái chuột </a:t>
                </a:r>
                <a:r>
                  <a:rPr lang="en-US" alt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vào nút            để đóng cửa  sổ trình duyệt.  </a:t>
                </a:r>
              </a:p>
            </p:txBody>
          </p:sp>
        </p:grpSp>
        <p:pic>
          <p:nvPicPr>
            <p:cNvPr id="9227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735660" y="4684316"/>
              <a:ext cx="467185" cy="2691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algn="ctr" rotWithShape="0">
                <a:schemeClr val="bg2">
                  <a:alpha val="50000"/>
                </a:schemeClr>
              </a:outerShdw>
            </a:effectLst>
          </p:spPr>
        </p:pic>
      </p:grpSp>
      <p:cxnSp>
        <p:nvCxnSpPr>
          <p:cNvPr id="27" name="Straight Arrow Connector 26"/>
          <p:cNvCxnSpPr/>
          <p:nvPr/>
        </p:nvCxnSpPr>
        <p:spPr>
          <a:xfrm flipV="1">
            <a:off x="3808413" y="1143000"/>
            <a:ext cx="8001000" cy="41910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Box 16"/>
          <p:cNvSpPr txBox="1">
            <a:spLocks noChangeArrowheads="1"/>
          </p:cNvSpPr>
          <p:nvPr/>
        </p:nvSpPr>
        <p:spPr bwMode="auto">
          <a:xfrm>
            <a:off x="0" y="4267200"/>
            <a:ext cx="8153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 </a:t>
            </a:r>
            <a:r>
              <a:rPr lang="en-US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Để đóng trình duyệt em thực hiện: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" dur="500"/>
                                        <p:tgtEl>
                                          <p:spTgt spid="123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6"/>
          <p:cNvSpPr txBox="1">
            <a:spLocks noChangeArrowheads="1"/>
          </p:cNvSpPr>
          <p:nvPr/>
        </p:nvSpPr>
        <p:spPr bwMode="auto">
          <a:xfrm>
            <a:off x="150813" y="53975"/>
            <a:ext cx="9829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 sz="3200" b="1">
                <a:solidFill>
                  <a:srgbClr val="0000FF"/>
                </a:solidFill>
                <a:latin typeface="Times New Roman" pitchFamily="18" charset="0"/>
              </a:rPr>
              <a:t>d.  Tìm hiểu một số nút lệnh trên thanh địa chỉ trang</a:t>
            </a:r>
          </a:p>
        </p:txBody>
      </p:sp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836612" y="2895600"/>
          <a:ext cx="8128000" cy="518160"/>
        </p:xfrm>
        <a:graphic>
          <a:graphicData uri="http://schemas.openxmlformats.org/drawingml/2006/table">
            <a:tbl>
              <a:tblPr firstRow="1" bandRow="1">
                <a:tableStyleId>{638B1855-1B75-4FBE-930C-398BA8C253C6}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Nháy</a:t>
                      </a:r>
                      <a:r>
                        <a:rPr lang="en-US" sz="2800" baseline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chuột vào</a:t>
                      </a:r>
                      <a:endParaRPr lang="vi-VN" sz="2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 quả</a:t>
                      </a:r>
                      <a:endParaRPr lang="vi-VN" sz="2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2" cstate="print"/>
          <a:srcRect r="73061" b="89584"/>
          <a:stretch>
            <a:fillRect/>
          </a:stretch>
        </p:blipFill>
        <p:spPr bwMode="auto">
          <a:xfrm>
            <a:off x="608013" y="914400"/>
            <a:ext cx="10439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Rectangle 30"/>
          <p:cNvSpPr/>
          <p:nvPr/>
        </p:nvSpPr>
        <p:spPr>
          <a:xfrm>
            <a:off x="684213" y="1752600"/>
            <a:ext cx="2819400" cy="762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1217613" y="3581400"/>
            <a:ext cx="2487612" cy="584200"/>
            <a:chOff x="684212" y="3581400"/>
            <a:chExt cx="2487612" cy="584200"/>
          </a:xfrm>
        </p:grpSpPr>
        <p:pic>
          <p:nvPicPr>
            <p:cNvPr id="12304" name="Picture 26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589212" y="3657600"/>
              <a:ext cx="582612" cy="4397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05" name="Text Box 16"/>
            <p:cNvSpPr txBox="1">
              <a:spLocks noChangeArrowheads="1"/>
            </p:cNvSpPr>
            <p:nvPr/>
          </p:nvSpPr>
          <p:spPr bwMode="auto">
            <a:xfrm>
              <a:off x="684212" y="3581400"/>
              <a:ext cx="1828800" cy="584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en-US" sz="3200" b="1">
                  <a:solidFill>
                    <a:srgbClr val="0000FF"/>
                  </a:solidFill>
                  <a:latin typeface="Times New Roman" pitchFamily="18" charset="0"/>
                </a:rPr>
                <a:t>Nút lệnh </a:t>
              </a:r>
            </a:p>
          </p:txBody>
        </p:sp>
      </p:grp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4951413" y="3581400"/>
            <a:ext cx="3810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 sz="3200" b="1">
                <a:solidFill>
                  <a:srgbClr val="0000FF"/>
                </a:solidFill>
                <a:latin typeface="Times New Roman" pitchFamily="18" charset="0"/>
              </a:rPr>
              <a:t>Tải lại trang</a:t>
            </a:r>
          </a:p>
        </p:txBody>
      </p: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1141413" y="4419600"/>
            <a:ext cx="2540000" cy="584200"/>
            <a:chOff x="1141412" y="4419600"/>
            <a:chExt cx="2540000" cy="584775"/>
          </a:xfrm>
        </p:grpSpPr>
        <p:sp>
          <p:nvSpPr>
            <p:cNvPr id="12302" name="Text Box 16"/>
            <p:cNvSpPr txBox="1">
              <a:spLocks noChangeArrowheads="1"/>
            </p:cNvSpPr>
            <p:nvPr/>
          </p:nvSpPr>
          <p:spPr bwMode="auto">
            <a:xfrm>
              <a:off x="1141412" y="4419600"/>
              <a:ext cx="182880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en-US" sz="3200" b="1">
                  <a:solidFill>
                    <a:srgbClr val="0000FF"/>
                  </a:solidFill>
                  <a:latin typeface="Times New Roman" pitchFamily="18" charset="0"/>
                </a:rPr>
                <a:t>Nút lệnh</a:t>
              </a:r>
            </a:p>
          </p:txBody>
        </p:sp>
        <p:sp>
          <p:nvSpPr>
            <p:cNvPr id="13" name="Right Arrow 12"/>
            <p:cNvSpPr/>
            <p:nvPr/>
          </p:nvSpPr>
          <p:spPr>
            <a:xfrm>
              <a:off x="2970212" y="4648425"/>
              <a:ext cx="711200" cy="21770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vi-VN"/>
            </a:p>
          </p:txBody>
        </p:sp>
      </p:grp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1141413" y="5410200"/>
            <a:ext cx="2540000" cy="584200"/>
            <a:chOff x="1141412" y="5486400"/>
            <a:chExt cx="2540000" cy="584775"/>
          </a:xfrm>
        </p:grpSpPr>
        <p:sp>
          <p:nvSpPr>
            <p:cNvPr id="12300" name="Text Box 16"/>
            <p:cNvSpPr txBox="1">
              <a:spLocks noChangeArrowheads="1"/>
            </p:cNvSpPr>
            <p:nvPr/>
          </p:nvSpPr>
          <p:spPr bwMode="auto">
            <a:xfrm>
              <a:off x="1141412" y="5486400"/>
              <a:ext cx="182880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en-US" sz="3200" b="1">
                  <a:solidFill>
                    <a:srgbClr val="0000FF"/>
                  </a:solidFill>
                  <a:latin typeface="Times New Roman" pitchFamily="18" charset="0"/>
                </a:rPr>
                <a:t>Nút lệnh</a:t>
              </a:r>
            </a:p>
          </p:txBody>
        </p:sp>
        <p:sp>
          <p:nvSpPr>
            <p:cNvPr id="16" name="Left Arrow 15"/>
            <p:cNvSpPr/>
            <p:nvPr/>
          </p:nvSpPr>
          <p:spPr>
            <a:xfrm>
              <a:off x="2970212" y="5715225"/>
              <a:ext cx="711200" cy="260606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vi-VN"/>
            </a:p>
          </p:txBody>
        </p:sp>
      </p:grpSp>
      <p:sp>
        <p:nvSpPr>
          <p:cNvPr id="21" name="Text Box 16"/>
          <p:cNvSpPr txBox="1">
            <a:spLocks noChangeArrowheads="1"/>
          </p:cNvSpPr>
          <p:nvPr/>
        </p:nvSpPr>
        <p:spPr bwMode="auto">
          <a:xfrm>
            <a:off x="4951413" y="4445000"/>
            <a:ext cx="4191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 sz="3200" b="1">
                <a:solidFill>
                  <a:srgbClr val="0000FF"/>
                </a:solidFill>
                <a:latin typeface="Times New Roman" pitchFamily="18" charset="0"/>
              </a:rPr>
              <a:t>Nhấp vào để tiến trang</a:t>
            </a:r>
          </a:p>
        </p:txBody>
      </p:sp>
      <p:sp>
        <p:nvSpPr>
          <p:cNvPr id="22" name="Text Box 16"/>
          <p:cNvSpPr txBox="1">
            <a:spLocks noChangeArrowheads="1"/>
          </p:cNvSpPr>
          <p:nvPr/>
        </p:nvSpPr>
        <p:spPr bwMode="auto">
          <a:xfrm>
            <a:off x="4875213" y="5486400"/>
            <a:ext cx="4648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 sz="3200" b="1">
                <a:solidFill>
                  <a:srgbClr val="0000FF"/>
                </a:solidFill>
                <a:latin typeface="Times New Roman" pitchFamily="18" charset="0"/>
              </a:rPr>
              <a:t>Quay lại trang vừa xem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11" grpId="0"/>
      <p:bldP spid="21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4" descr="Chuong%20va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90329">
            <a:off x="2854325" y="2097088"/>
            <a:ext cx="6316663" cy="473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827212" y="533400"/>
            <a:ext cx="9121196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TRÒ CHƠI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“RUNG CHUÔNG VÀNG”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8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 chuong l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665413" y="649288"/>
            <a:ext cx="93726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Câu 1: Đâu là biểu tượng trình duyệt web ?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203325" y="3549650"/>
            <a:ext cx="471488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0223500" y="3586163"/>
            <a:ext cx="7048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7618413" y="3530600"/>
            <a:ext cx="6588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418013" y="3530600"/>
            <a:ext cx="7191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pic>
        <p:nvPicPr>
          <p:cNvPr id="11" name="Picture 10" descr="tải xuống (2)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04013" y="1524000"/>
            <a:ext cx="2035175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tải xuống (1)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5613" y="1695450"/>
            <a:ext cx="19812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599613" y="1219200"/>
            <a:ext cx="2057400" cy="2301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3129756" y="1627803"/>
            <a:ext cx="2819400" cy="1941512"/>
            <a:chOff x="4113212" y="1905000"/>
            <a:chExt cx="2819400" cy="2057398"/>
          </a:xfrm>
        </p:grpSpPr>
        <p:pic>
          <p:nvPicPr>
            <p:cNvPr id="14351" name="Picture 6"/>
            <p:cNvPicPr>
              <a:picLocks noChangeAspect="1" noChangeArrowheads="1"/>
            </p:cNvPicPr>
            <p:nvPr/>
          </p:nvPicPr>
          <p:blipFill>
            <a:blip r:embed="rId10" cstate="print"/>
            <a:srcRect l="5882" t="38097" r="81697" b="38319"/>
            <a:stretch>
              <a:fillRect/>
            </a:stretch>
          </p:blipFill>
          <p:spPr bwMode="auto">
            <a:xfrm>
              <a:off x="4494212" y="1905000"/>
              <a:ext cx="1735014" cy="144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52" name="Content Placeholder 3"/>
            <p:cNvSpPr txBox="1">
              <a:spLocks/>
            </p:cNvSpPr>
            <p:nvPr/>
          </p:nvSpPr>
          <p:spPr bwMode="auto">
            <a:xfrm>
              <a:off x="4113212" y="3428999"/>
              <a:ext cx="2819400" cy="5333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 algn="ctr" eaLnBrk="0" hangingPunct="0">
                <a:spcBef>
                  <a:spcPct val="20000"/>
                </a:spcBef>
              </a:pP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Google Chrome</a:t>
              </a:r>
            </a:p>
          </p:txBody>
        </p:sp>
      </p:grpSp>
      <p:pic>
        <p:nvPicPr>
          <p:cNvPr id="19" name="Picture 18" descr="smile.png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198813" y="4191000"/>
            <a:ext cx="25908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 descr="24f2d569eb670c5657cc3f023f153c7f_4908-desperate-stock-vector-illustration-and-royalty-free-disappointed-face-clipart_450-371.jpeg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475412" y="4267200"/>
            <a:ext cx="2324100" cy="1916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 descr="24f2d569eb670c5657cc3f023f153c7f_4908-desperate-stock-vector-illustration-and-royalty-free-disappointed-face-clipart_450-371.jpeg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9523412" y="4343400"/>
            <a:ext cx="2324100" cy="1916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Picture 21" descr="24f2d569eb670c5657cc3f023f153c7f_4908-desperate-stock-vector-illustration-and-royalty-free-disappointed-face-clipart_450-371.jpeg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03212" y="4267200"/>
            <a:ext cx="2324100" cy="1916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 chuong l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2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1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5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3"/>
          <p:cNvSpPr txBox="1">
            <a:spLocks noChangeArrowheads="1"/>
          </p:cNvSpPr>
          <p:nvPr/>
        </p:nvSpPr>
        <p:spPr bwMode="auto">
          <a:xfrm>
            <a:off x="1293813" y="1371600"/>
            <a:ext cx="105140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Câu 2: Để truy cập được internet em chọn lệnh nào?</a:t>
            </a:r>
          </a:p>
        </p:txBody>
      </p:sp>
      <p:sp>
        <p:nvSpPr>
          <p:cNvPr id="12291" name="TextBox 4"/>
          <p:cNvSpPr txBox="1">
            <a:spLocks noChangeArrowheads="1"/>
          </p:cNvSpPr>
          <p:nvPr/>
        </p:nvSpPr>
        <p:spPr bwMode="auto">
          <a:xfrm>
            <a:off x="2208213" y="2508250"/>
            <a:ext cx="4937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12292" name="Rectangle 5"/>
          <p:cNvSpPr>
            <a:spLocks noChangeArrowheads="1"/>
          </p:cNvSpPr>
          <p:nvPr/>
        </p:nvSpPr>
        <p:spPr bwMode="auto">
          <a:xfrm>
            <a:off x="2274888" y="4986338"/>
            <a:ext cx="5191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12293" name="Rectangle 6"/>
          <p:cNvSpPr>
            <a:spLocks noChangeArrowheads="1"/>
          </p:cNvSpPr>
          <p:nvPr/>
        </p:nvSpPr>
        <p:spPr bwMode="auto">
          <a:xfrm>
            <a:off x="2238375" y="4148138"/>
            <a:ext cx="5175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12294" name="Rectangle 7"/>
          <p:cNvSpPr>
            <a:spLocks noChangeArrowheads="1"/>
          </p:cNvSpPr>
          <p:nvPr/>
        </p:nvSpPr>
        <p:spPr bwMode="auto">
          <a:xfrm>
            <a:off x="2249488" y="3309938"/>
            <a:ext cx="4921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15367" name="TextBox 8"/>
          <p:cNvSpPr txBox="1">
            <a:spLocks noChangeArrowheads="1"/>
          </p:cNvSpPr>
          <p:nvPr/>
        </p:nvSpPr>
        <p:spPr bwMode="auto">
          <a:xfrm>
            <a:off x="3325813" y="2444750"/>
            <a:ext cx="53721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>
                <a:latin typeface="Times New Roman" pitchFamily="18" charset="0"/>
                <a:cs typeface="Times New Roman" pitchFamily="18" charset="0"/>
              </a:rPr>
              <a:t>Kéo chuột vào biểu tượng </a:t>
            </a:r>
          </a:p>
        </p:txBody>
      </p:sp>
      <p:sp>
        <p:nvSpPr>
          <p:cNvPr id="15368" name="TextBox 9"/>
          <p:cNvSpPr txBox="1">
            <a:spLocks noChangeArrowheads="1"/>
          </p:cNvSpPr>
          <p:nvPr/>
        </p:nvSpPr>
        <p:spPr bwMode="auto">
          <a:xfrm>
            <a:off x="3257550" y="3309938"/>
            <a:ext cx="55133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>
                <a:latin typeface="Times New Roman" pitchFamily="18" charset="0"/>
                <a:cs typeface="Times New Roman" pitchFamily="18" charset="0"/>
              </a:rPr>
              <a:t>Nháy chuột vào biểu tượng</a:t>
            </a:r>
          </a:p>
        </p:txBody>
      </p:sp>
      <p:sp>
        <p:nvSpPr>
          <p:cNvPr id="15369" name="TextBox 10"/>
          <p:cNvSpPr txBox="1">
            <a:spLocks noChangeArrowheads="1"/>
          </p:cNvSpPr>
          <p:nvPr/>
        </p:nvSpPr>
        <p:spPr bwMode="auto">
          <a:xfrm>
            <a:off x="3275013" y="4116388"/>
            <a:ext cx="63976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>
                <a:latin typeface="Times New Roman" pitchFamily="18" charset="0"/>
                <a:cs typeface="Times New Roman" pitchFamily="18" charset="0"/>
              </a:rPr>
              <a:t>Nháy đúp chuột vào biểu tượng</a:t>
            </a:r>
          </a:p>
        </p:txBody>
      </p:sp>
      <p:sp>
        <p:nvSpPr>
          <p:cNvPr id="15370" name="TextBox 11"/>
          <p:cNvSpPr txBox="1">
            <a:spLocks noChangeArrowheads="1"/>
          </p:cNvSpPr>
          <p:nvPr/>
        </p:nvSpPr>
        <p:spPr bwMode="auto">
          <a:xfrm>
            <a:off x="3268663" y="4992688"/>
            <a:ext cx="34925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>
                <a:latin typeface="Times New Roman" pitchFamily="18" charset="0"/>
                <a:cs typeface="Times New Roman" pitchFamily="18" charset="0"/>
              </a:rPr>
              <a:t>Cả 3 đáp án trên</a:t>
            </a:r>
          </a:p>
        </p:txBody>
      </p:sp>
      <p:pic>
        <p:nvPicPr>
          <p:cNvPr id="15371" name="Picture 15"/>
          <p:cNvPicPr>
            <a:picLocks noChangeAspect="1" noChangeArrowheads="1"/>
          </p:cNvPicPr>
          <p:nvPr/>
        </p:nvPicPr>
        <p:blipFill>
          <a:blip r:embed="rId6" cstate="print"/>
          <a:srcRect l="5856" t="14584" r="89458" b="75000"/>
          <a:stretch>
            <a:fillRect/>
          </a:stretch>
        </p:blipFill>
        <p:spPr bwMode="auto">
          <a:xfrm>
            <a:off x="8532813" y="2438400"/>
            <a:ext cx="60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2" name="Picture 15"/>
          <p:cNvPicPr>
            <a:picLocks noChangeAspect="1" noChangeArrowheads="1"/>
          </p:cNvPicPr>
          <p:nvPr/>
        </p:nvPicPr>
        <p:blipFill>
          <a:blip r:embed="rId6" cstate="print"/>
          <a:srcRect l="5856" t="14584" r="89458" b="75000"/>
          <a:stretch>
            <a:fillRect/>
          </a:stretch>
        </p:blipFill>
        <p:spPr bwMode="auto">
          <a:xfrm>
            <a:off x="8685213" y="3276600"/>
            <a:ext cx="60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3" name="Picture 15"/>
          <p:cNvPicPr>
            <a:picLocks noChangeAspect="1" noChangeArrowheads="1"/>
          </p:cNvPicPr>
          <p:nvPr/>
        </p:nvPicPr>
        <p:blipFill>
          <a:blip r:embed="rId6" cstate="print"/>
          <a:srcRect l="5856" t="14584" r="89458" b="75000"/>
          <a:stretch>
            <a:fillRect/>
          </a:stretch>
        </p:blipFill>
        <p:spPr bwMode="auto">
          <a:xfrm>
            <a:off x="9599613" y="4038600"/>
            <a:ext cx="60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0" descr="4178118853_1515987288.gif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90625" y="4252913"/>
            <a:ext cx="798513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1" descr="hinh-anh-mat-buon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06513" y="2590800"/>
            <a:ext cx="6540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2" descr="hinh-anh-mat-buon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06513" y="3429000"/>
            <a:ext cx="6540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3" descr="hinh-anh-mat-buon.jp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230313" y="5105400"/>
            <a:ext cx="6540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2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-1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2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2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2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-1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2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 chuong l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3"/>
          <p:cNvSpPr txBox="1">
            <a:spLocks noChangeArrowheads="1"/>
          </p:cNvSpPr>
          <p:nvPr/>
        </p:nvSpPr>
        <p:spPr bwMode="auto">
          <a:xfrm>
            <a:off x="666750" y="1209675"/>
            <a:ext cx="115220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Câu 3: Dùng máy tính kết nối internet em có thể làm gì?</a:t>
            </a:r>
          </a:p>
        </p:txBody>
      </p:sp>
      <p:sp>
        <p:nvSpPr>
          <p:cNvPr id="13315" name="TextBox 4"/>
          <p:cNvSpPr txBox="1">
            <a:spLocks noChangeArrowheads="1"/>
          </p:cNvSpPr>
          <p:nvPr/>
        </p:nvSpPr>
        <p:spPr bwMode="auto">
          <a:xfrm>
            <a:off x="1898650" y="2249488"/>
            <a:ext cx="4953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13316" name="Rectangle 5"/>
          <p:cNvSpPr>
            <a:spLocks noChangeArrowheads="1"/>
          </p:cNvSpPr>
          <p:nvPr/>
        </p:nvSpPr>
        <p:spPr bwMode="auto">
          <a:xfrm>
            <a:off x="1903413" y="4764088"/>
            <a:ext cx="5175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13317" name="Rectangle 6"/>
          <p:cNvSpPr>
            <a:spLocks noChangeArrowheads="1"/>
          </p:cNvSpPr>
          <p:nvPr/>
        </p:nvSpPr>
        <p:spPr bwMode="auto">
          <a:xfrm>
            <a:off x="1898650" y="3925888"/>
            <a:ext cx="5191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13318" name="Rectangle 7"/>
          <p:cNvSpPr>
            <a:spLocks noChangeArrowheads="1"/>
          </p:cNvSpPr>
          <p:nvPr/>
        </p:nvSpPr>
        <p:spPr bwMode="auto">
          <a:xfrm>
            <a:off x="1898650" y="3087688"/>
            <a:ext cx="4937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16391" name="TextBox 8"/>
          <p:cNvSpPr txBox="1">
            <a:spLocks noChangeArrowheads="1"/>
          </p:cNvSpPr>
          <p:nvPr/>
        </p:nvSpPr>
        <p:spPr bwMode="auto">
          <a:xfrm>
            <a:off x="2855913" y="2209800"/>
            <a:ext cx="30813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>
                <a:latin typeface="Times New Roman" pitchFamily="18" charset="0"/>
                <a:cs typeface="Times New Roman" pitchFamily="18" charset="0"/>
              </a:rPr>
              <a:t>Chơi nhảy dây</a:t>
            </a:r>
          </a:p>
        </p:txBody>
      </p:sp>
      <p:sp>
        <p:nvSpPr>
          <p:cNvPr id="16392" name="TextBox 9"/>
          <p:cNvSpPr txBox="1">
            <a:spLocks noChangeArrowheads="1"/>
          </p:cNvSpPr>
          <p:nvPr/>
        </p:nvSpPr>
        <p:spPr bwMode="auto">
          <a:xfrm>
            <a:off x="2851150" y="3076575"/>
            <a:ext cx="84724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>
                <a:latin typeface="Times New Roman" pitchFamily="18" charset="0"/>
                <a:cs typeface="Times New Roman" pitchFamily="18" charset="0"/>
              </a:rPr>
              <a:t>Đọc báo, xem phim, nghe nhạc, gửi thư…</a:t>
            </a:r>
          </a:p>
        </p:txBody>
      </p:sp>
      <p:sp>
        <p:nvSpPr>
          <p:cNvPr id="16393" name="TextBox 10"/>
          <p:cNvSpPr txBox="1">
            <a:spLocks noChangeArrowheads="1"/>
          </p:cNvSpPr>
          <p:nvPr/>
        </p:nvSpPr>
        <p:spPr bwMode="auto">
          <a:xfrm>
            <a:off x="2871788" y="3905250"/>
            <a:ext cx="66786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>
                <a:latin typeface="Times New Roman" pitchFamily="18" charset="0"/>
                <a:cs typeface="Times New Roman" pitchFamily="18" charset="0"/>
              </a:rPr>
              <a:t>Không làm gì được với máy tính.</a:t>
            </a:r>
          </a:p>
        </p:txBody>
      </p:sp>
      <p:sp>
        <p:nvSpPr>
          <p:cNvPr id="16394" name="TextBox 11"/>
          <p:cNvSpPr txBox="1">
            <a:spLocks noChangeArrowheads="1"/>
          </p:cNvSpPr>
          <p:nvPr/>
        </p:nvSpPr>
        <p:spPr bwMode="auto">
          <a:xfrm>
            <a:off x="2832100" y="4737100"/>
            <a:ext cx="55959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>
                <a:latin typeface="Times New Roman" pitchFamily="18" charset="0"/>
                <a:cs typeface="Times New Roman" pitchFamily="18" charset="0"/>
              </a:rPr>
              <a:t>Không có đáp án nào đúng.</a:t>
            </a:r>
          </a:p>
        </p:txBody>
      </p:sp>
      <p:pic>
        <p:nvPicPr>
          <p:cNvPr id="15" name="Picture 14" descr="tenor.gif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6613" y="3048000"/>
            <a:ext cx="731837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y-nghia-icon-facebook-zalo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6613" y="4572000"/>
            <a:ext cx="682625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 descr="y-nghia-icon-facebook-zalo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6613" y="3810000"/>
            <a:ext cx="682625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 descr="y-nghia-icon-facebook-zalo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12813" y="2209800"/>
            <a:ext cx="682625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3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 chuong l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1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3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1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1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3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2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1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3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3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16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3"/>
          <p:cNvSpPr txBox="1">
            <a:spLocks noChangeArrowheads="1"/>
          </p:cNvSpPr>
          <p:nvPr/>
        </p:nvSpPr>
        <p:spPr bwMode="auto">
          <a:xfrm>
            <a:off x="666750" y="1285875"/>
            <a:ext cx="10664825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Câu 4: Để đóng trình duyệt em nhấn chuột vào  nút lệnh nào?</a:t>
            </a:r>
          </a:p>
        </p:txBody>
      </p:sp>
      <p:sp>
        <p:nvSpPr>
          <p:cNvPr id="14339" name="TextBox 4"/>
          <p:cNvSpPr txBox="1">
            <a:spLocks noChangeArrowheads="1"/>
          </p:cNvSpPr>
          <p:nvPr/>
        </p:nvSpPr>
        <p:spPr bwMode="auto">
          <a:xfrm>
            <a:off x="2284413" y="3276600"/>
            <a:ext cx="4937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14340" name="Rectangle 5"/>
          <p:cNvSpPr>
            <a:spLocks noChangeArrowheads="1"/>
          </p:cNvSpPr>
          <p:nvPr/>
        </p:nvSpPr>
        <p:spPr bwMode="auto">
          <a:xfrm>
            <a:off x="2287588" y="6059488"/>
            <a:ext cx="5191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14341" name="Rectangle 6"/>
          <p:cNvSpPr>
            <a:spLocks noChangeArrowheads="1"/>
          </p:cNvSpPr>
          <p:nvPr/>
        </p:nvSpPr>
        <p:spPr bwMode="auto">
          <a:xfrm>
            <a:off x="2284413" y="5145088"/>
            <a:ext cx="5175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14342" name="Rectangle 7"/>
          <p:cNvSpPr>
            <a:spLocks noChangeArrowheads="1"/>
          </p:cNvSpPr>
          <p:nvPr/>
        </p:nvSpPr>
        <p:spPr bwMode="auto">
          <a:xfrm>
            <a:off x="2284413" y="4267200"/>
            <a:ext cx="4921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 rotWithShape="1">
          <a:blip r:embed="rId7" cstate="print"/>
          <a:srcRect l="7371" r="6232"/>
          <a:stretch/>
        </p:blipFill>
        <p:spPr bwMode="auto">
          <a:xfrm>
            <a:off x="3292475" y="6019800"/>
            <a:ext cx="1377950" cy="679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 rotWithShape="1">
          <a:blip r:embed="rId8" cstate="print"/>
          <a:srcRect l="8225" r="9792" b="17820"/>
          <a:stretch/>
        </p:blipFill>
        <p:spPr bwMode="auto">
          <a:xfrm>
            <a:off x="3273425" y="5105400"/>
            <a:ext cx="1390650" cy="76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 rotWithShape="1">
          <a:blip r:embed="rId9" cstate="print"/>
          <a:srcRect r="8489"/>
          <a:stretch/>
        </p:blipFill>
        <p:spPr bwMode="auto">
          <a:xfrm>
            <a:off x="3292475" y="4086225"/>
            <a:ext cx="1371600" cy="866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4348" name="Picture 1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92475" y="2971800"/>
            <a:ext cx="1371600" cy="95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algn="ctr" rotWithShape="0">
              <a:schemeClr val="bg2">
                <a:alpha val="50000"/>
              </a:schemeClr>
            </a:outerShdw>
          </a:effectLst>
        </p:spPr>
      </p:pic>
      <p:pic>
        <p:nvPicPr>
          <p:cNvPr id="15" name="Picture 14" descr="nhung-hinh-mat-cuoi-buon-mat-cuoi-khoc-5.jpg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293813" y="4876800"/>
            <a:ext cx="8159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smile.png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141413" y="5715000"/>
            <a:ext cx="1011237" cy="96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 descr="nhung-hinh-mat-cuoi-buon-mat-cuoi-khoc-5.jpg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293813" y="3962400"/>
            <a:ext cx="8159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 descr="nhung-hinh-mat-cuoi-buon-mat-cuoi-khoc-5.jpg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370013" y="2971800"/>
            <a:ext cx="8159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3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 chuong l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4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3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4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3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2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4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3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1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39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2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ChangeArrowheads="1"/>
          </p:cNvSpPr>
          <p:nvPr/>
        </p:nvSpPr>
        <p:spPr bwMode="auto">
          <a:xfrm>
            <a:off x="77788" y="0"/>
            <a:ext cx="12009437" cy="6781800"/>
          </a:xfrm>
          <a:prstGeom prst="roundRect">
            <a:avLst>
              <a:gd name="adj" fmla="val 4259"/>
            </a:avLst>
          </a:prstGeom>
          <a:noFill/>
          <a:ln w="127000" cmpd="thickThin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 altLang="vi-VN"/>
          </a:p>
        </p:txBody>
      </p:sp>
      <p:sp>
        <p:nvSpPr>
          <p:cNvPr id="3" name="WordArt 13"/>
          <p:cNvSpPr>
            <a:spLocks noChangeArrowheads="1" noChangeShapeType="1" noTextEdit="1"/>
          </p:cNvSpPr>
          <p:nvPr/>
        </p:nvSpPr>
        <p:spPr bwMode="auto">
          <a:xfrm>
            <a:off x="1727200" y="1524000"/>
            <a:ext cx="9242425" cy="56388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endParaRPr lang="en-US" sz="4000" b="1" kern="10">
              <a:ln w="28575">
                <a:solidFill>
                  <a:srgbClr val="FF3300"/>
                </a:solidFill>
                <a:round/>
                <a:headEnd/>
                <a:tailEnd/>
              </a:ln>
              <a:solidFill>
                <a:schemeClr val="folHlink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8436" name="Picture 15" descr="67088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1413" y="3657600"/>
            <a:ext cx="3055937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21" descr="POINSET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438400" cy="124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24" descr="POINSET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10588625" y="-228600"/>
            <a:ext cx="13716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6" descr="POINSET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5138541">
            <a:off x="211138" y="5373688"/>
            <a:ext cx="1277937" cy="169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6" descr="POINSET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10426700" y="5584825"/>
            <a:ext cx="1703388" cy="127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442" name="Group 16"/>
          <p:cNvGrpSpPr>
            <a:grpSpLocks/>
          </p:cNvGrpSpPr>
          <p:nvPr/>
        </p:nvGrpSpPr>
        <p:grpSpPr bwMode="auto">
          <a:xfrm>
            <a:off x="1749425" y="762000"/>
            <a:ext cx="9220200" cy="1951038"/>
            <a:chOff x="218804" y="2133600"/>
            <a:chExt cx="11734800" cy="1497090"/>
          </a:xfrm>
        </p:grpSpPr>
        <p:sp>
          <p:nvSpPr>
            <p:cNvPr id="18443" name="WordArt 5"/>
            <p:cNvSpPr>
              <a:spLocks noChangeArrowheads="1" noChangeShapeType="1" noTextEdit="1"/>
            </p:cNvSpPr>
            <p:nvPr/>
          </p:nvSpPr>
          <p:spPr bwMode="invGray">
            <a:xfrm>
              <a:off x="1772533" y="2133600"/>
              <a:ext cx="8610599" cy="685800"/>
            </a:xfrm>
            <a:prstGeom prst="rect">
              <a:avLst/>
            </a:prstGeom>
          </p:spPr>
          <p:txBody>
            <a:bodyPr wrap="none" fromWordArt="1">
              <a:prstTxWarp prst="textDeflate">
                <a:avLst>
                  <a:gd name="adj" fmla="val 0"/>
                </a:avLst>
              </a:prstTxWarp>
            </a:bodyPr>
            <a:lstStyle/>
            <a:p>
              <a:pPr algn="ctr"/>
              <a:r>
                <a:rPr lang="en-US" sz="4400" b="1" kern="10">
                  <a:ln w="19050">
                    <a:solidFill>
                      <a:srgbClr val="FFFFFF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53882" dir="2700000" algn="ctr" rotWithShape="0">
                      <a:schemeClr val="tx1">
                        <a:alpha val="50000"/>
                      </a:schemeClr>
                    </a:outerShdw>
                  </a:effectLst>
                  <a:latin typeface="Arial"/>
                  <a:cs typeface="Arial"/>
                </a:rPr>
                <a:t>CHÚC QUÝ THẤY CÔ  NHIỀU SỨC KHỎE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18804" y="3087469"/>
              <a:ext cx="11734800" cy="543221"/>
            </a:xfrm>
            <a:prstGeom prst="rect">
              <a:avLst/>
            </a:prstGeom>
            <a:noFill/>
            <a:ln>
              <a:noFill/>
            </a:ln>
            <a:effectLst>
              <a:reflection blurRad="6350" stA="50000" endA="300" endPos="55000" dir="5400000" sy="-100000" algn="bl" rotWithShape="0"/>
            </a:effectLst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000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00B0F0"/>
                  </a:solidFill>
                  <a:effectLst>
                    <a:reflection blurRad="6350" stA="60000" endA="900" endPos="58000" dir="5400000" sy="-100000" algn="bl" rotWithShape="0"/>
                  </a:effectLst>
                  <a:latin typeface="Times New Roman" pitchFamily="18" charset="0"/>
                  <a:cs typeface="Times New Roman" pitchFamily="18" charset="0"/>
                </a:rPr>
                <a:t>Chúc các em chăm ngoan, học giỏi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0" descr="POINSET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930400" cy="115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41" descr="POINSET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0588625" y="-228600"/>
            <a:ext cx="13716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6" descr="POINSET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5138541">
            <a:off x="211138" y="5373688"/>
            <a:ext cx="1277937" cy="169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6" descr="POINSET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10426700" y="5584825"/>
            <a:ext cx="1703388" cy="127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13" y="1143000"/>
            <a:ext cx="152400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9" name="Text Box 7">
            <a:hlinkClick r:id="rId4" action="ppaction://hlinkfile"/>
          </p:cNvPr>
          <p:cNvSpPr txBox="1">
            <a:spLocks noChangeArrowheads="1"/>
          </p:cNvSpPr>
          <p:nvPr/>
        </p:nvSpPr>
        <p:spPr bwMode="auto">
          <a:xfrm flipH="1">
            <a:off x="3427413" y="103188"/>
            <a:ext cx="5562600" cy="646112"/>
          </a:xfrm>
          <a:prstGeom prst="rect">
            <a:avLst/>
          </a:prstGeom>
          <a:gradFill rotWithShape="1">
            <a:gsLst>
              <a:gs pos="0">
                <a:srgbClr val="66CCFF"/>
              </a:gs>
              <a:gs pos="100000">
                <a:srgbClr val="FFFF66"/>
              </a:gs>
            </a:gsLst>
            <a:lin ang="5400000" scaled="1"/>
          </a:gradFill>
          <a:ln w="38100">
            <a:solidFill>
              <a:srgbClr val="3333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Times New Roman" pitchFamily="18" charset="0"/>
              </a:rPr>
              <a:t>KIỂM TRA BÀI CŨ ?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55613" y="2133600"/>
            <a:ext cx="11125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Tạo thư mục mẹ với tên là lớp của chính em và thư mục con là tên của mình.</a:t>
            </a:r>
            <a:endParaRPr lang="en-SG" sz="3600"/>
          </a:p>
        </p:txBody>
      </p:sp>
      <p:pic>
        <p:nvPicPr>
          <p:cNvPr id="3081" name="Picture 16"/>
          <p:cNvPicPr>
            <a:picLocks noChangeAspect="1" noChangeArrowheads="1"/>
          </p:cNvPicPr>
          <p:nvPr/>
        </p:nvPicPr>
        <p:blipFill>
          <a:blip r:embed="rId5" cstate="print"/>
          <a:srcRect l="32797" t="40623" r="61932" b="50002"/>
          <a:stretch>
            <a:fillRect/>
          </a:stretch>
        </p:blipFill>
        <p:spPr bwMode="auto">
          <a:xfrm>
            <a:off x="5484813" y="2895600"/>
            <a:ext cx="40386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Picture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88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8" name="WordArt 6"/>
          <p:cNvSpPr>
            <a:spLocks noChangeArrowheads="1" noChangeShapeType="1" noTextEdit="1"/>
          </p:cNvSpPr>
          <p:nvPr/>
        </p:nvSpPr>
        <p:spPr bwMode="auto">
          <a:xfrm>
            <a:off x="2894013" y="3657600"/>
            <a:ext cx="6323012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400" b="1" kern="1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n-lt"/>
                <a:ea typeface="+mn-lt"/>
                <a:cs typeface="+mn-lt"/>
              </a:rPr>
              <a:t>LÀM QUEN VỚI INTERNET</a:t>
            </a:r>
          </a:p>
        </p:txBody>
      </p:sp>
      <p:sp>
        <p:nvSpPr>
          <p:cNvPr id="18439" name="AutoShape 7">
            <a:extLst/>
          </p:cNvPr>
          <p:cNvSpPr>
            <a:spLocks noChangeArrowheads="1"/>
          </p:cNvSpPr>
          <p:nvPr/>
        </p:nvSpPr>
        <p:spPr bwMode="auto">
          <a:xfrm>
            <a:off x="4495800" y="2286000"/>
            <a:ext cx="3197225" cy="838200"/>
          </a:xfrm>
          <a:prstGeom prst="horizontalScroll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5400" b="1" i="1" dirty="0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BÀI 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8" grpId="0" animBg="1"/>
      <p:bldP spid="1843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smtClean="0">
                <a:latin typeface="Times New Roman" pitchFamily="18" charset="0"/>
                <a:cs typeface="Times New Roman" pitchFamily="18" charset="0"/>
              </a:rPr>
              <a:t>A. HOẠT ĐỘNG CƠ BẢN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3213" cy="4525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sz="3200" b="1" smtClean="0">
                <a:latin typeface="Times New Roman" pitchFamily="18" charset="0"/>
                <a:cs typeface="Times New Roman" pitchFamily="18" charset="0"/>
              </a:rPr>
              <a:t>1. Internet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75413" y="2667000"/>
            <a:ext cx="5383212" cy="2468563"/>
          </a:xfrm>
        </p:spPr>
        <p:txBody>
          <a:bodyPr/>
          <a:lstStyle/>
          <a:p>
            <a:r>
              <a:rPr lang="en-US" smtClean="0">
                <a:latin typeface="Times New Roman" pitchFamily="18" charset="0"/>
                <a:cs typeface="Times New Roman" pitchFamily="18" charset="0"/>
              </a:rPr>
              <a:t>Nhiều máy tính nối lại gọi là gì?</a:t>
            </a:r>
          </a:p>
          <a:p>
            <a:r>
              <a:rPr lang="en-US" smtClean="0">
                <a:latin typeface="Times New Roman" pitchFamily="18" charset="0"/>
                <a:cs typeface="Times New Roman" pitchFamily="18" charset="0"/>
              </a:rPr>
              <a:t>Mạng máy tính lớn nhất đó là mạng gì?</a:t>
            </a:r>
          </a:p>
          <a:p>
            <a:r>
              <a:rPr lang="pt-BR" smtClean="0">
                <a:latin typeface="Times New Roman" pitchFamily="18" charset="0"/>
                <a:cs typeface="Times New Roman" pitchFamily="18" charset="0"/>
              </a:rPr>
              <a:t>Internet giúp em làm được những việc gì?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nhóm đôi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013" y="2514600"/>
            <a:ext cx="5472112" cy="369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3"/>
          <p:cNvSpPr txBox="1">
            <a:spLocks/>
          </p:cNvSpPr>
          <p:nvPr/>
        </p:nvSpPr>
        <p:spPr bwMode="auto">
          <a:xfrm>
            <a:off x="6399213" y="1600200"/>
            <a:ext cx="5383212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HS làm việc nhóm đôi: chia sẻ, thảo luận trả lời: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smtClean="0">
                <a:latin typeface="Times New Roman" pitchFamily="18" charset="0"/>
                <a:cs typeface="Times New Roman" pitchFamily="18" charset="0"/>
              </a:rPr>
              <a:t>A. HOẠT ĐỘNG CƠ BẢN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3213" cy="4525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sz="3200" b="1" smtClean="0">
                <a:latin typeface="Times New Roman" pitchFamily="18" charset="0"/>
                <a:cs typeface="Times New Roman" pitchFamily="18" charset="0"/>
              </a:rPr>
              <a:t>1. Internet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6013" y="1600200"/>
            <a:ext cx="5383212" cy="4525963"/>
          </a:xfrm>
        </p:spPr>
        <p:txBody>
          <a:bodyPr/>
          <a:lstStyle/>
          <a:p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 luận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: Rất nhiều máy tính trên thế giới kết nối với nhau tạo thành mạng máy tính.</a:t>
            </a:r>
          </a:p>
          <a:p>
            <a:r>
              <a:rPr lang="en-US" smtClean="0">
                <a:latin typeface="Times New Roman" pitchFamily="18" charset="0"/>
                <a:cs typeface="Times New Roman" pitchFamily="18" charset="0"/>
              </a:rPr>
              <a:t>Mạng máy tính lớn nhất trong số đó được gọi là Internet (hay còn gọi là mạng toàn cầu).</a:t>
            </a:r>
          </a:p>
          <a:p>
            <a:r>
              <a:rPr lang="en-US" smtClean="0">
                <a:latin typeface="Times New Roman" pitchFamily="18" charset="0"/>
                <a:cs typeface="Times New Roman" pitchFamily="18" charset="0"/>
              </a:rPr>
              <a:t>Dùng máy tính kết nối Internet giúp em đọc báo, tìm kiếm thông tin, xem phim, gửi thư, liên lạc với bạn bè…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3213" y="2209800"/>
            <a:ext cx="58483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6"/>
          <p:cNvSpPr txBox="1">
            <a:spLocks noChangeArrowheads="1"/>
          </p:cNvSpPr>
          <p:nvPr/>
        </p:nvSpPr>
        <p:spPr bwMode="auto">
          <a:xfrm>
            <a:off x="203200" y="152400"/>
            <a:ext cx="111871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 sz="4000" b="1">
                <a:solidFill>
                  <a:srgbClr val="0000FF"/>
                </a:solidFill>
                <a:latin typeface="Times New Roman" pitchFamily="18" charset="0"/>
              </a:rPr>
              <a:t>2. Truy cập internet.</a:t>
            </a:r>
          </a:p>
        </p:txBody>
      </p:sp>
      <p:sp>
        <p:nvSpPr>
          <p:cNvPr id="7171" name="Text Box 16"/>
          <p:cNvSpPr txBox="1">
            <a:spLocks noChangeArrowheads="1"/>
          </p:cNvSpPr>
          <p:nvPr/>
        </p:nvSpPr>
        <p:spPr bwMode="auto">
          <a:xfrm>
            <a:off x="150813" y="685800"/>
            <a:ext cx="111871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 sz="3200" b="1">
                <a:solidFill>
                  <a:srgbClr val="0000FF"/>
                </a:solidFill>
                <a:latin typeface="Times New Roman" pitchFamily="18" charset="0"/>
              </a:rPr>
              <a:t>a.Trình duyệt web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227013" y="1371600"/>
            <a:ext cx="11677650" cy="1323975"/>
          </a:xfrm>
          <a:prstGeom prst="rect">
            <a:avLst/>
          </a:prstGeom>
          <a:solidFill>
            <a:srgbClr val="FFFF00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40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Các em khởi động máy tính và chỉ ra biểu tượng các trình duyệt web trên máy tính em đang sử dụng?</a:t>
            </a:r>
            <a:endParaRPr lang="en-US" sz="4000" b="1">
              <a:solidFill>
                <a:srgbClr val="006600"/>
              </a:solidFill>
              <a:latin typeface=".VnTime" pitchFamily="34" charset="0"/>
            </a:endParaRPr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6094413" y="3733800"/>
            <a:ext cx="1752600" cy="2286000"/>
            <a:chOff x="4418013" y="3505200"/>
            <a:chExt cx="1752600" cy="2286000"/>
          </a:xfrm>
        </p:grpSpPr>
        <p:sp>
          <p:nvSpPr>
            <p:cNvPr id="7189" name="Content Placeholder 3"/>
            <p:cNvSpPr txBox="1">
              <a:spLocks/>
            </p:cNvSpPr>
            <p:nvPr/>
          </p:nvSpPr>
          <p:spPr bwMode="auto">
            <a:xfrm>
              <a:off x="4418013" y="4800600"/>
              <a:ext cx="175260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 algn="ctr" eaLnBrk="0" hangingPunct="0">
                <a:spcBef>
                  <a:spcPct val="20000"/>
                </a:spcBef>
              </a:pPr>
              <a:r>
                <a:rPr lang="en-US" sz="2400">
                  <a:latin typeface="Times New Roman" pitchFamily="18" charset="0"/>
                  <a:cs typeface="Times New Roman" pitchFamily="18" charset="0"/>
                </a:rPr>
                <a:t>Internet</a:t>
              </a:r>
            </a:p>
            <a:p>
              <a:pPr marL="342900" indent="-342900" algn="ctr" eaLnBrk="0" hangingPunct="0">
                <a:spcBef>
                  <a:spcPct val="20000"/>
                </a:spcBef>
              </a:pPr>
              <a:r>
                <a:rPr lang="en-US" sz="2400">
                  <a:latin typeface="Times New Roman" pitchFamily="18" charset="0"/>
                  <a:cs typeface="Times New Roman" pitchFamily="18" charset="0"/>
                </a:rPr>
                <a:t>Explorer</a:t>
              </a:r>
            </a:p>
          </p:txBody>
        </p:sp>
        <p:pic>
          <p:nvPicPr>
            <p:cNvPr id="7190" name="Picture 6"/>
            <p:cNvPicPr>
              <a:picLocks noChangeAspect="1" noChangeArrowheads="1"/>
            </p:cNvPicPr>
            <p:nvPr/>
          </p:nvPicPr>
          <p:blipFill>
            <a:blip r:embed="rId3" cstate="print"/>
            <a:srcRect l="33990" t="35910" r="52248" b="35530"/>
            <a:stretch>
              <a:fillRect/>
            </a:stretch>
          </p:blipFill>
          <p:spPr bwMode="auto">
            <a:xfrm>
              <a:off x="4570412" y="3505200"/>
              <a:ext cx="15240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27"/>
          <p:cNvGrpSpPr>
            <a:grpSpLocks/>
          </p:cNvGrpSpPr>
          <p:nvPr/>
        </p:nvGrpSpPr>
        <p:grpSpPr bwMode="auto">
          <a:xfrm>
            <a:off x="227013" y="3733800"/>
            <a:ext cx="2209800" cy="1828800"/>
            <a:chOff x="531813" y="3733800"/>
            <a:chExt cx="2209800" cy="1828800"/>
          </a:xfrm>
        </p:grpSpPr>
        <p:sp>
          <p:nvSpPr>
            <p:cNvPr id="7187" name="Content Placeholder 3"/>
            <p:cNvSpPr txBox="1">
              <a:spLocks/>
            </p:cNvSpPr>
            <p:nvPr/>
          </p:nvSpPr>
          <p:spPr bwMode="auto">
            <a:xfrm>
              <a:off x="531813" y="5029200"/>
              <a:ext cx="2209800" cy="533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 eaLnBrk="0" hangingPunct="0">
                <a:spcBef>
                  <a:spcPct val="20000"/>
                </a:spcBef>
              </a:pPr>
              <a:r>
                <a:rPr lang="en-US" sz="2400">
                  <a:latin typeface="Times New Roman" pitchFamily="18" charset="0"/>
                  <a:cs typeface="Times New Roman" pitchFamily="18" charset="0"/>
                </a:rPr>
                <a:t>Google Chrome</a:t>
              </a:r>
            </a:p>
          </p:txBody>
        </p:sp>
        <p:pic>
          <p:nvPicPr>
            <p:cNvPr id="7188" name="Picture 6"/>
            <p:cNvPicPr>
              <a:picLocks noChangeAspect="1" noChangeArrowheads="1"/>
            </p:cNvPicPr>
            <p:nvPr/>
          </p:nvPicPr>
          <p:blipFill>
            <a:blip r:embed="rId3" cstate="print"/>
            <a:srcRect l="5632" t="34044" r="82225" b="37576"/>
            <a:stretch>
              <a:fillRect/>
            </a:stretch>
          </p:blipFill>
          <p:spPr bwMode="auto">
            <a:xfrm>
              <a:off x="912812" y="3733800"/>
              <a:ext cx="1447800" cy="13219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2208213" y="3733800"/>
            <a:ext cx="2209800" cy="2209800"/>
            <a:chOff x="5713412" y="3810000"/>
            <a:chExt cx="2209800" cy="2209800"/>
          </a:xfrm>
        </p:grpSpPr>
        <p:sp>
          <p:nvSpPr>
            <p:cNvPr id="7185" name="Content Placeholder 3"/>
            <p:cNvSpPr txBox="1">
              <a:spLocks/>
            </p:cNvSpPr>
            <p:nvPr/>
          </p:nvSpPr>
          <p:spPr bwMode="auto">
            <a:xfrm>
              <a:off x="5713412" y="5105400"/>
              <a:ext cx="2209800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 algn="ctr" eaLnBrk="0" hangingPunct="0">
                <a:spcBef>
                  <a:spcPct val="20000"/>
                </a:spcBef>
              </a:pPr>
              <a:r>
                <a:rPr lang="en-US" sz="2400"/>
                <a:t> </a:t>
              </a:r>
              <a:r>
                <a:rPr lang="en-US" sz="2400">
                  <a:latin typeface="Times New Roman" pitchFamily="18" charset="0"/>
                  <a:cs typeface="Times New Roman" pitchFamily="18" charset="0"/>
                </a:rPr>
                <a:t>Mozilla </a:t>
              </a:r>
            </a:p>
            <a:p>
              <a:pPr marL="342900" indent="-342900" algn="ctr" eaLnBrk="0" hangingPunct="0">
                <a:spcBef>
                  <a:spcPct val="20000"/>
                </a:spcBef>
              </a:pPr>
              <a:r>
                <a:rPr lang="en-US" sz="2400">
                  <a:latin typeface="Times New Roman" pitchFamily="18" charset="0"/>
                  <a:cs typeface="Times New Roman" pitchFamily="18" charset="0"/>
                </a:rPr>
                <a:t>Firefox</a:t>
              </a:r>
            </a:p>
          </p:txBody>
        </p:sp>
        <p:pic>
          <p:nvPicPr>
            <p:cNvPr id="7186" name="Picture 6"/>
            <p:cNvPicPr>
              <a:picLocks noChangeAspect="1" noChangeArrowheads="1"/>
            </p:cNvPicPr>
            <p:nvPr/>
          </p:nvPicPr>
          <p:blipFill>
            <a:blip r:embed="rId3" cstate="print"/>
            <a:srcRect l="49680" t="37904" r="37840" b="36160"/>
            <a:stretch>
              <a:fillRect/>
            </a:stretch>
          </p:blipFill>
          <p:spPr bwMode="auto">
            <a:xfrm>
              <a:off x="6094412" y="3810000"/>
              <a:ext cx="1447800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Group 23"/>
          <p:cNvGrpSpPr>
            <a:grpSpLocks/>
          </p:cNvGrpSpPr>
          <p:nvPr/>
        </p:nvGrpSpPr>
        <p:grpSpPr bwMode="auto">
          <a:xfrm>
            <a:off x="10133013" y="3733800"/>
            <a:ext cx="1752600" cy="1828800"/>
            <a:chOff x="8075612" y="3886200"/>
            <a:chExt cx="1676400" cy="1676400"/>
          </a:xfrm>
        </p:grpSpPr>
        <p:sp>
          <p:nvSpPr>
            <p:cNvPr id="7183" name="Content Placeholder 3"/>
            <p:cNvSpPr txBox="1">
              <a:spLocks/>
            </p:cNvSpPr>
            <p:nvPr/>
          </p:nvSpPr>
          <p:spPr bwMode="auto">
            <a:xfrm>
              <a:off x="8075612" y="5029200"/>
              <a:ext cx="1676400" cy="533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 algn="ctr" eaLnBrk="0" hangingPunct="0">
                <a:spcBef>
                  <a:spcPct val="20000"/>
                </a:spcBef>
              </a:pPr>
              <a:r>
                <a:rPr lang="en-US" sz="2400">
                  <a:latin typeface="Times New Roman" pitchFamily="18" charset="0"/>
                  <a:cs typeface="Times New Roman" pitchFamily="18" charset="0"/>
                </a:rPr>
                <a:t>Opera</a:t>
              </a:r>
            </a:p>
          </p:txBody>
        </p:sp>
        <p:pic>
          <p:nvPicPr>
            <p:cNvPr id="7184" name="Picture 6"/>
            <p:cNvPicPr>
              <a:picLocks noChangeAspect="1" noChangeArrowheads="1"/>
            </p:cNvPicPr>
            <p:nvPr/>
          </p:nvPicPr>
          <p:blipFill>
            <a:blip r:embed="rId3" cstate="print"/>
            <a:srcRect l="66022" t="35910" r="22212" b="38155"/>
            <a:stretch>
              <a:fillRect/>
            </a:stretch>
          </p:blipFill>
          <p:spPr bwMode="auto">
            <a:xfrm>
              <a:off x="8151812" y="3886200"/>
              <a:ext cx="14478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" name="Group 22"/>
          <p:cNvGrpSpPr>
            <a:grpSpLocks/>
          </p:cNvGrpSpPr>
          <p:nvPr/>
        </p:nvGrpSpPr>
        <p:grpSpPr bwMode="auto">
          <a:xfrm>
            <a:off x="8228013" y="3733800"/>
            <a:ext cx="1676400" cy="1828800"/>
            <a:chOff x="9523413" y="3810000"/>
            <a:chExt cx="1676400" cy="1828800"/>
          </a:xfrm>
        </p:grpSpPr>
        <p:sp>
          <p:nvSpPr>
            <p:cNvPr id="7181" name="Content Placeholder 3"/>
            <p:cNvSpPr txBox="1">
              <a:spLocks/>
            </p:cNvSpPr>
            <p:nvPr/>
          </p:nvSpPr>
          <p:spPr bwMode="auto">
            <a:xfrm>
              <a:off x="9523413" y="5105400"/>
              <a:ext cx="1676400" cy="533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 algn="ctr" eaLnBrk="0" hangingPunct="0">
                <a:spcBef>
                  <a:spcPct val="20000"/>
                </a:spcBef>
              </a:pPr>
              <a:r>
                <a:rPr lang="en-US" sz="2400">
                  <a:latin typeface="Times New Roman" pitchFamily="18" charset="0"/>
                  <a:cs typeface="Times New Roman" pitchFamily="18" charset="0"/>
                </a:rPr>
                <a:t>Safari</a:t>
              </a:r>
            </a:p>
          </p:txBody>
        </p:sp>
        <p:pic>
          <p:nvPicPr>
            <p:cNvPr id="7182" name="Picture 6"/>
            <p:cNvPicPr>
              <a:picLocks noChangeAspect="1" noChangeArrowheads="1"/>
            </p:cNvPicPr>
            <p:nvPr/>
          </p:nvPicPr>
          <p:blipFill>
            <a:blip r:embed="rId3" cstate="print"/>
            <a:srcRect l="81058" t="35910" r="6523" b="38155"/>
            <a:stretch>
              <a:fillRect/>
            </a:stretch>
          </p:blipFill>
          <p:spPr bwMode="auto">
            <a:xfrm>
              <a:off x="9599612" y="3810000"/>
              <a:ext cx="1436076" cy="1295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" name="Group 26"/>
          <p:cNvGrpSpPr>
            <a:grpSpLocks/>
          </p:cNvGrpSpPr>
          <p:nvPr/>
        </p:nvGrpSpPr>
        <p:grpSpPr bwMode="auto">
          <a:xfrm>
            <a:off x="4418013" y="3733800"/>
            <a:ext cx="1676400" cy="1752600"/>
            <a:chOff x="2665412" y="3810000"/>
            <a:chExt cx="1676401" cy="1752600"/>
          </a:xfrm>
        </p:grpSpPr>
        <p:sp>
          <p:nvSpPr>
            <p:cNvPr id="7179" name="Content Placeholder 3"/>
            <p:cNvSpPr txBox="1">
              <a:spLocks/>
            </p:cNvSpPr>
            <p:nvPr/>
          </p:nvSpPr>
          <p:spPr bwMode="auto">
            <a:xfrm>
              <a:off x="2894013" y="5029200"/>
              <a:ext cx="1447800" cy="533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 eaLnBrk="0" hangingPunct="0">
                <a:spcBef>
                  <a:spcPct val="20000"/>
                </a:spcBef>
              </a:pPr>
              <a:r>
                <a:rPr lang="en-US" sz="2400">
                  <a:latin typeface="Times New Roman" pitchFamily="18" charset="0"/>
                  <a:cs typeface="Times New Roman" pitchFamily="18" charset="0"/>
                </a:rPr>
                <a:t>Cốc cốc</a:t>
              </a:r>
            </a:p>
          </p:txBody>
        </p:sp>
        <p:pic>
          <p:nvPicPr>
            <p:cNvPr id="7180" name="Picture 6"/>
            <p:cNvPicPr>
              <a:picLocks noChangeAspect="1" noChangeArrowheads="1"/>
            </p:cNvPicPr>
            <p:nvPr/>
          </p:nvPicPr>
          <p:blipFill>
            <a:blip r:embed="rId3" cstate="print"/>
            <a:srcRect l="20918" t="35910" r="67970" b="34164"/>
            <a:stretch>
              <a:fillRect/>
            </a:stretch>
          </p:blipFill>
          <p:spPr bwMode="auto">
            <a:xfrm>
              <a:off x="2665412" y="3810000"/>
              <a:ext cx="1468120" cy="1295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 bwMode="auto">
          <a:xfrm>
            <a:off x="588963" y="449263"/>
            <a:ext cx="4514850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b. Cửa sổ trang web</a:t>
            </a:r>
            <a:endParaRPr lang="vi-VN" sz="32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Subtitle 2"/>
          <p:cNvSpPr txBox="1">
            <a:spLocks/>
          </p:cNvSpPr>
          <p:nvPr/>
        </p:nvSpPr>
        <p:spPr bwMode="auto">
          <a:xfrm>
            <a:off x="227013" y="1219200"/>
            <a:ext cx="11734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en-US" sz="3200" b="1">
                <a:latin typeface="Times New Roman" pitchFamily="18" charset="0"/>
                <a:cs typeface="Times New Roman" pitchFamily="18" charset="0"/>
              </a:rPr>
              <a:t>*Khởi động trình duyệt: Cách 1: Nháy đúp chuột vào biểu tượng của trình duyệt Web</a:t>
            </a:r>
            <a:endParaRPr lang="vi-VN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5256213" y="2362200"/>
            <a:ext cx="2438400" cy="2209800"/>
            <a:chOff x="4113212" y="1056640"/>
            <a:chExt cx="2774731" cy="2905760"/>
          </a:xfrm>
        </p:grpSpPr>
        <p:pic>
          <p:nvPicPr>
            <p:cNvPr id="8198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 l="5882" t="38097" r="81697" b="38319"/>
            <a:stretch>
              <a:fillRect/>
            </a:stretch>
          </p:blipFill>
          <p:spPr bwMode="auto">
            <a:xfrm>
              <a:off x="4494212" y="1905000"/>
              <a:ext cx="1735014" cy="144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199" name="Content Placeholder 3"/>
            <p:cNvSpPr txBox="1">
              <a:spLocks/>
            </p:cNvSpPr>
            <p:nvPr/>
          </p:nvSpPr>
          <p:spPr bwMode="auto">
            <a:xfrm>
              <a:off x="4113212" y="3429000"/>
              <a:ext cx="2774731" cy="533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 algn="ctr" eaLnBrk="0" hangingPunct="0">
                <a:spcBef>
                  <a:spcPct val="20000"/>
                </a:spcBef>
              </a:pPr>
              <a:r>
                <a:rPr lang="en-US" sz="2800" b="1">
                  <a:latin typeface="Times New Roman" pitchFamily="18" charset="0"/>
                  <a:cs typeface="Times New Roman" pitchFamily="18" charset="0"/>
                </a:rPr>
                <a:t>Google </a:t>
              </a:r>
            </a:p>
            <a:p>
              <a:pPr marL="342900" indent="-342900" algn="ctr" eaLnBrk="0" hangingPunct="0">
                <a:spcBef>
                  <a:spcPct val="20000"/>
                </a:spcBef>
              </a:pPr>
              <a:r>
                <a:rPr lang="en-US" sz="2800" b="1">
                  <a:latin typeface="Times New Roman" pitchFamily="18" charset="0"/>
                  <a:cs typeface="Times New Roman" pitchFamily="18" charset="0"/>
                </a:rPr>
                <a:t>Chrome</a:t>
              </a:r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>
              <a:off x="4340827" y="1056640"/>
              <a:ext cx="382971" cy="849601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Subtitle 2"/>
          <p:cNvSpPr txBox="1">
            <a:spLocks/>
          </p:cNvSpPr>
          <p:nvPr/>
        </p:nvSpPr>
        <p:spPr bwMode="auto">
          <a:xfrm>
            <a:off x="0" y="5105400"/>
            <a:ext cx="11734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en-US" sz="3200" b="1">
                <a:latin typeface="Times New Roman" pitchFamily="18" charset="0"/>
                <a:cs typeface="Times New Roman" pitchFamily="18" charset="0"/>
              </a:rPr>
              <a:t>*Khởi động trình duyệt: Cách 2: Nhấn phải chuột vào biểu tượng trình duyệt rồi nhấn Open</a:t>
            </a:r>
            <a:endParaRPr lang="vi-VN" sz="32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utoUpdateAnimBg="0"/>
      <p:bldP spid="16" grpId="0" autoUpdateAnimBg="0"/>
      <p:bldP spid="8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 bwMode="auto">
          <a:xfrm>
            <a:off x="588963" y="449263"/>
            <a:ext cx="4514850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b. Cửa sổ trang web</a:t>
            </a:r>
            <a:endParaRPr lang="vi-VN"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" name="Picture 34" descr="Related image"/>
          <p:cNvPicPr>
            <a:picLocks noChangeAspect="1" noChangeArrowheads="1"/>
          </p:cNvPicPr>
          <p:nvPr/>
        </p:nvPicPr>
        <p:blipFill>
          <a:blip r:embed="rId2" cstate="print"/>
          <a:srcRect l="8012" r="7851"/>
          <a:stretch>
            <a:fillRect/>
          </a:stretch>
        </p:blipFill>
        <p:spPr bwMode="auto">
          <a:xfrm>
            <a:off x="304800" y="1447800"/>
            <a:ext cx="11809413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1312863" y="685800"/>
            <a:ext cx="5543550" cy="1524000"/>
            <a:chOff x="1141412" y="990600"/>
            <a:chExt cx="5543549" cy="1524000"/>
          </a:xfrm>
        </p:grpSpPr>
        <p:sp>
          <p:nvSpPr>
            <p:cNvPr id="7" name="Rectangle 6"/>
            <p:cNvSpPr/>
            <p:nvPr/>
          </p:nvSpPr>
          <p:spPr>
            <a:xfrm>
              <a:off x="1141412" y="2057400"/>
              <a:ext cx="3886199" cy="45720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flipH="1">
              <a:off x="3579812" y="1676400"/>
              <a:ext cx="990600" cy="38100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40" name="Rectangle 11"/>
            <p:cNvSpPr>
              <a:spLocks noChangeArrowheads="1"/>
            </p:cNvSpPr>
            <p:nvPr/>
          </p:nvSpPr>
          <p:spPr bwMode="auto">
            <a:xfrm>
              <a:off x="3122611" y="990600"/>
              <a:ext cx="3562350" cy="5480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en-US" sz="2800" b="1">
                  <a:solidFill>
                    <a:srgbClr val="FF0000"/>
                  </a:solidFill>
                  <a:latin typeface="Times New Roman" pitchFamily="18" charset="0"/>
                  <a:cs typeface="Calibri" pitchFamily="34" charset="0"/>
                </a:rPr>
                <a:t>Địa chỉ trang Web</a:t>
              </a:r>
              <a:endParaRPr lang="vi-VN" sz="2800" b="1">
                <a:solidFill>
                  <a:srgbClr val="FF0000"/>
                </a:solidFill>
                <a:latin typeface="Times New Roman" pitchFamily="18" charset="0"/>
                <a:cs typeface="Calibri" pitchFamily="34" charset="0"/>
              </a:endParaRPr>
            </a:p>
          </p:txBody>
        </p:sp>
      </p:grp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7085013" y="838200"/>
            <a:ext cx="3962400" cy="990600"/>
            <a:chOff x="7085012" y="914400"/>
            <a:chExt cx="3962400" cy="990600"/>
          </a:xfrm>
        </p:grpSpPr>
        <p:sp>
          <p:nvSpPr>
            <p:cNvPr id="14" name="Rectangle 13"/>
            <p:cNvSpPr/>
            <p:nvPr/>
          </p:nvSpPr>
          <p:spPr>
            <a:xfrm>
              <a:off x="10514012" y="1600200"/>
              <a:ext cx="533400" cy="30480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16" name="Straight Arrow Connector 15"/>
            <p:cNvCxnSpPr>
              <a:endCxn id="14" idx="1"/>
            </p:cNvCxnSpPr>
            <p:nvPr/>
          </p:nvCxnSpPr>
          <p:spPr>
            <a:xfrm>
              <a:off x="8913812" y="1371600"/>
              <a:ext cx="1600200" cy="3810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37" name="TextBox 21"/>
            <p:cNvSpPr txBox="1">
              <a:spLocks noChangeArrowheads="1"/>
            </p:cNvSpPr>
            <p:nvPr/>
          </p:nvSpPr>
          <p:spPr bwMode="auto">
            <a:xfrm>
              <a:off x="7085012" y="914400"/>
              <a:ext cx="2723823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Ẩn cửa sổ web</a:t>
              </a:r>
            </a:p>
          </p:txBody>
        </p:sp>
      </p:grpSp>
      <p:grpSp>
        <p:nvGrpSpPr>
          <p:cNvPr id="4" name="Group 22"/>
          <p:cNvGrpSpPr>
            <a:grpSpLocks/>
          </p:cNvGrpSpPr>
          <p:nvPr/>
        </p:nvGrpSpPr>
        <p:grpSpPr bwMode="auto">
          <a:xfrm>
            <a:off x="8378825" y="-76200"/>
            <a:ext cx="3810000" cy="2057400"/>
            <a:chOff x="8453437" y="0"/>
            <a:chExt cx="3810000" cy="2057400"/>
          </a:xfrm>
        </p:grpSpPr>
        <p:cxnSp>
          <p:nvCxnSpPr>
            <p:cNvPr id="21" name="Straight Arrow Connector 20"/>
            <p:cNvCxnSpPr/>
            <p:nvPr/>
          </p:nvCxnSpPr>
          <p:spPr>
            <a:xfrm>
              <a:off x="10209212" y="1066800"/>
              <a:ext cx="914400" cy="5334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33" name="Rectangle 21"/>
            <p:cNvSpPr>
              <a:spLocks noChangeArrowheads="1"/>
            </p:cNvSpPr>
            <p:nvPr/>
          </p:nvSpPr>
          <p:spPr bwMode="auto">
            <a:xfrm>
              <a:off x="8453437" y="0"/>
              <a:ext cx="3810000" cy="10436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115000"/>
                </a:lnSpc>
              </a:pPr>
              <a:r>
                <a:rPr lang="en-US" sz="2800" b="1">
                  <a:solidFill>
                    <a:srgbClr val="FF0000"/>
                  </a:solidFill>
                  <a:latin typeface="Times New Roman" pitchFamily="18" charset="0"/>
                  <a:cs typeface="Calibri" pitchFamily="34" charset="0"/>
                </a:rPr>
                <a:t>Các nút lệnh điều khiển trang Web</a:t>
              </a:r>
              <a:endParaRPr lang="vi-VN" sz="2800" b="1">
                <a:solidFill>
                  <a:srgbClr val="FF0000"/>
                </a:solidFill>
                <a:latin typeface="Times New Roman" pitchFamily="18" charset="0"/>
                <a:cs typeface="Calibri" pitchFamily="34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0512425" y="1600200"/>
              <a:ext cx="1676400" cy="45720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5" name="Group 33"/>
          <p:cNvGrpSpPr>
            <a:grpSpLocks/>
          </p:cNvGrpSpPr>
          <p:nvPr/>
        </p:nvGrpSpPr>
        <p:grpSpPr bwMode="auto">
          <a:xfrm>
            <a:off x="8685213" y="1524000"/>
            <a:ext cx="2819400" cy="2362200"/>
            <a:chOff x="8456612" y="1600200"/>
            <a:chExt cx="3048000" cy="2220218"/>
          </a:xfrm>
        </p:grpSpPr>
        <p:sp>
          <p:nvSpPr>
            <p:cNvPr id="24" name="Rectangle 23"/>
            <p:cNvSpPr/>
            <p:nvPr/>
          </p:nvSpPr>
          <p:spPr>
            <a:xfrm>
              <a:off x="11048098" y="1600200"/>
              <a:ext cx="456514" cy="30438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29" name="Straight Arrow Connector 28"/>
            <p:cNvCxnSpPr>
              <a:endCxn id="24" idx="2"/>
            </p:cNvCxnSpPr>
            <p:nvPr/>
          </p:nvCxnSpPr>
          <p:spPr>
            <a:xfrm flipV="1">
              <a:off x="9827868" y="1904585"/>
              <a:ext cx="1448486" cy="83855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31" name="TextBox 31"/>
            <p:cNvSpPr txBox="1">
              <a:spLocks noChangeArrowheads="1"/>
            </p:cNvSpPr>
            <p:nvPr/>
          </p:nvSpPr>
          <p:spPr bwMode="auto">
            <a:xfrm>
              <a:off x="8456612" y="2743200"/>
              <a:ext cx="1858201" cy="1077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Phóng to/</a:t>
              </a:r>
            </a:p>
            <a:p>
              <a:r>
                <a:rPr lang="en-US" sz="32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Thu nhỏ</a:t>
              </a:r>
            </a:p>
          </p:txBody>
        </p:sp>
      </p:grpSp>
      <p:grpSp>
        <p:nvGrpSpPr>
          <p:cNvPr id="6" name="Group 35"/>
          <p:cNvGrpSpPr>
            <a:grpSpLocks/>
          </p:cNvGrpSpPr>
          <p:nvPr/>
        </p:nvGrpSpPr>
        <p:grpSpPr bwMode="auto">
          <a:xfrm>
            <a:off x="10818813" y="1524000"/>
            <a:ext cx="1370012" cy="2514600"/>
            <a:chOff x="10901293" y="1600200"/>
            <a:chExt cx="1287532" cy="2525018"/>
          </a:xfrm>
        </p:grpSpPr>
        <p:sp>
          <p:nvSpPr>
            <p:cNvPr id="25" name="Rectangle 24"/>
            <p:cNvSpPr/>
            <p:nvPr/>
          </p:nvSpPr>
          <p:spPr>
            <a:xfrm>
              <a:off x="11504031" y="1600200"/>
              <a:ext cx="534110" cy="304469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30" name="Straight Arrow Connector 29"/>
            <p:cNvCxnSpPr/>
            <p:nvPr/>
          </p:nvCxnSpPr>
          <p:spPr>
            <a:xfrm flipV="1">
              <a:off x="11504031" y="1904669"/>
              <a:ext cx="305844" cy="1142953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28" name="TextBox 32"/>
            <p:cNvSpPr txBox="1">
              <a:spLocks noChangeArrowheads="1"/>
            </p:cNvSpPr>
            <p:nvPr/>
          </p:nvSpPr>
          <p:spPr bwMode="auto">
            <a:xfrm>
              <a:off x="10901293" y="3048000"/>
              <a:ext cx="1287532" cy="1077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Đóng </a:t>
              </a:r>
            </a:p>
            <a:p>
              <a:r>
                <a:rPr lang="en-US" sz="32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cửa sổ</a:t>
              </a:r>
            </a:p>
          </p:txBody>
        </p:sp>
      </p:grp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0" y="5410200"/>
            <a:ext cx="11961813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</a:pPr>
            <a:r>
              <a:rPr lang="en-US" sz="3200" b="1">
                <a:latin typeface="Times New Roman" pitchFamily="18" charset="0"/>
                <a:cs typeface="Calibri" pitchFamily="34" charset="0"/>
              </a:rPr>
              <a:t>Chức năng của các nút lệnh điều khiển cửa sổ trang web giống chức năng các nút lệnh điều khiển cửa sổ thư mục</a:t>
            </a:r>
            <a:endParaRPr lang="vi-VN" sz="3200" b="1">
              <a:latin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utoUpdateAnimBg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768350" y="538163"/>
            <a:ext cx="2959100" cy="65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Calibri" pitchFamily="34" charset="0"/>
              </a:rPr>
              <a:t>c</a:t>
            </a:r>
            <a:r>
              <a:rPr lang="en-US" sz="3200">
                <a:solidFill>
                  <a:srgbClr val="FF0000"/>
                </a:solidFill>
                <a:latin typeface="Times New Roman" pitchFamily="18" charset="0"/>
                <a:cs typeface="Calibri" pitchFamily="34" charset="0"/>
              </a:rPr>
              <a:t>. </a:t>
            </a:r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Calibri" pitchFamily="34" charset="0"/>
              </a:rPr>
              <a:t>Truy cập web</a:t>
            </a:r>
            <a:endParaRPr lang="vi-VN" sz="3200">
              <a:solidFill>
                <a:srgbClr val="FF0000"/>
              </a:solidFill>
              <a:latin typeface="Times New Roman" pitchFamily="18" charset="0"/>
              <a:cs typeface="Calibri" pitchFamily="3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27013" y="1219200"/>
            <a:ext cx="50117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Times New Roman" pitchFamily="18" charset="0"/>
                <a:cs typeface="Calibri" pitchFamily="34" charset="0"/>
              </a:rPr>
              <a:t>-</a:t>
            </a:r>
            <a:r>
              <a:rPr lang="en-US" sz="2400" b="1">
                <a:latin typeface="Times New Roman" pitchFamily="18" charset="0"/>
                <a:cs typeface="Calibri" pitchFamily="34" charset="0"/>
              </a:rPr>
              <a:t> </a:t>
            </a:r>
            <a:r>
              <a:rPr lang="en-US" sz="2800" b="1">
                <a:latin typeface="Times New Roman" pitchFamily="18" charset="0"/>
                <a:cs typeface="Calibri" pitchFamily="34" charset="0"/>
              </a:rPr>
              <a:t>Bước 1: </a:t>
            </a:r>
            <a:r>
              <a:rPr lang="en-US" sz="2800">
                <a:latin typeface="Times New Roman" pitchFamily="18" charset="0"/>
                <a:cs typeface="Calibri" pitchFamily="34" charset="0"/>
              </a:rPr>
              <a:t>Khởi động trình duyệt</a:t>
            </a:r>
            <a:r>
              <a:rPr lang="en-US" sz="2800" b="1">
                <a:latin typeface="Times New Roman" pitchFamily="18" charset="0"/>
                <a:cs typeface="Calibri" pitchFamily="34" charset="0"/>
              </a:rPr>
              <a:t> </a:t>
            </a:r>
            <a:endParaRPr lang="vi-VN" sz="280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7613" y="1371600"/>
            <a:ext cx="6858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27013" y="2044700"/>
            <a:ext cx="53340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en-US" sz="2800" b="1">
                <a:latin typeface="Times New Roman" pitchFamily="18" charset="0"/>
                <a:cs typeface="Calibri" pitchFamily="34" charset="0"/>
              </a:rPr>
              <a:t> Bước 2: </a:t>
            </a:r>
            <a:r>
              <a:rPr lang="en-US" sz="2800">
                <a:latin typeface="Times New Roman" pitchFamily="18" charset="0"/>
                <a:cs typeface="Calibri" pitchFamily="34" charset="0"/>
              </a:rPr>
              <a:t>Nháy chuột vào vùng có địa chỉ trang web, nhấn phím Delete trên bàn phím.</a:t>
            </a:r>
            <a:endParaRPr lang="vi-VN" sz="280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227013" y="3770313"/>
            <a:ext cx="53340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en-US" sz="2800" b="1">
                <a:latin typeface="Times New Roman" pitchFamily="18" charset="0"/>
                <a:cs typeface="Calibri" pitchFamily="34" charset="0"/>
              </a:rPr>
              <a:t> Bước 3: </a:t>
            </a:r>
            <a:r>
              <a:rPr lang="en-US" sz="2800">
                <a:latin typeface="Times New Roman" pitchFamily="18" charset="0"/>
                <a:cs typeface="Calibri" pitchFamily="34" charset="0"/>
              </a:rPr>
              <a:t>Gõ địa chỉ trang web vào ô địa chỉ rồi nhấn phím Enter</a:t>
            </a:r>
            <a:endParaRPr lang="vi-VN" sz="2800"/>
          </a:p>
        </p:txBody>
      </p:sp>
      <p:pic>
        <p:nvPicPr>
          <p:cNvPr id="11275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1613" y="1905000"/>
            <a:ext cx="5637212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6551613" y="2133600"/>
            <a:ext cx="1981200" cy="381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5484813" y="2590800"/>
            <a:ext cx="1524000" cy="11430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5408613" y="2209800"/>
            <a:ext cx="1066800" cy="1524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6" grpId="0"/>
      <p:bldP spid="19" grpId="0"/>
      <p:bldP spid="9" grpId="0" animBg="1"/>
      <p:bldP spid="9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1421</TotalTime>
  <Words>570</Words>
  <Application>Microsoft Office PowerPoint</Application>
  <PresentationFormat>Custom</PresentationFormat>
  <Paragraphs>92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A. HOẠT ĐỘNG CƠ BẢN</vt:lpstr>
      <vt:lpstr>A. HOẠT ĐỘNG CƠ BẢN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138</cp:revision>
  <dcterms:created xsi:type="dcterms:W3CDTF">2017-10-06T08:41:39Z</dcterms:created>
  <dcterms:modified xsi:type="dcterms:W3CDTF">2021-03-05T03:24:49Z</dcterms:modified>
</cp:coreProperties>
</file>