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302" r:id="rId3"/>
    <p:sldId id="258" r:id="rId4"/>
    <p:sldId id="303" r:id="rId5"/>
    <p:sldId id="262" r:id="rId6"/>
    <p:sldId id="304" r:id="rId7"/>
    <p:sldId id="309" r:id="rId8"/>
    <p:sldId id="260" r:id="rId9"/>
    <p:sldId id="263" r:id="rId10"/>
    <p:sldId id="265" r:id="rId11"/>
    <p:sldId id="305" r:id="rId12"/>
    <p:sldId id="268" r:id="rId13"/>
    <p:sldId id="306" r:id="rId14"/>
    <p:sldId id="307" r:id="rId15"/>
    <p:sldId id="308" r:id="rId16"/>
    <p:sldId id="271" r:id="rId17"/>
    <p:sldId id="310" r:id="rId18"/>
    <p:sldId id="311" r:id="rId19"/>
    <p:sldId id="274" r:id="rId20"/>
    <p:sldId id="313" r:id="rId21"/>
    <p:sldId id="275" r:id="rId22"/>
    <p:sldId id="312" r:id="rId23"/>
    <p:sldId id="317" r:id="rId24"/>
    <p:sldId id="316" r:id="rId25"/>
    <p:sldId id="314" r:id="rId26"/>
    <p:sldId id="277" r:id="rId27"/>
    <p:sldId id="282" r:id="rId28"/>
    <p:sldId id="283" r:id="rId29"/>
    <p:sldId id="284" r:id="rId30"/>
    <p:sldId id="286" r:id="rId31"/>
    <p:sldId id="318" r:id="rId32"/>
    <p:sldId id="319" r:id="rId33"/>
    <p:sldId id="320" r:id="rId34"/>
    <p:sldId id="321" r:id="rId35"/>
    <p:sldId id="322" r:id="rId36"/>
    <p:sldId id="293" r:id="rId37"/>
    <p:sldId id="294" r:id="rId38"/>
    <p:sldId id="295" r:id="rId39"/>
    <p:sldId id="296" r:id="rId40"/>
    <p:sldId id="301" r:id="rId41"/>
  </p:sldIdLst>
  <p:sldSz cx="9144000" cy="6858000" type="screen4x3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980" autoAdjust="0"/>
    <p:restoredTop sz="94660"/>
  </p:normalViewPr>
  <p:slideViewPr>
    <p:cSldViewPr>
      <p:cViewPr varScale="1">
        <p:scale>
          <a:sx n="50" d="100"/>
          <a:sy n="50" d="100"/>
        </p:scale>
        <p:origin x="-5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F4039-93D3-4438-98E9-8AD09CE7DC34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27863-3789-49D0-BC2F-57D71A0D93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7863-3789-49D0-BC2F-57D71A0D937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7863-3789-49D0-BC2F-57D71A0D937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7863-3789-49D0-BC2F-57D71A0D937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B27863-3789-49D0-BC2F-57D71A0D937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4F1C27-6A46-4A07-B3A4-D3C597A87AC0}" type="slidenum">
              <a:rPr lang="ar-SA" smtClean="0"/>
              <a:pPr/>
              <a:t>39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304800"/>
            <a:ext cx="8001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B68EF-0315-4EA4-9DA2-F24D35AAEF1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5D3EB-A067-4627-8B70-1A0791172FDA}" type="datetimeFigureOut">
              <a:rPr lang="en-US" smtClean="0"/>
              <a:pPr/>
              <a:t>4/3/2015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ED70C-D64E-4769-88A6-D03968C2D9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vn/imgres?imgurl=http://upnhanh.sieuthinhanh.com/tmpimages/images/sieuthiNHANH2010093027239otexogrizd17435.jpeg&amp;imgrefurl=http://dragonfish.com.vn/forum/showthread.php?p=41485&amp;usg=__bHgRBjxjh-NFqU-inA4h6Xf0BYU=&amp;h=360&amp;w=640&amp;sz=27&amp;hl=vi&amp;start=96&amp;zoom=1&amp;tbnid=8JZtwUqbWX-PsM:&amp;tbnh=77&amp;tbnw=137&amp;ei=1d2HTbiNKZ_KcOiE4KIM&amp;prev=/images?q=%E1%BA%A3nh+lo%C3%A0i+c%C3%A1&amp;start=80&amp;hl=vi&amp;sa=N&amp;tbo=p&amp;tbm=isch&amp;itbs=1" TargetMode="External"/><Relationship Id="rId3" Type="http://schemas.openxmlformats.org/officeDocument/2006/relationships/image" Target="../media/image30.jpeg"/><Relationship Id="rId7" Type="http://schemas.openxmlformats.org/officeDocument/2006/relationships/image" Target="../media/image32.jpeg"/><Relationship Id="rId2" Type="http://schemas.openxmlformats.org/officeDocument/2006/relationships/hyperlink" Target="http://www.google.com.vn/imgres?imgurl=http://i730.photobucket.com/albums/ww301/naruto353_2009/DSC00122.jpg&amp;imgrefurl=http://hanhthien.info/showthread.php?t=278&amp;page=1&amp;usg=__q51z_lA0nMObiy1XYc1HF1J9jgY=&amp;h=768&amp;w=1024&amp;sz=149&amp;hl=vi&amp;start=41&amp;zoom=1&amp;tbnid=SYW15yuRMG3mnM:&amp;tbnh=113&amp;tbnw=150&amp;ei=ndyHTezSDsODcK_R9LoM&amp;prev=/images?q=%E1%BA%A3nhc%C3%A1c+lo%C3%A0i+gia+c%E1%BA%A7m&amp;start=40&amp;hl=vi&amp;sa=N&amp;tbo=p&amp;tbm=isch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vn/imgres?imgurl=http://images.vietnamnet.vn/dataimages/201009/original/images2036754_ca_rong.jpg&amp;imgrefurl=http://www.aquabird.com.vn/forum/content.php?r=452-C%C3%A1-c%E1%BA%A3nh&amp;page=3&amp;langid=1&amp;usg=__9q1Pa2a_UOpC202cKI78VjyoQ5Q=&amp;h=330&amp;w=440&amp;sz=52&amp;hl=vi&amp;start=80&amp;zoom=1&amp;tbnid=okPsZEL-FacYfM:&amp;tbnh=95&amp;tbnw=127&amp;ei=qN2HTer2A9OkcZXhobkM&amp;prev=/images?q=%E1%BA%A3nh+lo%C3%A0i+c%C3%A1&amp;start=60&amp;hl=vi&amp;sa=N&amp;tbo=p&amp;tbm=isch&amp;itbs=1" TargetMode="External"/><Relationship Id="rId5" Type="http://schemas.openxmlformats.org/officeDocument/2006/relationships/image" Target="../media/image31.jpeg"/><Relationship Id="rId4" Type="http://schemas.openxmlformats.org/officeDocument/2006/relationships/hyperlink" Target="http://www.google.com.vn/imgres?imgurl=http://www.xaluan.com/images/news/Image/2009/10/09/ca3.jpg&amp;imgrefurl=http://www.xaluan.com/modules.php?name=News&amp;file=article&amp;sid=144592&amp;usg=__ZSbOId7OVC9898A_jkPkDZkE3To=&amp;h=300&amp;w=480&amp;sz=48&amp;hl=vi&amp;start=8&amp;zoom=1&amp;tbnid=RGwFz_ej5txR3M:&amp;tbnh=81&amp;tbnw=129&amp;ei=Jt2HTcCrGJDBccml1a0M&amp;prev=/images?q=%E1%BA%A3nh+lo%C3%A0i+c%C3%A1&amp;hl=vi&amp;sa=N&amp;tbo=p&amp;tbm=isch&amp;itbs=1" TargetMode="External"/><Relationship Id="rId9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google.com.vn/imgres?imgurl=http://www.envimco.com/FileManager/Chim%20%C4%91%E1%BA%B9p.jpg&amp;imgrefurl=http://www.envimco.com/ArticleDetail/77/27/10-loai-chim-dep-nhat-hanh-tinh.aspx&amp;usg=__MDEar6pGB_lGWbRDqd8X0sVtVxc=&amp;h=415&amp;w=540&amp;sz=61&amp;hl=vi&amp;start=1&amp;zoom=1&amp;tbnid=26ZiE7g9c8BzSM:&amp;tbnh=101&amp;tbnw=132&amp;ei=6FCHTb_aK4imcND_yJED&amp;prev=/images?q=chim+dep+nhat&amp;hl=vi&amp;tbs=isch: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hyperlink" Target="http://www.google.com.vn/imgres?imgurl=http://i625.photobucket.com/albums/tt337/vuongkhanhut/IMG_3420.jpg&amp;imgrefurl=http://bongban.org/forum/showthread.php?t=7996&amp;usg=__1R-_eebKkv3mqYKhml2vC0tvrKk=&amp;h=586&amp;w=799&amp;sz=145&amp;hl=vi&amp;start=11&amp;zoom=1&amp;tbnid=D6bMHwPvKfzoqM:&amp;tbnh=105&amp;tbnw=143&amp;ei=SNyHTe7SNYr0ca78ycEM&amp;prev=/images?q=%E1%BA%A3nhc%C3%A1c+lo%C3%A0i+gia+c%E1%BA%A7m&amp;hl=vi&amp;sa=G&amp;tbo=p&amp;tbm=isch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vn/imgres?imgurl=http://www.animalpicturesarchive.com/ArchOLD-2/1102402713.jpg&amp;imgrefurl=http://binhdt.blogspot.com/2008_09_01_archive.html&amp;usg=__zIHt0gwZYGEyuoFjVhIerLLqZ1A=&amp;h=768&amp;w=1024&amp;sz=63&amp;hl=vi&amp;start=1&amp;zoom=1&amp;tbnid=w-Phz9qzTyq2tM:&amp;tbnh=113&amp;tbnw=150&amp;ei=zNyHTfrDNsGrcamx0KcM&amp;prev=/images?q=%E1%BA%A3nh+lo%C3%A0i+ng%E1%BB%95ng&amp;hl=vi&amp;sa=N&amp;tbo=p&amp;tbm=isch&amp;itbs=1" TargetMode="External"/><Relationship Id="rId5" Type="http://schemas.openxmlformats.org/officeDocument/2006/relationships/image" Target="../media/image39.jpeg"/><Relationship Id="rId4" Type="http://schemas.openxmlformats.org/officeDocument/2006/relationships/hyperlink" Target="http://www.google.com.vn/imgres?imgurl=http://www1.istockphoto.com/file_thumbview_approve/3161669/2/istockphoto_3161669_gander.jpg&amp;imgrefurl=http://my.opera.com/camlydang/blog/index.dml/tag/s%C6%B0u%20t%E1%BA%A7m&amp;usg=__RRHe9ZWtZ0D0xYGhs9k7sEW2zaA=&amp;h=380&amp;w=380&amp;sz=30&amp;hl=vi&amp;start=5&amp;zoom=1&amp;tbnid=5WkAqKjIDxhDEM:&amp;tbnh=123&amp;tbnw=123&amp;ei=zNyHTfrDNsGrcamx0KcM&amp;prev=/images?q=%E1%BA%A3nh+lo%C3%A0i+ng%E1%BB%95ng&amp;hl=vi&amp;sa=N&amp;tbo=p&amp;tbm=isch&amp;itbs=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hyperlink" Target="http://anhso.net/xem.asp?id=&amp;k=0&amp;alb=504080@2273&amp;as=67659" TargetMode="Externa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hyperlink" Target="http://www.google.com.vn/imgres?imgurl=http://4.bp.blogspot.com/_zQIZ3opTZJM/TTP3UoYYgdI/AAAAAAAABrU/1J3LMnlWiA4/s1600/C%C3%83%C2%A2y+Sao.JPG&amp;imgrefurl=http://anhdo90.blogspot.com/2011/01/que-ngoai.html&amp;usg=__qpA2TZpT1AO7TvRCnFQcD0mlzNM=&amp;h=550&amp;w=378&amp;sz=52&amp;hl=vi&amp;start=18&amp;zoom=1&amp;tbnid=MDNab06Sk-62IM:&amp;tbnh=133&amp;tbnw=91&amp;ei=c0mHTeSXGcnRcdqVqIsD&amp;prev=/images?q=%E1%BA%A3nh+c%C3%A2y+l%E1%BA%A5y+g%E1%BB%97&amp;hl=vi&amp;sa=N&amp;tbs=isch:1&amp;itbs=1" TargetMode="Externa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hyperlink" Target="http://www.google.com.vn/imgres?imgurl=http://www.skydoor.net/Download?mode=photo&amp;id=5441&amp;imgrefurl=http://www.skydoor.net/photo/Hoa_anh_dao_no_trang_cay/5441&amp;usg=__xadvgVz9xiezy_2sugNM4Ql0Fao=&amp;h=375&amp;w=500&amp;sz=87&amp;hl=vi&amp;start=1&amp;zoom=1&amp;tbnid=h6FXhYlr5aW96M:&amp;tbnh=98&amp;tbnw=130&amp;ei=_UqHTaTTOcGrcfmmhIUD&amp;prev=/images?q=%E1%BA%A3nh+c%C3%A2y+hoa&amp;hl=vi&amp;sa=G&amp;tbs=isch:1&amp;itbs=1" TargetMode="External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Text Box 22"/>
          <p:cNvSpPr txBox="1">
            <a:spLocks noChangeArrowheads="1"/>
          </p:cNvSpPr>
          <p:nvPr/>
        </p:nvSpPr>
        <p:spPr bwMode="auto">
          <a:xfrm>
            <a:off x="304800" y="220663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4" name="Picture 8" descr="SONNE0000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0" y="533400"/>
            <a:ext cx="1752600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6862" y="1981200"/>
            <a:ext cx="88471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3600" b="1" dirty="0" err="1">
                <a:latin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</a:rPr>
              <a:t> 1: </a:t>
            </a:r>
            <a:r>
              <a:rPr lang="en-US" sz="3600" b="1" dirty="0" err="1">
                <a:latin typeface="Times New Roman" pitchFamily="18" charset="0"/>
              </a:rPr>
              <a:t>Mặt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Trời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vai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trò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gì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đối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với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sự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sống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của</a:t>
            </a:r>
            <a:r>
              <a:rPr lang="en-US" sz="3600" b="1" dirty="0">
                <a:latin typeface="Times New Roman" pitchFamily="18" charset="0"/>
              </a:rPr>
              <a:t> con </a:t>
            </a:r>
            <a:r>
              <a:rPr lang="en-US" sz="3600" b="1" dirty="0" err="1">
                <a:latin typeface="Times New Roman" pitchFamily="18" charset="0"/>
              </a:rPr>
              <a:t>người</a:t>
            </a:r>
            <a:r>
              <a:rPr lang="en-US" sz="3600" b="1" dirty="0">
                <a:latin typeface="Times New Roman" pitchFamily="18" charset="0"/>
              </a:rPr>
              <a:t> ?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33400" y="3048000"/>
            <a:ext cx="815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0" hangingPunct="0"/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Câu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2: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Nếu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không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có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Mặt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Trời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điều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gì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sẽ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xảy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ra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trên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Trái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itchFamily="18" charset="0"/>
              </a:rPr>
              <a:t>Đất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4" descr="ANd9GcTKLbApe296EIAjB2puHL7ZteYt3MHsnQ5Ujrd-CXmFZB5HPWx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3886200"/>
            <a:ext cx="35814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16" descr="ANd9GcQZxk10m2d3dwboeCP_v2XgJlEG2JRr8I8Nf4Qu8YULxEz1yHBf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752600"/>
            <a:ext cx="25908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18" descr="ANd9GcT_g_Aa1bl-ssfIoNmqWBxoXkBeBG8Lp5jrzEELCyFh-qC0NUOJ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1905000"/>
            <a:ext cx="2971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4" descr="ANd9GcReeklSqT-4TReQcz8xa1F5rp6ApvL4AMqMMb-cO0fpht6vXNr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657600"/>
            <a:ext cx="31400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26" descr="ANd9GcRUVSkyU6ofnu--vfCUErXDsmNeOUl8UZ2qkOZkXoHJ6m11v2G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10063" y="3095625"/>
            <a:ext cx="5238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28" descr="ANd9GcRUVSkyU6ofnu--vfCUErXDsmNeOUl8UZ2qkOZkXoHJ6m11v2G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0"/>
            <a:ext cx="19716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30" descr="ANd9GcTrZ7FjA50M1p248rCY9mZBSuS8AcqGbAOpxe8kuTk7wIKkhlEpv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185738"/>
            <a:ext cx="2057400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32" descr="ANd9GcSmPypxFcW_U-DnZmx3m9gRvzY8hio5tX7HNYAoWRRkbgVui5Q9GQ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58000" y="165100"/>
            <a:ext cx="2286000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34" descr="ANd9GcRBAUSbZVwEth9xFPo78zABFme5RGgS03HIVAEFCT_zOABRS8uS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553200" y="4038600"/>
            <a:ext cx="25622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36" descr="ANd9GcS8mxzLMnhZ9NpMdLmwwFBxTTxb9oDSEu9KdN6bXJJP-kW-tCCHZw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3400" y="1524000"/>
            <a:ext cx="3048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38" descr="ANd9GcQr1omVfSti0qHp3HEOOMle45hnhyNm2JWuZ5DnFf5A-GULUi-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62000" y="0"/>
            <a:ext cx="19812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066800"/>
            <a:ext cx="30487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</a:t>
            </a:r>
            <a:endParaRPr lang="en-US" sz="4400" b="1" cap="none" spc="0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81200" y="1828800"/>
            <a:ext cx="5160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Trò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chơi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Tôi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là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ai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Oval 11"/>
          <p:cNvSpPr>
            <a:spLocks noChangeArrowheads="1"/>
          </p:cNvSpPr>
          <p:nvPr/>
        </p:nvSpPr>
        <p:spPr bwMode="auto">
          <a:xfrm>
            <a:off x="457200" y="1295400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130089" name="Rectangle 41"/>
          <p:cNvSpPr>
            <a:spLocks noChangeArrowheads="1"/>
          </p:cNvSpPr>
          <p:nvPr/>
        </p:nvSpPr>
        <p:spPr bwMode="auto">
          <a:xfrm>
            <a:off x="2971800" y="24384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Thân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95400" y="1141274"/>
            <a:ext cx="6781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cs typeface="Arial" charset="0"/>
              </a:rPr>
              <a:t>T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ôi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làm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nhiệm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vụ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vận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chuyển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nhựa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đi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nuôi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bg2">
                    <a:lumMod val="10000"/>
                  </a:schemeClr>
                </a:solidFill>
              </a:rPr>
              <a:t>cây</a:t>
            </a:r>
            <a:endParaRPr lang="en-US" sz="3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1" name="Oval 11"/>
          <p:cNvSpPr>
            <a:spLocks noChangeArrowheads="1"/>
          </p:cNvSpPr>
          <p:nvPr/>
        </p:nvSpPr>
        <p:spPr bwMode="auto">
          <a:xfrm>
            <a:off x="533400" y="3811726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2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71600" y="3657600"/>
            <a:ext cx="678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</a:rPr>
              <a:t>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khả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năng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quang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hợp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hô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hấp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thoát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hơi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nước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</a:p>
          <a:p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2971800" y="50292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Lá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685800" y="152400"/>
            <a:ext cx="7924800" cy="533400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Trò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chơi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</a:rPr>
              <a:t>Tôi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ai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0089" grpId="0" animBg="1"/>
      <p:bldP spid="40" grpId="0"/>
      <p:bldP spid="41" grpId="0" animBg="1"/>
      <p:bldP spid="42" grpId="0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Oval 11"/>
          <p:cNvSpPr>
            <a:spLocks noChangeArrowheads="1"/>
          </p:cNvSpPr>
          <p:nvPr/>
        </p:nvSpPr>
        <p:spPr bwMode="auto">
          <a:xfrm>
            <a:off x="457200" y="1295400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3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130089" name="Rectangle 41"/>
          <p:cNvSpPr>
            <a:spLocks noChangeArrowheads="1"/>
          </p:cNvSpPr>
          <p:nvPr/>
        </p:nvSpPr>
        <p:spPr bwMode="auto">
          <a:xfrm>
            <a:off x="2971800" y="24384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Quả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95400" y="1141274"/>
            <a:ext cx="6781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</a:rPr>
              <a:t>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sinh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ra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từ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hoa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cho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hạt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để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tạo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cây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mới</a:t>
            </a:r>
            <a:r>
              <a:rPr lang="en-US" sz="3600" b="1" dirty="0" smtClean="0">
                <a:solidFill>
                  <a:srgbClr val="002060"/>
                </a:solidFill>
              </a:rPr>
              <a:t>..</a:t>
            </a: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1" name="Oval 11"/>
          <p:cNvSpPr>
            <a:spLocks noChangeArrowheads="1"/>
          </p:cNvSpPr>
          <p:nvPr/>
        </p:nvSpPr>
        <p:spPr bwMode="auto">
          <a:xfrm>
            <a:off x="533400" y="3811726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4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71600" y="3711476"/>
            <a:ext cx="678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</a:rPr>
              <a:t>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thể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hút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nước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muối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khoáng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trong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đất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</a:p>
          <a:p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2971800" y="50292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Rễ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685800" y="152400"/>
            <a:ext cx="7924800" cy="533400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Trò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chơi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</a:rPr>
              <a:t>Tôi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ai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0089" grpId="0" animBg="1"/>
      <p:bldP spid="40" grpId="0"/>
      <p:bldP spid="41" grpId="0" animBg="1"/>
      <p:bldP spid="42" grpId="0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Oval 11"/>
          <p:cNvSpPr>
            <a:spLocks noChangeArrowheads="1"/>
          </p:cNvSpPr>
          <p:nvPr/>
        </p:nvSpPr>
        <p:spPr bwMode="auto">
          <a:xfrm>
            <a:off x="457200" y="1295400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5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130089" name="Rectangle 41"/>
          <p:cNvSpPr>
            <a:spLocks noChangeArrowheads="1"/>
          </p:cNvSpPr>
          <p:nvPr/>
        </p:nvSpPr>
        <p:spPr bwMode="auto">
          <a:xfrm>
            <a:off x="2971800" y="24384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Hạt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95400" y="1141274"/>
            <a:ext cx="6781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Nh</a:t>
            </a:r>
            <a:r>
              <a:rPr lang="en-US" sz="3600" b="1" dirty="0" err="1" smtClean="0">
                <a:solidFill>
                  <a:srgbClr val="002060"/>
                </a:solidFill>
              </a:rPr>
              <a:t>ờ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mà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loài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cây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duy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trì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được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giống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nòi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1" name="Oval 11"/>
          <p:cNvSpPr>
            <a:spLocks noChangeArrowheads="1"/>
          </p:cNvSpPr>
          <p:nvPr/>
        </p:nvSpPr>
        <p:spPr bwMode="auto">
          <a:xfrm>
            <a:off x="533400" y="3811726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6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71600" y="3635276"/>
            <a:ext cx="746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</a:rPr>
              <a:t>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luôn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toả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hương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thơm</a:t>
            </a:r>
            <a:r>
              <a:rPr lang="en-US" sz="3600" b="1" dirty="0" smtClean="0">
                <a:solidFill>
                  <a:srgbClr val="002060"/>
                </a:solidFill>
              </a:rPr>
              <a:t>, “</a:t>
            </a:r>
            <a:r>
              <a:rPr lang="en-US" sz="3600" b="1" dirty="0" err="1" smtClean="0">
                <a:solidFill>
                  <a:srgbClr val="002060"/>
                </a:solidFill>
              </a:rPr>
              <a:t>mặc”những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bộ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quần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áo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đẹp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</a:p>
          <a:p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2971800" y="50292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Hoa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685800" y="152400"/>
            <a:ext cx="7924800" cy="533400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Trò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chơi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</a:rPr>
              <a:t>Tôi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ai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0089" grpId="0" animBg="1"/>
      <p:bldP spid="40" grpId="0"/>
      <p:bldP spid="41" grpId="0" animBg="1"/>
      <p:bldP spid="42" grpId="0"/>
      <p:bldP spid="4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3" name="Picture 8" descr="SONNE0000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762000"/>
            <a:ext cx="1752600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429000" y="1219200"/>
            <a:ext cx="198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C00000"/>
                </a:solidFill>
              </a:rPr>
              <a:t>Tiết</a:t>
            </a:r>
            <a:r>
              <a:rPr lang="en-US" sz="4400" dirty="0" smtClean="0">
                <a:solidFill>
                  <a:srgbClr val="C00000"/>
                </a:solidFill>
              </a:rPr>
              <a:t> 2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57200" y="1524000"/>
            <a:ext cx="83058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u="sng" dirty="0" err="1">
                <a:solidFill>
                  <a:srgbClr val="0000FF"/>
                </a:solidFill>
              </a:rPr>
              <a:t>Tự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nhiên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và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xã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 smtClean="0">
                <a:solidFill>
                  <a:srgbClr val="0000FF"/>
                </a:solidFill>
              </a:rPr>
              <a:t>hội</a:t>
            </a:r>
            <a:r>
              <a:rPr lang="en-US" sz="3200" b="1" dirty="0" smtClean="0"/>
              <a:t> </a:t>
            </a:r>
          </a:p>
          <a:p>
            <a:pPr algn="ctr"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</a:rPr>
              <a:t>THỰC </a:t>
            </a:r>
            <a:r>
              <a:rPr lang="en-US" sz="3200" b="1" dirty="0">
                <a:solidFill>
                  <a:srgbClr val="FF0000"/>
                </a:solidFill>
              </a:rPr>
              <a:t>HÀNH ĐI THĂM THIÊN NHIÊN  </a:t>
            </a:r>
            <a:r>
              <a:rPr lang="en-US" sz="3200" b="1" dirty="0">
                <a:solidFill>
                  <a:srgbClr val="2904C8"/>
                </a:solidFill>
              </a:rPr>
              <a:t>(</a:t>
            </a:r>
            <a:r>
              <a:rPr lang="en-US" sz="3200" b="1" dirty="0" err="1">
                <a:solidFill>
                  <a:srgbClr val="2904C8"/>
                </a:solidFill>
              </a:rPr>
              <a:t>Ti</a:t>
            </a:r>
            <a:r>
              <a:rPr lang="en-US" sz="3600" b="1" dirty="0" err="1">
                <a:solidFill>
                  <a:srgbClr val="2904C8"/>
                </a:solidFill>
              </a:rPr>
              <a:t>ết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2904C8"/>
                </a:solidFill>
              </a:rPr>
              <a:t>2)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676400" y="3657600"/>
            <a:ext cx="594360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</a:rPr>
              <a:t>TÌM HIỂU </a:t>
            </a:r>
            <a:r>
              <a:rPr lang="en-US" sz="3200" b="1" dirty="0" smtClean="0">
                <a:solidFill>
                  <a:srgbClr val="0000FF"/>
                </a:solidFill>
              </a:rPr>
              <a:t>VỀ ĐỘNG VẬT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066800"/>
            <a:ext cx="30487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</a:t>
            </a:r>
            <a:endParaRPr lang="en-US" sz="4400" b="1" cap="none" spc="0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81200" y="1981200"/>
            <a:ext cx="48790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Giới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thiệu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tranh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462" name="Text Box 10"/>
          <p:cNvSpPr txBox="1">
            <a:spLocks noChangeArrowheads="1"/>
          </p:cNvSpPr>
          <p:nvPr/>
        </p:nvSpPr>
        <p:spPr bwMode="auto">
          <a:xfrm>
            <a:off x="304800" y="1447800"/>
            <a:ext cx="883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smtClean="0">
                <a:solidFill>
                  <a:srgbClr val="0000FF"/>
                </a:solidFill>
              </a:rPr>
              <a:t>1. </a:t>
            </a:r>
            <a:r>
              <a:rPr lang="en-US" sz="3600" b="1" dirty="0" err="1" smtClean="0">
                <a:solidFill>
                  <a:srgbClr val="0000FF"/>
                </a:solidFill>
              </a:rPr>
              <a:t>Tên</a:t>
            </a:r>
            <a:r>
              <a:rPr lang="en-US" sz="3600" b="1" dirty="0" smtClean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các</a:t>
            </a:r>
            <a:r>
              <a:rPr lang="en-US" sz="3600" b="1" dirty="0">
                <a:solidFill>
                  <a:srgbClr val="0000FF"/>
                </a:solidFill>
              </a:rPr>
              <a:t> con </a:t>
            </a:r>
            <a:r>
              <a:rPr lang="en-US" sz="3600" b="1" dirty="0" err="1">
                <a:solidFill>
                  <a:srgbClr val="0000FF"/>
                </a:solidFill>
              </a:rPr>
              <a:t>vật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</a:rPr>
              <a:t>trong</a:t>
            </a:r>
            <a:r>
              <a:rPr lang="en-US" sz="3600" b="1" dirty="0" smtClean="0">
                <a:solidFill>
                  <a:srgbClr val="0000FF"/>
                </a:solidFill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</a:rPr>
              <a:t>tranh</a:t>
            </a:r>
            <a:r>
              <a:rPr lang="en-US" sz="3600" b="1" dirty="0" smtClean="0">
                <a:solidFill>
                  <a:srgbClr val="0000FF"/>
                </a:solidFill>
              </a:rPr>
              <a:t> ?Con </a:t>
            </a:r>
            <a:r>
              <a:rPr lang="en-US" sz="3600" b="1" dirty="0" err="1">
                <a:solidFill>
                  <a:srgbClr val="0000FF"/>
                </a:solidFill>
              </a:rPr>
              <a:t>vật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đó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có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những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bộ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phận</a:t>
            </a:r>
            <a:r>
              <a:rPr lang="en-US" sz="3600" b="1" dirty="0">
                <a:solidFill>
                  <a:srgbClr val="0000FF"/>
                </a:solidFill>
              </a:rPr>
              <a:t> </a:t>
            </a:r>
            <a:r>
              <a:rPr lang="en-US" sz="3600" b="1" dirty="0" err="1">
                <a:solidFill>
                  <a:srgbClr val="0000FF"/>
                </a:solidFill>
              </a:rPr>
              <a:t>nào</a:t>
            </a:r>
            <a:r>
              <a:rPr lang="en-US" sz="3600" b="1" dirty="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19463" name="Text Box 11"/>
          <p:cNvSpPr txBox="1">
            <a:spLocks noChangeArrowheads="1"/>
          </p:cNvSpPr>
          <p:nvPr/>
        </p:nvSpPr>
        <p:spPr bwMode="auto">
          <a:xfrm>
            <a:off x="381000" y="2743200"/>
            <a:ext cx="85344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</a:rPr>
              <a:t>2.Nêu đặc điểm của con vật đó?( sống ở đâu? Ăn thức ăn gì? đẻ con hay đẻ trứng, nuôi con bằng gì?)</a:t>
            </a:r>
          </a:p>
        </p:txBody>
      </p:sp>
      <p:sp>
        <p:nvSpPr>
          <p:cNvPr id="19464" name="Text Box 12"/>
          <p:cNvSpPr txBox="1">
            <a:spLocks noChangeArrowheads="1"/>
          </p:cNvSpPr>
          <p:nvPr/>
        </p:nvSpPr>
        <p:spPr bwMode="auto">
          <a:xfrm>
            <a:off x="381000" y="4572000"/>
            <a:ext cx="632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0000FF"/>
                </a:solidFill>
              </a:rPr>
              <a:t>3.Nêu ích lợi của động vật?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457200"/>
            <a:ext cx="77724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Nói</a:t>
            </a:r>
            <a:r>
              <a:rPr lang="en-US" sz="4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với</a:t>
            </a:r>
            <a:r>
              <a:rPr lang="en-US" sz="4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các</a:t>
            </a:r>
            <a:r>
              <a:rPr lang="en-US" sz="4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bạn</a:t>
            </a:r>
            <a:r>
              <a:rPr lang="en-US" sz="4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trong</a:t>
            </a:r>
            <a:r>
              <a:rPr lang="en-US" sz="4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nhóm</a:t>
            </a:r>
            <a:r>
              <a:rPr lang="en-US" sz="4000" b="1" cap="none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</a:t>
            </a:r>
            <a:endParaRPr lang="en-US" sz="40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62000" y="1371600"/>
            <a:ext cx="75438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u="sng" dirty="0" err="1">
                <a:solidFill>
                  <a:srgbClr val="0000FF"/>
                </a:solidFill>
              </a:rPr>
              <a:t>Tự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nhiên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và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xã</a:t>
            </a:r>
            <a:r>
              <a:rPr lang="en-US" sz="3200" b="1" u="sng" dirty="0">
                <a:solidFill>
                  <a:srgbClr val="0000FF"/>
                </a:solidFill>
              </a:rPr>
              <a:t> </a:t>
            </a:r>
            <a:r>
              <a:rPr lang="en-US" sz="3200" b="1" u="sng" dirty="0" err="1">
                <a:solidFill>
                  <a:srgbClr val="0000FF"/>
                </a:solidFill>
              </a:rPr>
              <a:t>hội</a:t>
            </a:r>
            <a:r>
              <a:rPr lang="en-US" sz="3200" b="1" dirty="0">
                <a:solidFill>
                  <a:srgbClr val="0000FF"/>
                </a:solidFill>
              </a:rPr>
              <a:t>:</a:t>
            </a:r>
            <a:r>
              <a:rPr lang="en-US" sz="3200" b="1" dirty="0"/>
              <a:t>       </a:t>
            </a:r>
            <a:endParaRPr lang="en-US" sz="3200" b="1" dirty="0" smtClean="0"/>
          </a:p>
          <a:p>
            <a:pPr algn="ctr">
              <a:spcBef>
                <a:spcPct val="50000"/>
              </a:spcBef>
            </a:pPr>
            <a:r>
              <a:rPr lang="en-US" sz="3200" b="1" dirty="0" smtClean="0"/>
              <a:t> </a:t>
            </a:r>
            <a:r>
              <a:rPr lang="en-US" sz="3200" b="1" dirty="0">
                <a:solidFill>
                  <a:srgbClr val="FF0000"/>
                </a:solidFill>
              </a:rPr>
              <a:t>THỰC HÀNH ĐI THĂM THIÊN </a:t>
            </a:r>
            <a:r>
              <a:rPr lang="en-US" sz="3200" b="1" dirty="0" smtClean="0">
                <a:solidFill>
                  <a:srgbClr val="FF0000"/>
                </a:solidFill>
              </a:rPr>
              <a:t>NHIÊN</a:t>
            </a:r>
          </a:p>
          <a:p>
            <a:pPr algn="ctr">
              <a:spcBef>
                <a:spcPct val="50000"/>
              </a:spcBef>
            </a:pPr>
            <a:r>
              <a:rPr lang="en-US" sz="3200" b="1" dirty="0" smtClean="0">
                <a:solidFill>
                  <a:srgbClr val="FF0000"/>
                </a:solidFill>
              </a:rPr>
              <a:t>( </a:t>
            </a:r>
            <a:r>
              <a:rPr lang="en-US" sz="3200" b="1" dirty="0" err="1" smtClean="0">
                <a:solidFill>
                  <a:srgbClr val="FF0000"/>
                </a:solidFill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</a:rPr>
              <a:t> 1)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066800"/>
            <a:ext cx="30487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</a:t>
            </a:r>
            <a:endParaRPr lang="en-US" sz="4400" b="1" cap="none" spc="0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2057400"/>
            <a:ext cx="71973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Bạn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biết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gì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về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động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vật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769" name="Group 281"/>
          <p:cNvGraphicFramePr>
            <a:graphicFrameLocks noGrp="1"/>
          </p:cNvGraphicFramePr>
          <p:nvPr/>
        </p:nvGraphicFramePr>
        <p:xfrm>
          <a:off x="152400" y="1752600"/>
          <a:ext cx="8839201" cy="4760595"/>
        </p:xfrm>
        <a:graphic>
          <a:graphicData uri="http://schemas.openxmlformats.org/drawingml/2006/table">
            <a:tbl>
              <a:tblPr/>
              <a:tblGrid>
                <a:gridCol w="1054217"/>
                <a:gridCol w="1216404"/>
                <a:gridCol w="810936"/>
                <a:gridCol w="648749"/>
                <a:gridCol w="1135310"/>
                <a:gridCol w="1297497"/>
                <a:gridCol w="1135310"/>
                <a:gridCol w="1540778"/>
              </a:tblGrid>
              <a:tr h="86677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trùng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04C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Chim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Thú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Loài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khác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04C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(4)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trường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 ăn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nổi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bật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11" name="Rectangle 103"/>
          <p:cNvSpPr>
            <a:spLocks noChangeArrowheads="1"/>
          </p:cNvSpPr>
          <p:nvPr/>
        </p:nvSpPr>
        <p:spPr bwMode="auto">
          <a:xfrm>
            <a:off x="76200" y="3763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20513" name="Text Box 231"/>
          <p:cNvSpPr txBox="1">
            <a:spLocks noChangeArrowheads="1"/>
          </p:cNvSpPr>
          <p:nvPr/>
        </p:nvSpPr>
        <p:spPr bwMode="auto">
          <a:xfrm>
            <a:off x="381000" y="304800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2904C8"/>
                </a:solidFill>
              </a:rPr>
              <a:t>Thảo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luận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 smtClean="0">
                <a:solidFill>
                  <a:srgbClr val="2904C8"/>
                </a:solidFill>
              </a:rPr>
              <a:t>nhóm</a:t>
            </a:r>
            <a:r>
              <a:rPr lang="en-US" sz="2800" b="1" dirty="0" smtClean="0">
                <a:solidFill>
                  <a:srgbClr val="2904C8"/>
                </a:solidFill>
              </a:rPr>
              <a:t>, </a:t>
            </a:r>
            <a:r>
              <a:rPr lang="en-US" sz="2800" b="1" dirty="0" err="1">
                <a:solidFill>
                  <a:srgbClr val="2904C8"/>
                </a:solidFill>
              </a:rPr>
              <a:t>đánh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dấu</a:t>
            </a:r>
            <a:r>
              <a:rPr lang="en-US" sz="2800" b="1" dirty="0">
                <a:solidFill>
                  <a:srgbClr val="2904C8"/>
                </a:solidFill>
              </a:rPr>
              <a:t> X </a:t>
            </a:r>
            <a:r>
              <a:rPr lang="en-US" sz="2800" b="1" dirty="0" err="1">
                <a:solidFill>
                  <a:srgbClr val="2904C8"/>
                </a:solidFill>
              </a:rPr>
              <a:t>vào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cột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2904C8"/>
                </a:solidFill>
              </a:rPr>
              <a:t>1,2,3,4 </a:t>
            </a:r>
            <a:r>
              <a:rPr lang="en-US" sz="2800" b="1" dirty="0" err="1">
                <a:solidFill>
                  <a:srgbClr val="2904C8"/>
                </a:solidFill>
              </a:rPr>
              <a:t>rồi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ghi</a:t>
            </a:r>
            <a:r>
              <a:rPr lang="en-US" sz="2800" b="1" dirty="0">
                <a:solidFill>
                  <a:srgbClr val="2904C8"/>
                </a:solidFill>
              </a:rPr>
              <a:t> ý </a:t>
            </a:r>
            <a:r>
              <a:rPr lang="en-US" sz="2800" b="1" dirty="0" err="1">
                <a:solidFill>
                  <a:srgbClr val="2904C8"/>
                </a:solidFill>
              </a:rPr>
              <a:t>kiến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nhận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xét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vào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các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cột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còn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lại</a:t>
            </a:r>
            <a:r>
              <a:rPr lang="en-US" sz="2800" b="1" dirty="0">
                <a:solidFill>
                  <a:srgbClr val="2904C8"/>
                </a:solidFill>
              </a:rPr>
              <a:t>.</a:t>
            </a:r>
          </a:p>
        </p:txBody>
      </p:sp>
      <p:sp>
        <p:nvSpPr>
          <p:cNvPr id="20514" name="Text Box 270"/>
          <p:cNvSpPr txBox="1">
            <a:spLocks noChangeArrowheads="1"/>
          </p:cNvSpPr>
          <p:nvPr/>
        </p:nvSpPr>
        <p:spPr bwMode="auto">
          <a:xfrm>
            <a:off x="2590800" y="2510135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2904C8"/>
                </a:solidFill>
              </a:rPr>
              <a:t>(2)</a:t>
            </a:r>
          </a:p>
        </p:txBody>
      </p:sp>
      <p:sp>
        <p:nvSpPr>
          <p:cNvPr id="20515" name="Text Box 271"/>
          <p:cNvSpPr txBox="1">
            <a:spLocks noChangeArrowheads="1"/>
          </p:cNvSpPr>
          <p:nvPr/>
        </p:nvSpPr>
        <p:spPr bwMode="auto">
          <a:xfrm>
            <a:off x="3352800" y="2510135"/>
            <a:ext cx="76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2904C8"/>
                </a:solidFill>
              </a:rPr>
              <a:t>(3)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769" name="Group 281"/>
          <p:cNvGraphicFramePr>
            <a:graphicFrameLocks noGrp="1"/>
          </p:cNvGraphicFramePr>
          <p:nvPr/>
        </p:nvGraphicFramePr>
        <p:xfrm>
          <a:off x="152400" y="1752600"/>
          <a:ext cx="8839201" cy="4760595"/>
        </p:xfrm>
        <a:graphic>
          <a:graphicData uri="http://schemas.openxmlformats.org/drawingml/2006/table">
            <a:tbl>
              <a:tblPr/>
              <a:tblGrid>
                <a:gridCol w="1054217"/>
                <a:gridCol w="1216404"/>
                <a:gridCol w="810936"/>
                <a:gridCol w="648749"/>
                <a:gridCol w="1135310"/>
                <a:gridCol w="1297497"/>
                <a:gridCol w="1135310"/>
                <a:gridCol w="1540778"/>
              </a:tblGrid>
              <a:tr h="86677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động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Côn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trùng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04C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(1)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Chim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Thú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Loài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khác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04C8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(4)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trường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 ăn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Đặc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điểm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nổi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bật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  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511" name="Rectangle 103"/>
          <p:cNvSpPr>
            <a:spLocks noChangeArrowheads="1"/>
          </p:cNvSpPr>
          <p:nvPr/>
        </p:nvSpPr>
        <p:spPr bwMode="auto">
          <a:xfrm>
            <a:off x="76200" y="3763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20513" name="Text Box 231"/>
          <p:cNvSpPr txBox="1">
            <a:spLocks noChangeArrowheads="1"/>
          </p:cNvSpPr>
          <p:nvPr/>
        </p:nvSpPr>
        <p:spPr bwMode="auto">
          <a:xfrm>
            <a:off x="381000" y="304800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2904C8"/>
                </a:solidFill>
              </a:rPr>
              <a:t>Thảo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luận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 smtClean="0">
                <a:solidFill>
                  <a:srgbClr val="2904C8"/>
                </a:solidFill>
              </a:rPr>
              <a:t>nhóm</a:t>
            </a:r>
            <a:r>
              <a:rPr lang="en-US" sz="2800" b="1" dirty="0" smtClean="0">
                <a:solidFill>
                  <a:srgbClr val="2904C8"/>
                </a:solidFill>
              </a:rPr>
              <a:t>, </a:t>
            </a:r>
            <a:r>
              <a:rPr lang="en-US" sz="2800" b="1" dirty="0" err="1">
                <a:solidFill>
                  <a:srgbClr val="2904C8"/>
                </a:solidFill>
              </a:rPr>
              <a:t>đánh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dấu</a:t>
            </a:r>
            <a:r>
              <a:rPr lang="en-US" sz="2800" b="1" dirty="0">
                <a:solidFill>
                  <a:srgbClr val="2904C8"/>
                </a:solidFill>
              </a:rPr>
              <a:t> X </a:t>
            </a:r>
            <a:r>
              <a:rPr lang="en-US" sz="2800" b="1" dirty="0" err="1">
                <a:solidFill>
                  <a:srgbClr val="2904C8"/>
                </a:solidFill>
              </a:rPr>
              <a:t>vào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cột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2904C8"/>
                </a:solidFill>
              </a:rPr>
              <a:t>1,2,3,4 </a:t>
            </a:r>
            <a:r>
              <a:rPr lang="en-US" sz="2800" b="1" dirty="0" err="1">
                <a:solidFill>
                  <a:srgbClr val="2904C8"/>
                </a:solidFill>
              </a:rPr>
              <a:t>rồi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ghi</a:t>
            </a:r>
            <a:r>
              <a:rPr lang="en-US" sz="2800" b="1" dirty="0">
                <a:solidFill>
                  <a:srgbClr val="2904C8"/>
                </a:solidFill>
              </a:rPr>
              <a:t> ý </a:t>
            </a:r>
            <a:r>
              <a:rPr lang="en-US" sz="2800" b="1" dirty="0" err="1">
                <a:solidFill>
                  <a:srgbClr val="2904C8"/>
                </a:solidFill>
              </a:rPr>
              <a:t>kiến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nhận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xét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vào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các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cột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còn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lại</a:t>
            </a:r>
            <a:r>
              <a:rPr lang="en-US" sz="2800" b="1" dirty="0">
                <a:solidFill>
                  <a:srgbClr val="2904C8"/>
                </a:solidFill>
              </a:rPr>
              <a:t>.</a:t>
            </a:r>
          </a:p>
        </p:txBody>
      </p:sp>
      <p:sp>
        <p:nvSpPr>
          <p:cNvPr id="20514" name="Text Box 270"/>
          <p:cNvSpPr txBox="1">
            <a:spLocks noChangeArrowheads="1"/>
          </p:cNvSpPr>
          <p:nvPr/>
        </p:nvSpPr>
        <p:spPr bwMode="auto">
          <a:xfrm>
            <a:off x="2590800" y="2510135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2904C8"/>
                </a:solidFill>
              </a:rPr>
              <a:t>(2)</a:t>
            </a:r>
          </a:p>
        </p:txBody>
      </p:sp>
      <p:sp>
        <p:nvSpPr>
          <p:cNvPr id="20515" name="Text Box 271"/>
          <p:cNvSpPr txBox="1">
            <a:spLocks noChangeArrowheads="1"/>
          </p:cNvSpPr>
          <p:nvPr/>
        </p:nvSpPr>
        <p:spPr bwMode="auto">
          <a:xfrm>
            <a:off x="3352800" y="2510135"/>
            <a:ext cx="76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2904C8"/>
                </a:solidFill>
              </a:rPr>
              <a:t>(3)</a:t>
            </a:r>
          </a:p>
        </p:txBody>
      </p:sp>
      <p:sp>
        <p:nvSpPr>
          <p:cNvPr id="7" name="Text Box 270"/>
          <p:cNvSpPr txBox="1">
            <a:spLocks noChangeArrowheads="1"/>
          </p:cNvSpPr>
          <p:nvPr/>
        </p:nvSpPr>
        <p:spPr bwMode="auto">
          <a:xfrm>
            <a:off x="228600" y="3200400"/>
            <a:ext cx="99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sz="3200" b="1" dirty="0" err="1" smtClean="0">
                <a:solidFill>
                  <a:srgbClr val="2904C8"/>
                </a:solidFill>
                <a:latin typeface="Tahoma" pitchFamily="34" charset="0"/>
              </a:rPr>
              <a:t>Voi</a:t>
            </a:r>
            <a:endParaRPr lang="en-US" sz="3200" b="1" dirty="0" smtClean="0">
              <a:solidFill>
                <a:srgbClr val="2904C8"/>
              </a:solidFill>
              <a:latin typeface="Tahoma" pitchFamily="34" charset="0"/>
            </a:endParaRPr>
          </a:p>
        </p:txBody>
      </p:sp>
      <p:sp>
        <p:nvSpPr>
          <p:cNvPr id="8" name="Text Box 270"/>
          <p:cNvSpPr txBox="1">
            <a:spLocks noChangeArrowheads="1"/>
          </p:cNvSpPr>
          <p:nvPr/>
        </p:nvSpPr>
        <p:spPr bwMode="auto">
          <a:xfrm>
            <a:off x="3352800" y="3124200"/>
            <a:ext cx="609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sz="3200" b="1" dirty="0" smtClean="0">
                <a:solidFill>
                  <a:srgbClr val="2904C8"/>
                </a:solidFill>
                <a:latin typeface="Tahoma" pitchFamily="34" charset="0"/>
              </a:rPr>
              <a:t>x</a:t>
            </a:r>
          </a:p>
        </p:txBody>
      </p:sp>
      <p:sp>
        <p:nvSpPr>
          <p:cNvPr id="9" name="Text Box 270"/>
          <p:cNvSpPr txBox="1">
            <a:spLocks noChangeArrowheads="1"/>
          </p:cNvSpPr>
          <p:nvPr/>
        </p:nvSpPr>
        <p:spPr bwMode="auto">
          <a:xfrm>
            <a:off x="5029200" y="2971800"/>
            <a:ext cx="152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</a:pPr>
            <a:r>
              <a:rPr lang="en-US" sz="2800" b="1" dirty="0" err="1" smtClean="0">
                <a:solidFill>
                  <a:srgbClr val="2904C8"/>
                </a:solidFill>
                <a:latin typeface="Tahoma" pitchFamily="34" charset="0"/>
              </a:rPr>
              <a:t>Trong</a:t>
            </a:r>
            <a:r>
              <a:rPr lang="en-US" sz="2800" b="1" dirty="0" smtClean="0">
                <a:solidFill>
                  <a:srgbClr val="2904C8"/>
                </a:solidFill>
                <a:latin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2904C8"/>
                </a:solidFill>
                <a:latin typeface="Tahoma" pitchFamily="34" charset="0"/>
              </a:rPr>
              <a:t>rừng</a:t>
            </a:r>
            <a:endParaRPr lang="en-US" sz="2800" b="1" dirty="0" smtClean="0">
              <a:solidFill>
                <a:srgbClr val="2904C8"/>
              </a:solidFill>
              <a:latin typeface="Tahom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77000" y="2971800"/>
            <a:ext cx="83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</a:pPr>
            <a:r>
              <a:rPr lang="en-US" sz="3200" b="1" dirty="0" err="1" smtClean="0">
                <a:solidFill>
                  <a:srgbClr val="2904C8"/>
                </a:solidFill>
                <a:latin typeface="Tahoma" pitchFamily="34" charset="0"/>
              </a:rPr>
              <a:t>Lá</a:t>
            </a:r>
            <a:r>
              <a:rPr lang="en-US" sz="3200" b="1" dirty="0" smtClean="0">
                <a:solidFill>
                  <a:srgbClr val="2904C8"/>
                </a:solidFill>
                <a:latin typeface="Tahoma" pitchFamily="34" charset="0"/>
              </a:rPr>
              <a:t>, </a:t>
            </a:r>
            <a:r>
              <a:rPr lang="en-US" sz="3200" b="1" dirty="0" err="1" smtClean="0">
                <a:solidFill>
                  <a:srgbClr val="2904C8"/>
                </a:solidFill>
                <a:latin typeface="Tahoma" pitchFamily="34" charset="0"/>
              </a:rPr>
              <a:t>cỏ</a:t>
            </a:r>
            <a:endParaRPr lang="en-US" sz="3200" b="1" dirty="0" smtClean="0">
              <a:solidFill>
                <a:srgbClr val="2904C8"/>
              </a:solidFill>
              <a:latin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0" y="3048000"/>
            <a:ext cx="152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</a:pPr>
            <a:r>
              <a:rPr lang="en-US" sz="2800" b="1" dirty="0" smtClean="0">
                <a:solidFill>
                  <a:srgbClr val="2904C8"/>
                </a:solidFill>
                <a:latin typeface="Tahoma" pitchFamily="34" charset="0"/>
              </a:rPr>
              <a:t>To, </a:t>
            </a:r>
            <a:r>
              <a:rPr lang="en-US" sz="2800" b="1" dirty="0" err="1" smtClean="0">
                <a:solidFill>
                  <a:srgbClr val="2904C8"/>
                </a:solidFill>
                <a:latin typeface="Tahoma" pitchFamily="34" charset="0"/>
              </a:rPr>
              <a:t>vòi</a:t>
            </a:r>
            <a:r>
              <a:rPr lang="en-US" sz="2800" b="1" dirty="0" smtClean="0">
                <a:solidFill>
                  <a:srgbClr val="2904C8"/>
                </a:solidFill>
                <a:latin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2904C8"/>
                </a:solidFill>
                <a:latin typeface="Tahoma" pitchFamily="34" charset="0"/>
              </a:rPr>
              <a:t>dài</a:t>
            </a:r>
            <a:endParaRPr lang="en-US" sz="2800" b="1" dirty="0" smtClean="0">
              <a:solidFill>
                <a:srgbClr val="2904C8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066800"/>
            <a:ext cx="30487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</a:t>
            </a:r>
            <a:endParaRPr lang="en-US" sz="4400" b="1" cap="none" spc="0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63525" y="2057400"/>
            <a:ext cx="5651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Báo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cáo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hoạt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động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04800" y="609600"/>
            <a:ext cx="8424862" cy="322897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- </a:t>
            </a:r>
            <a:r>
              <a:rPr lang="en-US" sz="4000" dirty="0" err="1" smtClean="0">
                <a:solidFill>
                  <a:srgbClr val="C00000"/>
                </a:solidFill>
              </a:rPr>
              <a:t>Nêu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đặc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điểm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chung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của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động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vật</a:t>
            </a:r>
            <a:r>
              <a:rPr lang="en-US" sz="4000" dirty="0" smtClean="0">
                <a:solidFill>
                  <a:srgbClr val="C00000"/>
                </a:solidFill>
              </a:rPr>
              <a:t>?</a:t>
            </a:r>
            <a:endParaRPr lang="vi-VN" sz="4000" dirty="0" smtClean="0">
              <a:solidFill>
                <a:srgbClr val="C00000"/>
              </a:solidFill>
            </a:endParaRPr>
          </a:p>
          <a:p>
            <a:pPr algn="just">
              <a:buFontTx/>
              <a:buNone/>
            </a:pPr>
            <a:r>
              <a:rPr lang="en-US" sz="3600" dirty="0" smtClean="0">
                <a:solidFill>
                  <a:srgbClr val="000066"/>
                </a:solidFill>
              </a:rPr>
              <a:t>   </a:t>
            </a:r>
            <a:r>
              <a:rPr lang="vi-VN" sz="3600" dirty="0" smtClean="0">
                <a:solidFill>
                  <a:srgbClr val="000066"/>
                </a:solidFill>
              </a:rPr>
              <a:t>     </a:t>
            </a:r>
            <a:r>
              <a:rPr lang="en-US" sz="4000" dirty="0" err="1" smtClean="0">
                <a:solidFill>
                  <a:srgbClr val="000066"/>
                </a:solidFill>
              </a:rPr>
              <a:t>Các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loài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động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vật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vi-VN" sz="3600" dirty="0" smtClean="0">
                <a:solidFill>
                  <a:srgbClr val="000066"/>
                </a:solidFill>
              </a:rPr>
              <a:t>thường có hình dạng,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vi-VN" sz="3600" dirty="0" smtClean="0">
                <a:solidFill>
                  <a:srgbClr val="000066"/>
                </a:solidFill>
              </a:rPr>
              <a:t>độ lớn...khác nhau . 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just">
              <a:buFontTx/>
              <a:buNone/>
            </a:pPr>
            <a:r>
              <a:rPr lang="en-US" sz="3600" dirty="0" smtClean="0">
                <a:solidFill>
                  <a:srgbClr val="000066"/>
                </a:solidFill>
              </a:rPr>
              <a:t>		</a:t>
            </a:r>
            <a:r>
              <a:rPr lang="en-US" sz="3600" dirty="0" err="1" smtClean="0">
                <a:solidFill>
                  <a:srgbClr val="000066"/>
                </a:solidFill>
              </a:rPr>
              <a:t>Cơ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thể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chúng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thường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gồm</a:t>
            </a:r>
            <a:r>
              <a:rPr lang="en-US" sz="3600" dirty="0" smtClean="0">
                <a:solidFill>
                  <a:srgbClr val="000066"/>
                </a:solidFill>
              </a:rPr>
              <a:t> 3 </a:t>
            </a:r>
            <a:r>
              <a:rPr lang="en-US" sz="3600" dirty="0" err="1" smtClean="0">
                <a:solidFill>
                  <a:srgbClr val="000066"/>
                </a:solidFill>
              </a:rPr>
              <a:t>phần</a:t>
            </a:r>
            <a:r>
              <a:rPr lang="en-US" sz="3600" dirty="0" smtClean="0">
                <a:solidFill>
                  <a:srgbClr val="000066"/>
                </a:solidFill>
              </a:rPr>
              <a:t>: </a:t>
            </a:r>
            <a:r>
              <a:rPr lang="en-US" sz="3600" dirty="0" err="1" smtClean="0">
                <a:solidFill>
                  <a:srgbClr val="000066"/>
                </a:solidFill>
              </a:rPr>
              <a:t>đầu</a:t>
            </a:r>
            <a:r>
              <a:rPr lang="en-US" sz="3600" dirty="0" smtClean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mình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và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cơ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quan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di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chuyển</a:t>
            </a:r>
            <a:r>
              <a:rPr lang="en-US" sz="3600" dirty="0" smtClean="0">
                <a:solidFill>
                  <a:srgbClr val="000066"/>
                </a:solidFill>
              </a:rPr>
              <a:t>.</a:t>
            </a:r>
            <a:endParaRPr lang="vi-VN" sz="3600" dirty="0" smtClean="0">
              <a:solidFill>
                <a:srgbClr val="000066"/>
              </a:solidFill>
            </a:endParaRPr>
          </a:p>
        </p:txBody>
      </p:sp>
      <p:sp>
        <p:nvSpPr>
          <p:cNvPr id="4" name="Text Box 26"/>
          <p:cNvSpPr txBox="1">
            <a:spLocks noChangeArrowheads="1"/>
          </p:cNvSpPr>
          <p:nvPr/>
        </p:nvSpPr>
        <p:spPr bwMode="auto">
          <a:xfrm>
            <a:off x="762000" y="3934361"/>
            <a:ext cx="723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- </a:t>
            </a:r>
            <a:r>
              <a:rPr lang="en-US" sz="4000" b="1" dirty="0" err="1">
                <a:solidFill>
                  <a:srgbClr val="C00000"/>
                </a:solidFill>
              </a:rPr>
              <a:t>Nêu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ích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lợi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của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động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vật</a:t>
            </a:r>
            <a:r>
              <a:rPr lang="en-US" sz="4000" b="1" dirty="0" smtClean="0">
                <a:solidFill>
                  <a:srgbClr val="C00000"/>
                </a:solidFill>
              </a:rPr>
              <a:t>?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381000" y="4724400"/>
            <a:ext cx="8458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 err="1" smtClean="0">
                <a:solidFill>
                  <a:srgbClr val="002060"/>
                </a:solidFill>
              </a:rPr>
              <a:t>Động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vật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dùng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làm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thức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ăn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làm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thuốc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làm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cảnh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giúp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việc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cho</a:t>
            </a:r>
            <a:r>
              <a:rPr lang="en-US" sz="4000" b="1" dirty="0" smtClean="0">
                <a:solidFill>
                  <a:srgbClr val="002060"/>
                </a:solidFill>
              </a:rPr>
              <a:t> con </a:t>
            </a:r>
            <a:r>
              <a:rPr lang="en-US" sz="4000" b="1" dirty="0" err="1" smtClean="0">
                <a:solidFill>
                  <a:srgbClr val="002060"/>
                </a:solidFill>
              </a:rPr>
              <a:t>người,làm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đồ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trang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sức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và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mĩ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nghệ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smtClean="0">
                <a:solidFill>
                  <a:srgbClr val="002060"/>
                </a:solidFill>
              </a:rPr>
              <a:t>…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381000"/>
            <a:ext cx="76962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Thực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vật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và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động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vật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khác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nhau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ở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điểm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nào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 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0"/>
            <a:ext cx="91440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3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n-US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362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Động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vật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6400" y="2362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Thực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vật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622357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- Di </a:t>
            </a:r>
            <a:r>
              <a:rPr lang="en-US" sz="3200" b="1" dirty="0" err="1" smtClean="0">
                <a:solidFill>
                  <a:srgbClr val="0000FF"/>
                </a:solidFill>
              </a:rPr>
              <a:t>chuyển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được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3622357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- </a:t>
            </a:r>
            <a:r>
              <a:rPr lang="en-US" sz="3200" b="1" dirty="0" err="1" smtClean="0">
                <a:solidFill>
                  <a:srgbClr val="0000FF"/>
                </a:solidFill>
              </a:rPr>
              <a:t>Không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di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chuyển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được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4256782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b="1" dirty="0" err="1" smtClean="0">
                <a:solidFill>
                  <a:srgbClr val="0000FF"/>
                </a:solidFill>
              </a:rPr>
              <a:t>Không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thể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quang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hợp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>
              <a:buFontTx/>
              <a:buChar char="-"/>
            </a:pPr>
            <a:r>
              <a:rPr lang="en-US" sz="3200" b="1" dirty="0" smtClean="0">
                <a:solidFill>
                  <a:srgbClr val="0000FF"/>
                </a:solidFill>
              </a:rPr>
              <a:t> ……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8200" y="4256782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b="1" dirty="0" err="1" smtClean="0">
                <a:solidFill>
                  <a:srgbClr val="0000FF"/>
                </a:solidFill>
              </a:rPr>
              <a:t>Có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thể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quang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hợp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>
              <a:buFontTx/>
              <a:buChar char="-"/>
            </a:pPr>
            <a:r>
              <a:rPr lang="en-US" sz="3200" b="1" dirty="0" smtClean="0">
                <a:solidFill>
                  <a:srgbClr val="0000FF"/>
                </a:solidFill>
              </a:rPr>
              <a:t> …….</a:t>
            </a:r>
            <a:endParaRPr lang="en-US" sz="3200" b="1" dirty="0">
              <a:solidFill>
                <a:srgbClr val="0000F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2704306" y="5295900"/>
            <a:ext cx="3124994" cy="7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09800" y="2971800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00FF"/>
                </a:solidFill>
              </a:rPr>
              <a:t>Bộ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phận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cơ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thể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khác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nhau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VietGiaiTr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91" y="3962400"/>
            <a:ext cx="3139909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1" name="Picture 7" descr="ANd9GcS_mxBW7sXip1G1Q82tW0-TGVebTXik2QSZPnXL6_VHn5Rgp_-Hs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685800"/>
            <a:ext cx="4343400" cy="3071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2" name="Picture 9" descr="ANd9GcSBNCQa_2wCaaD56ZZeChbXsDwAFq_vyec4s5wymtS-eGz_39B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381000"/>
            <a:ext cx="262128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838200" y="76200"/>
            <a:ext cx="2514600" cy="46166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CÔN TRÙNG</a:t>
            </a:r>
          </a:p>
        </p:txBody>
      </p:sp>
      <p:pic>
        <p:nvPicPr>
          <p:cNvPr id="14" name="Picture 19" descr="ANd9GcRVRpsa_sHUM3T2_nQ9yAoZtQ5esjdJK4MyIOk21rARiEks3opOf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3886200"/>
            <a:ext cx="5429716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ANd9GcS_UaVV33vvbp90WowYof4xhZGP7fkTpaQHGg5SqAFA0NUgZwSuMZdOCq_N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428999"/>
            <a:ext cx="4038600" cy="3042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1" name="Picture 7" descr="ANd9GcTn2r-1mkzdgxCNqwOYbHfhBDVnwIHrYJu0zM7lRk7bt0ZBfbk59kWN_IP-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276600"/>
            <a:ext cx="4038600" cy="3230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7" name="Picture 19" descr="ANd9GcQklCegMQ2UnbyfUinHs5YoEfVcY-mlSxXt67mtJ7U7qEg4Oz7HLA9T6Q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685799"/>
            <a:ext cx="4267200" cy="2575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9" name="Picture 23" descr="ANd9GcQCGJLq_5vdX8zUaYiA1T8q8p-uhgGbHPaMnLA_-_WCJdmJJSzm428p_NF6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05400" y="304800"/>
            <a:ext cx="3209925" cy="2664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661" name="Text Box 26"/>
          <p:cNvSpPr txBox="1">
            <a:spLocks noChangeArrowheads="1"/>
          </p:cNvSpPr>
          <p:nvPr/>
        </p:nvSpPr>
        <p:spPr bwMode="auto">
          <a:xfrm>
            <a:off x="1295400" y="76200"/>
            <a:ext cx="685800" cy="52322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CÁ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1" descr="ANd9GcT4dZ3PX3ElJTcxpNMsNjXazTUyKM_10Od79qjVtREzvN7Koi5PX_EK39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86200"/>
            <a:ext cx="4038600" cy="269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7" name="Picture 19" descr="ANd9GcSe131lIAzTwunjmM4KL81hGlfKU-CPjOIUFxrMI_Ys5UTp99Y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429000"/>
            <a:ext cx="449488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9" name="Picture 21" descr="e16l5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6200" y="0"/>
            <a:ext cx="4953000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0" name="Picture 22" descr="5jzazd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381000"/>
            <a:ext cx="3429000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681" name="Text Box 23"/>
          <p:cNvSpPr txBox="1">
            <a:spLocks noChangeArrowheads="1"/>
          </p:cNvSpPr>
          <p:nvPr/>
        </p:nvSpPr>
        <p:spPr bwMode="auto">
          <a:xfrm>
            <a:off x="3733800" y="304800"/>
            <a:ext cx="1143000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CHIM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8" descr="ANd9GcSC6vO2SfdUoTiSwI2ordfK1GPA-fYfPuxugZEgl64dnNzqCjn79oDfGZR-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657600"/>
            <a:ext cx="4150468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3" name="Picture 14" descr="ANd9GcS6X300Y5I3ggksi-7Ah7lpZnkN8XbRrzfl6JOzOex4IJEvH-ebfzdvD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352800"/>
            <a:ext cx="3429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4" name="Picture 16" descr="ANd9GcTQfQOsUVXsUu7cCHIhb80FGyodQX9cJGJCJiwxq5n-ikEGHirfJ8tndNY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799" y="228600"/>
            <a:ext cx="4146403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706" name="Text Box 19"/>
          <p:cNvSpPr txBox="1">
            <a:spLocks noChangeArrowheads="1"/>
          </p:cNvSpPr>
          <p:nvPr/>
        </p:nvSpPr>
        <p:spPr bwMode="auto">
          <a:xfrm>
            <a:off x="3886200" y="304800"/>
            <a:ext cx="1219200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</a:rPr>
              <a:t>GIA CẦM</a:t>
            </a:r>
          </a:p>
        </p:txBody>
      </p:sp>
      <p:pic>
        <p:nvPicPr>
          <p:cNvPr id="29699" name="Picture 6" descr="ANd9GcSBt5QTvJatd78S9XXoK73_tEI1IsOGVKOGqIph6POHQxP3WlhZ1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29200" y="381000"/>
            <a:ext cx="3890216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7"/>
          <p:cNvSpPr txBox="1">
            <a:spLocks noChangeArrowheads="1"/>
          </p:cNvSpPr>
          <p:nvPr/>
        </p:nvSpPr>
        <p:spPr bwMode="auto">
          <a:xfrm>
            <a:off x="0" y="533400"/>
            <a:ext cx="716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</a:rPr>
              <a:t>  - </a:t>
            </a:r>
            <a:r>
              <a:rPr lang="en-US" sz="3200" b="1" dirty="0" err="1">
                <a:solidFill>
                  <a:srgbClr val="0000FF"/>
                </a:solidFill>
              </a:rPr>
              <a:t>Tranh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vẽ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cảnh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gì?Cảnh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đó</a:t>
            </a:r>
            <a:r>
              <a:rPr lang="en-US" sz="3200" b="1" dirty="0">
                <a:solidFill>
                  <a:srgbClr val="0000FF"/>
                </a:solidFill>
              </a:rPr>
              <a:t> ở </a:t>
            </a:r>
            <a:r>
              <a:rPr lang="en-US" sz="3200" b="1" dirty="0" err="1">
                <a:solidFill>
                  <a:srgbClr val="0000FF"/>
                </a:solidFill>
              </a:rPr>
              <a:t>đâu</a:t>
            </a:r>
            <a:r>
              <a:rPr lang="en-US" sz="3200" b="1" dirty="0">
                <a:solidFill>
                  <a:srgbClr val="0000FF"/>
                </a:solidFill>
              </a:rPr>
              <a:t>?</a:t>
            </a:r>
          </a:p>
        </p:txBody>
      </p:sp>
      <p:pic>
        <p:nvPicPr>
          <p:cNvPr id="6151" name="Picture 11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 l="16949" t="9211" r="17797" b="6579"/>
          <a:stretch>
            <a:fillRect/>
          </a:stretch>
        </p:blipFill>
        <p:spPr bwMode="auto">
          <a:xfrm>
            <a:off x="1600200" y="1371600"/>
            <a:ext cx="5867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2" name="Picture 8" descr="b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3951134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3" name="Picture 9" descr="Trau bo luon quay dau ve mot huo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28600"/>
            <a:ext cx="3657600" cy="3314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4" name="Picture 10" descr="Vi sao con voi o Vuon thu Ha Noi che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249561"/>
            <a:ext cx="4191000" cy="33798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819400" y="228600"/>
            <a:ext cx="1219200" cy="584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 smtClean="0">
                <a:solidFill>
                  <a:srgbClr val="FF0000"/>
                </a:solidFill>
              </a:rPr>
              <a:t>Thú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13" name="Picture 3" descr="1208557777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3733800"/>
            <a:ext cx="3505200" cy="2765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066800"/>
            <a:ext cx="30487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4</a:t>
            </a:r>
            <a:endParaRPr lang="en-US" sz="4400" b="1" cap="none" spc="0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81200" y="1828800"/>
            <a:ext cx="51607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Trò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chơi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Tôi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là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ai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Oval 11"/>
          <p:cNvSpPr>
            <a:spLocks noChangeArrowheads="1"/>
          </p:cNvSpPr>
          <p:nvPr/>
        </p:nvSpPr>
        <p:spPr bwMode="auto">
          <a:xfrm>
            <a:off x="457200" y="1295400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Tahoma" pitchFamily="34" charset="0"/>
              </a:rPr>
              <a:t>1</a:t>
            </a:r>
          </a:p>
        </p:txBody>
      </p:sp>
      <p:sp>
        <p:nvSpPr>
          <p:cNvPr id="130089" name="Rectangle 41"/>
          <p:cNvSpPr>
            <a:spLocks noChangeArrowheads="1"/>
          </p:cNvSpPr>
          <p:nvPr/>
        </p:nvSpPr>
        <p:spPr bwMode="auto">
          <a:xfrm>
            <a:off x="2971800" y="24384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thú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95400" y="1141274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C</a:t>
            </a:r>
            <a:r>
              <a:rPr lang="en-US" sz="3600" b="1" dirty="0" err="1" smtClean="0">
                <a:solidFill>
                  <a:srgbClr val="002060"/>
                </a:solidFill>
              </a:rPr>
              <a:t>ơ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thể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chúng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lông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mao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bao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phủ</a:t>
            </a:r>
            <a:r>
              <a:rPr lang="en-US" sz="3600" b="1" dirty="0" smtClean="0">
                <a:solidFill>
                  <a:srgbClr val="002060"/>
                </a:solidFill>
              </a:rPr>
              <a:t>..</a:t>
            </a: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1" name="Oval 11"/>
          <p:cNvSpPr>
            <a:spLocks noChangeArrowheads="1"/>
          </p:cNvSpPr>
          <p:nvPr/>
        </p:nvSpPr>
        <p:spPr bwMode="auto">
          <a:xfrm>
            <a:off x="533400" y="3811726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2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71600" y="3657600"/>
            <a:ext cx="678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Tôi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biết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bay,kiếm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mồi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về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đêm,tôi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đẻ</a:t>
            </a:r>
            <a:r>
              <a:rPr lang="en-US" sz="3600" b="1" dirty="0" smtClean="0">
                <a:solidFill>
                  <a:srgbClr val="002060"/>
                </a:solidFill>
              </a:rPr>
              <a:t> con.</a:t>
            </a:r>
          </a:p>
          <a:p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2971800" y="50292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dơi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685800" y="152400"/>
            <a:ext cx="7924800" cy="533400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Trò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chơi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</a:rPr>
              <a:t>Tôi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ai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0089" grpId="0" animBg="1"/>
      <p:bldP spid="40" grpId="0"/>
      <p:bldP spid="41" grpId="0" animBg="1"/>
      <p:bldP spid="42" grpId="0"/>
      <p:bldP spid="4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Oval 11"/>
          <p:cNvSpPr>
            <a:spLocks noChangeArrowheads="1"/>
          </p:cNvSpPr>
          <p:nvPr/>
        </p:nvSpPr>
        <p:spPr bwMode="auto">
          <a:xfrm>
            <a:off x="457200" y="1295400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3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130089" name="Rectangle 41"/>
          <p:cNvSpPr>
            <a:spLocks noChangeArrowheads="1"/>
          </p:cNvSpPr>
          <p:nvPr/>
        </p:nvSpPr>
        <p:spPr bwMode="auto">
          <a:xfrm>
            <a:off x="2971800" y="24384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chim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95400" y="1390471"/>
            <a:ext cx="678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C</a:t>
            </a:r>
            <a:r>
              <a:rPr lang="en-US" sz="4000" b="1" dirty="0" err="1" smtClean="0">
                <a:solidFill>
                  <a:srgbClr val="002060"/>
                </a:solidFill>
              </a:rPr>
              <a:t>ơ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thể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tôi</a:t>
            </a:r>
            <a:r>
              <a:rPr lang="en-US" sz="4000" b="1" smtClean="0">
                <a:solidFill>
                  <a:srgbClr val="002060"/>
                </a:solidFill>
              </a:rPr>
              <a:t> có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lông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vũ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bao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phủ</a:t>
            </a:r>
            <a:r>
              <a:rPr lang="en-US" sz="4000" b="1" dirty="0" smtClean="0">
                <a:solidFill>
                  <a:srgbClr val="002060"/>
                </a:solidFill>
              </a:rPr>
              <a:t>.</a:t>
            </a:r>
          </a:p>
          <a:p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41" name="Oval 11"/>
          <p:cNvSpPr>
            <a:spLocks noChangeArrowheads="1"/>
          </p:cNvSpPr>
          <p:nvPr/>
        </p:nvSpPr>
        <p:spPr bwMode="auto">
          <a:xfrm>
            <a:off x="533400" y="3811726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4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71600" y="3711476"/>
            <a:ext cx="678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</a:rPr>
              <a:t>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không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xương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sống,có</a:t>
            </a:r>
            <a:r>
              <a:rPr lang="en-US" sz="3600" b="1" dirty="0" smtClean="0">
                <a:solidFill>
                  <a:srgbClr val="002060"/>
                </a:solidFill>
              </a:rPr>
              <a:t> 8 </a:t>
            </a:r>
            <a:r>
              <a:rPr lang="en-US" sz="3600" b="1" dirty="0" err="1" smtClean="0">
                <a:solidFill>
                  <a:srgbClr val="002060"/>
                </a:solidFill>
              </a:rPr>
              <a:t>cẳng</a:t>
            </a:r>
            <a:r>
              <a:rPr lang="en-US" sz="3600" b="1" dirty="0" smtClean="0">
                <a:solidFill>
                  <a:srgbClr val="002060"/>
                </a:solidFill>
              </a:rPr>
              <a:t>, 2 </a:t>
            </a:r>
            <a:r>
              <a:rPr lang="en-US" sz="3600" b="1" dirty="0" err="1" smtClean="0">
                <a:solidFill>
                  <a:srgbClr val="002060"/>
                </a:solidFill>
              </a:rPr>
              <a:t>càng,có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vỏ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cứng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</a:p>
          <a:p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2971800" y="50292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cua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685800" y="152400"/>
            <a:ext cx="7924800" cy="533400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Trò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chơi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</a:rPr>
              <a:t>Tôi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ai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0089" grpId="0" animBg="1"/>
      <p:bldP spid="40" grpId="0"/>
      <p:bldP spid="41" grpId="0" animBg="1"/>
      <p:bldP spid="42" grpId="0"/>
      <p:bldP spid="4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Oval 11"/>
          <p:cNvSpPr>
            <a:spLocks noChangeArrowheads="1"/>
          </p:cNvSpPr>
          <p:nvPr/>
        </p:nvSpPr>
        <p:spPr bwMode="auto">
          <a:xfrm>
            <a:off x="457200" y="1295400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5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130089" name="Rectangle 41"/>
          <p:cNvSpPr>
            <a:spLocks noChangeArrowheads="1"/>
          </p:cNvSpPr>
          <p:nvPr/>
        </p:nvSpPr>
        <p:spPr bwMode="auto">
          <a:xfrm>
            <a:off x="2971800" y="24384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tôm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95400" y="1141274"/>
            <a:ext cx="6781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</a:rPr>
              <a:t>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không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xương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sống,biết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bơi,biết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nhảy,có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vỏ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cứng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1" name="Oval 11"/>
          <p:cNvSpPr>
            <a:spLocks noChangeArrowheads="1"/>
          </p:cNvSpPr>
          <p:nvPr/>
        </p:nvSpPr>
        <p:spPr bwMode="auto">
          <a:xfrm>
            <a:off x="533400" y="3811726"/>
            <a:ext cx="762000" cy="8382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ahoma" pitchFamily="34" charset="0"/>
              </a:rPr>
              <a:t>6</a:t>
            </a:r>
            <a:endParaRPr lang="en-US" sz="3600" b="1" dirty="0">
              <a:solidFill>
                <a:srgbClr val="C00000"/>
              </a:solidFill>
              <a:latin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71600" y="3635276"/>
            <a:ext cx="746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ahoma" pitchFamily="34" charset="0"/>
                <a:cs typeface="Arial" charset="0"/>
              </a:rPr>
              <a:t>T</a:t>
            </a:r>
            <a:r>
              <a:rPr lang="en-US" sz="3600" b="1" dirty="0" err="1" smtClean="0">
                <a:solidFill>
                  <a:srgbClr val="002060"/>
                </a:solidFill>
              </a:rPr>
              <a:t>ôi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không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có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xương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sống,biết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bay,hút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mật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loài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hoa</a:t>
            </a:r>
            <a:r>
              <a:rPr lang="en-US" sz="3600" b="1" dirty="0" smtClean="0">
                <a:solidFill>
                  <a:srgbClr val="002060"/>
                </a:solidFill>
              </a:rPr>
              <a:t>  .</a:t>
            </a:r>
          </a:p>
          <a:p>
            <a:endParaRPr lang="en-US" sz="3600" b="1" dirty="0" smtClean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2971800" y="5029200"/>
            <a:ext cx="1524000" cy="1066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ong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685800" y="152400"/>
            <a:ext cx="7924800" cy="533400"/>
          </a:xfrm>
          <a:prstGeom prst="flowChartAlternateProcess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Trò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4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chơi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</a:rPr>
              <a:t> </a:t>
            </a:r>
            <a:r>
              <a:rPr lang="en-US" sz="3600" b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</a:rPr>
              <a:t>Tôi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ai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0089" grpId="0" animBg="1"/>
      <p:bldP spid="40" grpId="0"/>
      <p:bldP spid="41" grpId="0" animBg="1"/>
      <p:bldP spid="42" grpId="0"/>
      <p:bldP spid="4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7"/>
          <p:cNvSpPr txBox="1">
            <a:spLocks noChangeArrowheads="1"/>
          </p:cNvSpPr>
          <p:nvPr/>
        </p:nvSpPr>
        <p:spPr bwMode="auto">
          <a:xfrm>
            <a:off x="990600" y="1600200"/>
            <a:ext cx="7848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</a:rPr>
              <a:t>THỰC HÀNH ĐI THĂM THIÊN NHIÊN</a:t>
            </a:r>
          </a:p>
        </p:txBody>
      </p:sp>
      <p:sp>
        <p:nvSpPr>
          <p:cNvPr id="38916" name="Text Box 8"/>
          <p:cNvSpPr txBox="1">
            <a:spLocks noChangeArrowheads="1"/>
          </p:cNvSpPr>
          <p:nvPr/>
        </p:nvSpPr>
        <p:spPr bwMode="auto">
          <a:xfrm>
            <a:off x="1143000" y="2438400"/>
            <a:ext cx="800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</a:rPr>
              <a:t>MỘT SỐ CẢNH ĐẸP CỦA ĐẤT NƯỚC 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4" descr="anh%20thien%20nhien%2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4310063"/>
            <a:ext cx="2971800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16" descr="ANd9GcRLuoyihfBZxozlWWWntlyR0XpB-ln9r_RXOTDBebiXawcpeux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340225"/>
            <a:ext cx="274320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18" descr="ANd9GcR5mqomEzkIlquCtrFAhLKNKYJwvSV3cZBZbRSyxRVP6OM109Tw5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2452688"/>
            <a:ext cx="2667000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20" descr="MuongHoa-Laoca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2438400"/>
            <a:ext cx="3514725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2" descr="ANd9GcRYqaY_EwAcPTfhnJpkaiSN_KH0-qA6EpgeSQb5Uyjw7a1kvL1-3w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572000"/>
            <a:ext cx="3429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24" descr="ANd9GcQ674lk2d5FjyluNvXcfSMZUL0KDeZmEkOIwwbQNzsqSaY8bIuq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774950"/>
            <a:ext cx="304800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26" descr="cdv-anhdep8-0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6000" y="0"/>
            <a:ext cx="3048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28" descr="LA42287_10_30_3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-152400"/>
            <a:ext cx="28289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30" descr="Diem_Den_102009_0049-0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19400" y="0"/>
            <a:ext cx="3276600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6" descr="ANd9GcTMLs_WhTjlcIAXOCnUzkbgXebutU8AbjGWE7DEYMuNYthjDms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64063"/>
            <a:ext cx="3048000" cy="229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8" descr="ANd9GcQ_TkKs8NnFjbokzZlpIQeL5Iy84Xtf0OtKl1pqRXBRaF692M9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4572000"/>
            <a:ext cx="2971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12" descr="previe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457450"/>
            <a:ext cx="30480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14" descr="previe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3600" y="4638675"/>
            <a:ext cx="32004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6" descr="preview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71800" y="2405063"/>
            <a:ext cx="312420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18" descr="preview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19800" y="2557463"/>
            <a:ext cx="312420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20" descr="previe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23850"/>
            <a:ext cx="30480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22" descr="preview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48000" y="430213"/>
            <a:ext cx="2895600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0" name="Picture 24" descr="preview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43600" y="295275"/>
            <a:ext cx="32004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1" descr="Resize%20of%2073420022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59288"/>
            <a:ext cx="3352800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13" descr="Anh-dep-ve-dat-nuoc-con-nguoi-Viet-Nam-tiep_Tin1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4652963"/>
            <a:ext cx="297180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15" descr="Bien-Phan-Thiet-mot-ngay-so_thum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2070100"/>
            <a:ext cx="29718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17" descr="50842344_b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093913"/>
            <a:ext cx="3276600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19" descr="7930072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24200" y="45720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21" descr="500-375-canh-dep-me-hon-o-australia-NGOISAO_1433279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76600" y="2209800"/>
            <a:ext cx="30480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2" name="Picture 23" descr="cdv-anhdep-01_thumb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3200400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3" name="Picture 25" descr="q0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24200" y="0"/>
            <a:ext cx="3200400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4" name="Picture 27" descr="06bactha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96000" y="0"/>
            <a:ext cx="3048000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066800"/>
            <a:ext cx="30487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</a:t>
            </a:r>
            <a:endParaRPr lang="en-US" sz="4400" b="1" cap="none" spc="0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2209800"/>
            <a:ext cx="6042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thăm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thiên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nhiên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1676400" y="3657600"/>
            <a:ext cx="5943600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</a:rPr>
              <a:t>TÌM HIỂU VỀ THỰC VẬT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WH8063-779758"/>
          <p:cNvPicPr>
            <a:picLocks noChangeAspect="1" noChangeArrowheads="1"/>
          </p:cNvPicPr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0" y="15875"/>
            <a:ext cx="9144000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WordArt 3"/>
          <p:cNvSpPr>
            <a:spLocks noChangeArrowheads="1" noChangeShapeType="1" noTextEdit="1"/>
          </p:cNvSpPr>
          <p:nvPr/>
        </p:nvSpPr>
        <p:spPr bwMode="auto">
          <a:xfrm>
            <a:off x="2362200" y="5486400"/>
            <a:ext cx="4638675" cy="110013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BUỔI HỌC KẾT THÚC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1"/>
          <p:cNvSpPr>
            <a:spLocks noChangeArrowheads="1"/>
          </p:cNvSpPr>
          <p:nvPr/>
        </p:nvSpPr>
        <p:spPr bwMode="auto">
          <a:xfrm>
            <a:off x="0" y="4068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graphicFrame>
        <p:nvGraphicFramePr>
          <p:cNvPr id="67670" name="Group 86"/>
          <p:cNvGraphicFramePr>
            <a:graphicFrameLocks noGrp="1"/>
          </p:cNvGraphicFramePr>
          <p:nvPr>
            <p:ph/>
          </p:nvPr>
        </p:nvGraphicFramePr>
        <p:xfrm>
          <a:off x="381000" y="1752600"/>
          <a:ext cx="8382000" cy="2879725"/>
        </p:xfrm>
        <a:graphic>
          <a:graphicData uri="http://schemas.openxmlformats.org/drawingml/2006/table">
            <a:tbl>
              <a:tblPr/>
              <a:tblGrid>
                <a:gridCol w="1219200"/>
                <a:gridCol w="609600"/>
                <a:gridCol w="609600"/>
                <a:gridCol w="609600"/>
                <a:gridCol w="762000"/>
                <a:gridCol w="1295400"/>
                <a:gridCol w="3276600"/>
              </a:tblGrid>
              <a:tr h="137160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thực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endParaRPr kumimoji="0" lang="en-US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Môi trường sống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549400" algn="l"/>
                        </a:tabLst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Đặc điểm nổi bật</a:t>
                      </a:r>
                      <a:endParaRPr kumimoji="0" lang="en-US" sz="4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081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904C8"/>
                          </a:solidFill>
                          <a:effectLst/>
                          <a:latin typeface="Tahoma" pitchFamily="34" charset="0"/>
                        </a:rPr>
                        <a:t>Câycam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04C8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04C8"/>
                          </a:solidFill>
                          <a:effectLst/>
                          <a:latin typeface="Tahoma" pitchFamily="34" charset="0"/>
                        </a:rPr>
                        <a:t>   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04C8"/>
                          </a:solidFill>
                          <a:effectLst/>
                          <a:latin typeface="Tahoma" pitchFamily="34" charset="0"/>
                        </a:rPr>
                        <a:t>Trên cạn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904C8"/>
                          </a:solidFill>
                          <a:effectLst/>
                          <a:latin typeface="Tahoma" pitchFamily="34" charset="0"/>
                        </a:rPr>
                        <a:t>Thân gỗ, cho quả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222" name="Text Box 59"/>
          <p:cNvSpPr txBox="1">
            <a:spLocks noChangeArrowheads="1"/>
          </p:cNvSpPr>
          <p:nvPr/>
        </p:nvSpPr>
        <p:spPr bwMode="auto">
          <a:xfrm>
            <a:off x="457200" y="3048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rgbClr val="2904C8"/>
                </a:solidFill>
              </a:rPr>
              <a:t>Thảo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luận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nhóm</a:t>
            </a:r>
            <a:r>
              <a:rPr lang="en-US" sz="2800" b="1" dirty="0">
                <a:solidFill>
                  <a:srgbClr val="2904C8"/>
                </a:solidFill>
              </a:rPr>
              <a:t>, </a:t>
            </a:r>
            <a:r>
              <a:rPr lang="en-US" sz="2800" b="1" dirty="0" err="1">
                <a:solidFill>
                  <a:srgbClr val="2904C8"/>
                </a:solidFill>
              </a:rPr>
              <a:t>đánh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dấu</a:t>
            </a:r>
            <a:r>
              <a:rPr lang="en-US" sz="2800" b="1" dirty="0">
                <a:solidFill>
                  <a:srgbClr val="2904C8"/>
                </a:solidFill>
              </a:rPr>
              <a:t> X </a:t>
            </a:r>
            <a:r>
              <a:rPr lang="en-US" sz="2800" b="1" dirty="0" err="1">
                <a:solidFill>
                  <a:srgbClr val="2904C8"/>
                </a:solidFill>
              </a:rPr>
              <a:t>vào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cột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2904C8"/>
                </a:solidFill>
              </a:rPr>
              <a:t>1,2,3,4 </a:t>
            </a:r>
            <a:r>
              <a:rPr lang="en-US" sz="2800" b="1" dirty="0" err="1">
                <a:solidFill>
                  <a:srgbClr val="2904C8"/>
                </a:solidFill>
              </a:rPr>
              <a:t>rồi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ghi</a:t>
            </a:r>
            <a:r>
              <a:rPr lang="en-US" sz="2800" b="1" dirty="0">
                <a:solidFill>
                  <a:srgbClr val="2904C8"/>
                </a:solidFill>
              </a:rPr>
              <a:t> ý </a:t>
            </a:r>
            <a:r>
              <a:rPr lang="en-US" sz="2800" b="1" dirty="0" err="1">
                <a:solidFill>
                  <a:srgbClr val="2904C8"/>
                </a:solidFill>
              </a:rPr>
              <a:t>kiến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nhận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xét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vào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các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cột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còn</a:t>
            </a:r>
            <a:r>
              <a:rPr lang="en-US" sz="2800" b="1" dirty="0">
                <a:solidFill>
                  <a:srgbClr val="2904C8"/>
                </a:solidFill>
              </a:rPr>
              <a:t> </a:t>
            </a:r>
            <a:r>
              <a:rPr lang="en-US" sz="2800" b="1" dirty="0" err="1">
                <a:solidFill>
                  <a:srgbClr val="2904C8"/>
                </a:solidFill>
              </a:rPr>
              <a:t>lại</a:t>
            </a:r>
            <a:r>
              <a:rPr lang="en-US" sz="2800" b="1" dirty="0">
                <a:solidFill>
                  <a:srgbClr val="2904C8"/>
                </a:solidFill>
              </a:rPr>
              <a:t>.</a:t>
            </a:r>
          </a:p>
        </p:txBody>
      </p:sp>
      <p:sp>
        <p:nvSpPr>
          <p:cNvPr id="8223" name="Text Box 62"/>
          <p:cNvSpPr txBox="1">
            <a:spLocks noChangeArrowheads="1"/>
          </p:cNvSpPr>
          <p:nvPr/>
        </p:nvSpPr>
        <p:spPr bwMode="auto">
          <a:xfrm>
            <a:off x="1600200" y="2667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990000"/>
                </a:solidFill>
              </a:rPr>
              <a:t>(1)</a:t>
            </a:r>
          </a:p>
        </p:txBody>
      </p:sp>
      <p:sp>
        <p:nvSpPr>
          <p:cNvPr id="8224" name="Text Box 64"/>
          <p:cNvSpPr txBox="1">
            <a:spLocks noChangeArrowheads="1"/>
          </p:cNvSpPr>
          <p:nvPr/>
        </p:nvSpPr>
        <p:spPr bwMode="auto">
          <a:xfrm>
            <a:off x="2209800" y="26670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990000"/>
                </a:solidFill>
              </a:rPr>
              <a:t>(2)</a:t>
            </a:r>
          </a:p>
        </p:txBody>
      </p:sp>
      <p:sp>
        <p:nvSpPr>
          <p:cNvPr id="8225" name="Text Box 65"/>
          <p:cNvSpPr txBox="1">
            <a:spLocks noChangeArrowheads="1"/>
          </p:cNvSpPr>
          <p:nvPr/>
        </p:nvSpPr>
        <p:spPr bwMode="auto">
          <a:xfrm>
            <a:off x="2819400" y="26670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990000"/>
                </a:solidFill>
              </a:rPr>
              <a:t>(3)</a:t>
            </a:r>
          </a:p>
        </p:txBody>
      </p:sp>
      <p:sp>
        <p:nvSpPr>
          <p:cNvPr id="8227" name="Text Box 69"/>
          <p:cNvSpPr txBox="1">
            <a:spLocks noChangeArrowheads="1"/>
          </p:cNvSpPr>
          <p:nvPr/>
        </p:nvSpPr>
        <p:spPr bwMode="auto">
          <a:xfrm>
            <a:off x="1600200" y="19812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>
                <a:solidFill>
                  <a:srgbClr val="2904C8"/>
                </a:solidFill>
              </a:rPr>
              <a:t>Cây</a:t>
            </a:r>
            <a:r>
              <a:rPr lang="en-US" sz="2000" b="1" dirty="0">
                <a:solidFill>
                  <a:srgbClr val="2904C8"/>
                </a:solidFill>
              </a:rPr>
              <a:t> </a:t>
            </a:r>
            <a:r>
              <a:rPr lang="en-US" sz="2000" b="1" dirty="0" err="1">
                <a:solidFill>
                  <a:srgbClr val="2904C8"/>
                </a:solidFill>
              </a:rPr>
              <a:t>rau</a:t>
            </a:r>
            <a:endParaRPr lang="en-US" sz="2000" b="1" dirty="0">
              <a:solidFill>
                <a:srgbClr val="2904C8"/>
              </a:solidFill>
            </a:endParaRPr>
          </a:p>
        </p:txBody>
      </p:sp>
      <p:sp>
        <p:nvSpPr>
          <p:cNvPr id="8228" name="Text Box 71"/>
          <p:cNvSpPr txBox="1">
            <a:spLocks noChangeArrowheads="1"/>
          </p:cNvSpPr>
          <p:nvPr/>
        </p:nvSpPr>
        <p:spPr bwMode="auto">
          <a:xfrm>
            <a:off x="3429000" y="1905000"/>
            <a:ext cx="914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2904C8"/>
                </a:solidFill>
              </a:rPr>
              <a:t>Lo</a:t>
            </a:r>
            <a:r>
              <a:rPr lang="en-US" b="1">
                <a:solidFill>
                  <a:srgbClr val="2904C8"/>
                </a:solidFill>
              </a:rPr>
              <a:t>ài khác</a:t>
            </a:r>
            <a:r>
              <a:rPr lang="en-US" sz="2000" b="1">
                <a:solidFill>
                  <a:srgbClr val="2904C8"/>
                </a:solidFill>
              </a:rPr>
              <a:t> </a:t>
            </a:r>
          </a:p>
        </p:txBody>
      </p:sp>
      <p:sp>
        <p:nvSpPr>
          <p:cNvPr id="8229" name="Text Box 72"/>
          <p:cNvSpPr txBox="1">
            <a:spLocks noChangeArrowheads="1"/>
          </p:cNvSpPr>
          <p:nvPr/>
        </p:nvSpPr>
        <p:spPr bwMode="auto">
          <a:xfrm>
            <a:off x="2209800" y="19812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2904C8"/>
                </a:solidFill>
              </a:rPr>
              <a:t>Cây hoa</a:t>
            </a:r>
          </a:p>
        </p:txBody>
      </p:sp>
      <p:sp>
        <p:nvSpPr>
          <p:cNvPr id="8230" name="Text Box 73"/>
          <p:cNvSpPr txBox="1">
            <a:spLocks noChangeArrowheads="1"/>
          </p:cNvSpPr>
          <p:nvPr/>
        </p:nvSpPr>
        <p:spPr bwMode="auto">
          <a:xfrm>
            <a:off x="2819400" y="1981200"/>
            <a:ext cx="68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2904C8"/>
                </a:solidFill>
              </a:rPr>
              <a:t>Cây g</a:t>
            </a:r>
            <a:r>
              <a:rPr lang="en-US" b="1"/>
              <a:t>ỗ</a:t>
            </a:r>
          </a:p>
        </p:txBody>
      </p:sp>
      <p:sp>
        <p:nvSpPr>
          <p:cNvPr id="8231" name="Text Box 77"/>
          <p:cNvSpPr txBox="1">
            <a:spLocks noChangeArrowheads="1"/>
          </p:cNvSpPr>
          <p:nvPr/>
        </p:nvSpPr>
        <p:spPr bwMode="auto">
          <a:xfrm>
            <a:off x="3429000" y="26670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990000"/>
                </a:solidFill>
              </a:rPr>
              <a:t>(4)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381000" y="4876800"/>
            <a:ext cx="84582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Cây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th</a:t>
            </a:r>
            <a:r>
              <a:rPr lang="en-US" sz="2800" b="1" dirty="0" err="1">
                <a:solidFill>
                  <a:srgbClr val="0000FF"/>
                </a:solidFill>
              </a:rPr>
              <a:t>ường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có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những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bộ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phận</a:t>
            </a:r>
            <a:r>
              <a:rPr lang="en-US" sz="3200" b="1" dirty="0" smtClean="0">
                <a:solidFill>
                  <a:srgbClr val="0000FF"/>
                </a:solidFill>
              </a:rPr>
              <a:t>:</a:t>
            </a:r>
            <a:r>
              <a:rPr lang="en-US" sz="1400" b="1" dirty="0" smtClean="0">
                <a:solidFill>
                  <a:srgbClr val="0000FF"/>
                </a:solidFill>
              </a:rPr>
              <a:t>………………………………………..………………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Ích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lợi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của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</a:rPr>
              <a:t>cây</a:t>
            </a:r>
            <a:r>
              <a:rPr lang="en-US" sz="3200" b="1" dirty="0" smtClean="0">
                <a:solidFill>
                  <a:srgbClr val="0000FF"/>
                </a:solidFill>
              </a:rPr>
              <a:t>: </a:t>
            </a:r>
            <a:r>
              <a:rPr lang="en-US" sz="1400" b="1" dirty="0" smtClean="0">
                <a:solidFill>
                  <a:srgbClr val="0000FF"/>
                </a:solidFill>
              </a:rPr>
              <a:t>……………………………………………………………………………………….…………………..</a:t>
            </a:r>
            <a:endParaRPr lang="en-US" sz="3200" b="1" dirty="0" smtClean="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1600" b="1" dirty="0" smtClean="0">
                <a:solidFill>
                  <a:srgbClr val="0000FF"/>
                </a:solidFill>
              </a:rPr>
              <a:t>…………………………………………………………………………………………………………..……………………………….….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19400" y="1066800"/>
            <a:ext cx="304878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Hoạt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r>
              <a:rPr lang="en-US" sz="4400" b="1" dirty="0" smtClean="0">
                <a:ln w="11430"/>
                <a:solidFill>
                  <a:srgbClr val="3333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</a:t>
            </a:r>
            <a:endParaRPr lang="en-US" sz="4400" b="1" cap="none" spc="0" dirty="0">
              <a:ln w="11430"/>
              <a:solidFill>
                <a:srgbClr val="3333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2057400"/>
            <a:ext cx="79988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Báo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cáo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kết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quả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hoạt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động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04800" y="609600"/>
            <a:ext cx="8424862" cy="3228975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- </a:t>
            </a:r>
            <a:r>
              <a:rPr lang="en-US" sz="4000" dirty="0" err="1" smtClean="0">
                <a:solidFill>
                  <a:srgbClr val="C00000"/>
                </a:solidFill>
              </a:rPr>
              <a:t>Nêu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đặc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điểm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chung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của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cây</a:t>
            </a:r>
            <a:r>
              <a:rPr lang="en-US" sz="4000" dirty="0" smtClean="0">
                <a:solidFill>
                  <a:srgbClr val="C00000"/>
                </a:solidFill>
              </a:rPr>
              <a:t>?</a:t>
            </a:r>
            <a:endParaRPr lang="vi-VN" sz="4000" dirty="0" smtClean="0">
              <a:solidFill>
                <a:srgbClr val="C00000"/>
              </a:solidFill>
            </a:endParaRPr>
          </a:p>
          <a:p>
            <a:pPr algn="just">
              <a:buFontTx/>
              <a:buNone/>
            </a:pPr>
            <a:r>
              <a:rPr lang="en-US" sz="3600" dirty="0" smtClean="0">
                <a:solidFill>
                  <a:srgbClr val="000066"/>
                </a:solidFill>
              </a:rPr>
              <a:t>   </a:t>
            </a:r>
            <a:r>
              <a:rPr lang="vi-VN" sz="3600" dirty="0" smtClean="0">
                <a:solidFill>
                  <a:srgbClr val="000066"/>
                </a:solidFill>
              </a:rPr>
              <a:t>     </a:t>
            </a:r>
            <a:r>
              <a:rPr lang="en-US" sz="3600" dirty="0" err="1" smtClean="0">
                <a:solidFill>
                  <a:srgbClr val="000066"/>
                </a:solidFill>
              </a:rPr>
              <a:t>Các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cây</a:t>
            </a:r>
            <a:r>
              <a:rPr lang="vi-VN" sz="3600" dirty="0" smtClean="0">
                <a:solidFill>
                  <a:srgbClr val="000066"/>
                </a:solidFill>
              </a:rPr>
              <a:t> thường có hình dạng , độ lớn...khác nhau . Chúng thường có những đặc điểm chung : rễ , thân , lá , hoa , quả .</a:t>
            </a:r>
          </a:p>
        </p:txBody>
      </p:sp>
      <p:sp>
        <p:nvSpPr>
          <p:cNvPr id="4" name="Text Box 26"/>
          <p:cNvSpPr txBox="1">
            <a:spLocks noChangeArrowheads="1"/>
          </p:cNvSpPr>
          <p:nvPr/>
        </p:nvSpPr>
        <p:spPr bwMode="auto">
          <a:xfrm>
            <a:off x="762000" y="3934361"/>
            <a:ext cx="4800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- </a:t>
            </a:r>
            <a:r>
              <a:rPr lang="en-US" sz="4000" b="1" dirty="0" err="1">
                <a:solidFill>
                  <a:srgbClr val="C00000"/>
                </a:solidFill>
              </a:rPr>
              <a:t>Nêu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ích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lợi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của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cây</a:t>
            </a:r>
            <a:r>
              <a:rPr lang="en-US" sz="40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381000" y="4848761"/>
            <a:ext cx="8458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 err="1" smtClean="0">
                <a:solidFill>
                  <a:srgbClr val="002060"/>
                </a:solidFill>
              </a:rPr>
              <a:t>Cây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dùng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làm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thức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ăn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lấy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gỗ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cho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bóng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mát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làm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thuốc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làm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cảnh</a:t>
            </a:r>
            <a:r>
              <a:rPr lang="en-US" sz="4000" b="1" dirty="0" smtClean="0">
                <a:solidFill>
                  <a:srgbClr val="002060"/>
                </a:solidFill>
              </a:rPr>
              <a:t>, …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9" descr="ANd9GcReAL5tASUvQOUimkXjqOXQpUY8PGe1jxTyxuYELN-sPBjPBrL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057400"/>
            <a:ext cx="2363788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1" descr="ANd9GcTQyBihftBvFfKFX0-fwNOdzT5W9vsapLKM9Qnv9E-EOVO4jyMrQ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981200"/>
            <a:ext cx="1900238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24" descr="ANd9GcTvglC8X_Lf1rCm0065m5c3pa69LtEIcrH1LSEV6kz-ttuthN9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2057400"/>
            <a:ext cx="21907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25" descr="ANd9GcQocE0oxY2M1Y6Z38AFYNKpfPIh5fnOTGkyvVmC64lRmRPkx68IYMYuJfZz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2400" y="2133600"/>
            <a:ext cx="234473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 Box 26"/>
          <p:cNvSpPr txBox="1">
            <a:spLocks noChangeArrowheads="1"/>
          </p:cNvSpPr>
          <p:nvPr/>
        </p:nvSpPr>
        <p:spPr bwMode="auto">
          <a:xfrm>
            <a:off x="1371600" y="457200"/>
            <a:ext cx="4800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solidFill>
                  <a:srgbClr val="0000FF"/>
                </a:solidFill>
              </a:rPr>
              <a:t>Ích</a:t>
            </a: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lợi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của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cây</a:t>
            </a:r>
            <a:r>
              <a:rPr lang="en-US" sz="3200" b="1" dirty="0">
                <a:solidFill>
                  <a:srgbClr val="0000FF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2" descr="ANd9GcR1duhXjNRUs1CcPBgIKxeAIOyZZU6Sd5SXHNz1Wy3F5BDb5Pp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62400"/>
            <a:ext cx="42672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25" descr="ANd9GcQTmJ2CVIKLKnabLe7YemDNY9cyAJ1QofrV1c34BDgNBrELVaFFW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2819400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6" descr="ANd9GcTNSQm2fFtJZIbEZY3VJG6aIVd5LKWmpoaBkb5pMhK0wU0e0GQ0BT52WRrU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87313"/>
            <a:ext cx="29718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28" descr="ANd9GcSMMo2G7MgzTYojORivopur8X0pty5WRQvOANtRV-4xj3Apf8w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43400" y="3810000"/>
            <a:ext cx="21367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30" descr="ANd9GcRaIfQ_zSovm3hrC4IRCRYMPg_HtHdfUR5AjWjWQFSO3IXQRRmF1Q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53200" y="3048000"/>
            <a:ext cx="20923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32" descr="ANd9GcTMMBrMjQfVNHaXUDD2tYdM7TnWqjFk2Sp9PkoD3r5JWtDCSyVg0Q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10200" y="304800"/>
            <a:ext cx="339090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34" descr="ANd9GcQ2AVOxP_kvG5QQxDrOY3dsy7WTVzAjDKVymGHSlyag9GwIZi4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95600" y="2087563"/>
            <a:ext cx="2743200" cy="185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36" descr="ANd9GcRRMs0Dzq2MHSJPFYyzRW9hieUQG4o5Q0VRjPWa2zk_iy7Y_uukDA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71800" y="222250"/>
            <a:ext cx="25146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1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58&quot;/&gt;&lt;/object&gt;&lt;object type=&quot;3&quot; unique_id=&quot;10008&quot;&gt;&lt;property id=&quot;20148&quot; value=&quot;5&quot;/&gt;&lt;property id=&quot;20300&quot; value=&quot;Slide 8&quot;/&gt;&lt;property id=&quot;20307&quot; value=&quot;260&quot;/&gt;&lt;/object&gt;&lt;object type=&quot;3&quot; unique_id=&quot;10010&quot;&gt;&lt;property id=&quot;20148&quot; value=&quot;5&quot;/&gt;&lt;property id=&quot;20300&quot; value=&quot;Slide 5&quot;/&gt;&lt;property id=&quot;20307&quot; value=&quot;262&quot;/&gt;&lt;/object&gt;&lt;object type=&quot;3&quot; unique_id=&quot;10011&quot;&gt;&lt;property id=&quot;20148&quot; value=&quot;5&quot;/&gt;&lt;property id=&quot;20300&quot; value=&quot;Slide 9&quot;/&gt;&lt;property id=&quot;20307&quot; value=&quot;263&quot;/&gt;&lt;/object&gt;&lt;object type=&quot;3&quot; unique_id=&quot;10013&quot;&gt;&lt;property id=&quot;20148&quot; value=&quot;5&quot;/&gt;&lt;property id=&quot;20300&quot; value=&quot;Slide 10&quot;/&gt;&lt;property id=&quot;20307&quot; value=&quot;265&quot;/&gt;&lt;/object&gt;&lt;object type=&quot;3&quot; unique_id=&quot;10016&quot;&gt;&lt;property id=&quot;20148&quot; value=&quot;5&quot;/&gt;&lt;property id=&quot;20300&quot; value=&quot;Slide 12&quot;/&gt;&lt;property id=&quot;20307&quot; value=&quot;268&quot;/&gt;&lt;/object&gt;&lt;object type=&quot;3&quot; unique_id=&quot;10019&quot;&gt;&lt;property id=&quot;20148&quot; value=&quot;5&quot;/&gt;&lt;property id=&quot;20300&quot; value=&quot;Slide 16&quot;/&gt;&lt;property id=&quot;20307&quot; value=&quot;271&quot;/&gt;&lt;/object&gt;&lt;object type=&quot;3&quot; unique_id=&quot;10022&quot;&gt;&lt;property id=&quot;20148&quot; value=&quot;5&quot;/&gt;&lt;property id=&quot;20300&quot; value=&quot;Slide 19&quot;/&gt;&lt;property id=&quot;20307&quot; value=&quot;274&quot;/&gt;&lt;/object&gt;&lt;object type=&quot;3&quot; unique_id=&quot;10023&quot;&gt;&lt;property id=&quot;20148&quot; value=&quot;5&quot;/&gt;&lt;property id=&quot;20300&quot; value=&quot;Slide 21&quot;/&gt;&lt;property id=&quot;20307&quot; value=&quot;275&quot;/&gt;&lt;/object&gt;&lt;object type=&quot;3&quot; unique_id=&quot;10025&quot;&gt;&lt;property id=&quot;20148&quot; value=&quot;5&quot;/&gt;&lt;property id=&quot;20300&quot; value=&quot;Slide 26&quot;/&gt;&lt;property id=&quot;20307&quot; value=&quot;277&quot;/&gt;&lt;/object&gt;&lt;object type=&quot;3&quot; unique_id=&quot;10030&quot;&gt;&lt;property id=&quot;20148&quot; value=&quot;5&quot;/&gt;&lt;property id=&quot;20300&quot; value=&quot;Slide 27&quot;/&gt;&lt;property id=&quot;20307&quot; value=&quot;282&quot;/&gt;&lt;/object&gt;&lt;object type=&quot;3&quot; unique_id=&quot;10031&quot;&gt;&lt;property id=&quot;20148&quot; value=&quot;5&quot;/&gt;&lt;property id=&quot;20300&quot; value=&quot;Slide 28&quot;/&gt;&lt;property id=&quot;20307&quot; value=&quot;283&quot;/&gt;&lt;/object&gt;&lt;object type=&quot;3&quot; unique_id=&quot;10032&quot;&gt;&lt;property id=&quot;20148&quot; value=&quot;5&quot;/&gt;&lt;property id=&quot;20300&quot; value=&quot;Slide 29&quot;/&gt;&lt;property id=&quot;20307&quot; value=&quot;284&quot;/&gt;&lt;/object&gt;&lt;object type=&quot;3&quot; unique_id=&quot;10034&quot;&gt;&lt;property id=&quot;20148&quot; value=&quot;5&quot;/&gt;&lt;property id=&quot;20300&quot; value=&quot;Slide 30&quot;/&gt;&lt;property id=&quot;20307&quot; value=&quot;286&quot;/&gt;&lt;/object&gt;&lt;object type=&quot;3&quot; unique_id=&quot;10041&quot;&gt;&lt;property id=&quot;20148&quot; value=&quot;5&quot;/&gt;&lt;property id=&quot;20300&quot; value=&quot;Slide 36&quot;/&gt;&lt;property id=&quot;20307&quot; value=&quot;293&quot;/&gt;&lt;/object&gt;&lt;object type=&quot;3&quot; unique_id=&quot;10042&quot;&gt;&lt;property id=&quot;20148&quot; value=&quot;5&quot;/&gt;&lt;property id=&quot;20300&quot; value=&quot;Slide 37&quot;/&gt;&lt;property id=&quot;20307&quot; value=&quot;294&quot;/&gt;&lt;/object&gt;&lt;object type=&quot;3&quot; unique_id=&quot;10043&quot;&gt;&lt;property id=&quot;20148&quot; value=&quot;5&quot;/&gt;&lt;property id=&quot;20300&quot; value=&quot;Slide 38&quot;/&gt;&lt;property id=&quot;20307&quot; value=&quot;295&quot;/&gt;&lt;/object&gt;&lt;object type=&quot;3&quot; unique_id=&quot;10044&quot;&gt;&lt;property id=&quot;20148&quot; value=&quot;5&quot;/&gt;&lt;property id=&quot;20300&quot; value=&quot;Slide 39&quot;/&gt;&lt;property id=&quot;20307&quot; value=&quot;296&quot;/&gt;&lt;/object&gt;&lt;object type=&quot;3&quot; unique_id=&quot;10049&quot;&gt;&lt;property id=&quot;20148&quot; value=&quot;5&quot;/&gt;&lt;property id=&quot;20300&quot; value=&quot;Slide 40&quot;/&gt;&lt;property id=&quot;20307&quot; value=&quot;301&quot;/&gt;&lt;/object&gt;&lt;object type=&quot;3&quot; unique_id=&quot;10434&quot;&gt;&lt;property id=&quot;20148&quot; value=&quot;5&quot;/&gt;&lt;property id=&quot;20300&quot; value=&quot;Slide 2&quot;/&gt;&lt;property id=&quot;20307&quot; value=&quot;302&quot;/&gt;&lt;/object&gt;&lt;object type=&quot;3&quot; unique_id=&quot;10435&quot;&gt;&lt;property id=&quot;20148&quot; value=&quot;5&quot;/&gt;&lt;property id=&quot;20300&quot; value=&quot;Slide 4&quot;/&gt;&lt;property id=&quot;20307&quot; value=&quot;303&quot;/&gt;&lt;/object&gt;&lt;object type=&quot;3&quot; unique_id=&quot;10436&quot;&gt;&lt;property id=&quot;20148&quot; value=&quot;5&quot;/&gt;&lt;property id=&quot;20300&quot; value=&quot;Slide 6&quot;/&gt;&lt;property id=&quot;20307&quot; value=&quot;304&quot;/&gt;&lt;/object&gt;&lt;object type=&quot;3&quot; unique_id=&quot;10437&quot;&gt;&lt;property id=&quot;20148&quot; value=&quot;5&quot;/&gt;&lt;property id=&quot;20300&quot; value=&quot;Slide 11&quot;/&gt;&lt;property id=&quot;20307&quot; value=&quot;305&quot;/&gt;&lt;/object&gt;&lt;object type=&quot;3&quot; unique_id=&quot;10438&quot;&gt;&lt;property id=&quot;20148&quot; value=&quot;5&quot;/&gt;&lt;property id=&quot;20300&quot; value=&quot;Slide 13&quot;/&gt;&lt;property id=&quot;20307&quot; value=&quot;306&quot;/&gt;&lt;/object&gt;&lt;object type=&quot;3&quot; unique_id=&quot;10439&quot;&gt;&lt;property id=&quot;20148&quot; value=&quot;5&quot;/&gt;&lt;property id=&quot;20300&quot; value=&quot;Slide 14&quot;/&gt;&lt;property id=&quot;20307&quot; value=&quot;307&quot;/&gt;&lt;/object&gt;&lt;object type=&quot;3&quot; unique_id=&quot;10440&quot;&gt;&lt;property id=&quot;20148&quot; value=&quot;5&quot;/&gt;&lt;property id=&quot;20300&quot; value=&quot;Slide 15&quot;/&gt;&lt;property id=&quot;20307&quot; value=&quot;308&quot;/&gt;&lt;/object&gt;&lt;object type=&quot;3&quot; unique_id=&quot;10645&quot;&gt;&lt;property id=&quot;20148&quot; value=&quot;5&quot;/&gt;&lt;property id=&quot;20300&quot; value=&quot;Slide 7&quot;/&gt;&lt;property id=&quot;20307&quot; value=&quot;309&quot;/&gt;&lt;/object&gt;&lt;object type=&quot;3&quot; unique_id=&quot;11257&quot;&gt;&lt;property id=&quot;20148&quot; value=&quot;5&quot;/&gt;&lt;property id=&quot;20300&quot; value=&quot;Slide 17&quot;/&gt;&lt;property id=&quot;20307&quot; value=&quot;310&quot;/&gt;&lt;/object&gt;&lt;object type=&quot;3&quot; unique_id=&quot;11258&quot;&gt;&lt;property id=&quot;20148&quot; value=&quot;5&quot;/&gt;&lt;property id=&quot;20300&quot; value=&quot;Slide 18&quot;/&gt;&lt;property id=&quot;20307&quot; value=&quot;311&quot;/&gt;&lt;/object&gt;&lt;object type=&quot;3&quot; unique_id=&quot;11259&quot;&gt;&lt;property id=&quot;20148&quot; value=&quot;5&quot;/&gt;&lt;property id=&quot;20300&quot; value=&quot;Slide 20&quot;/&gt;&lt;property id=&quot;20307&quot; value=&quot;313&quot;/&gt;&lt;/object&gt;&lt;object type=&quot;3&quot; unique_id=&quot;11260&quot;&gt;&lt;property id=&quot;20148&quot; value=&quot;5&quot;/&gt;&lt;property id=&quot;20300&quot; value=&quot;Slide 22&quot;/&gt;&lt;property id=&quot;20307&quot; value=&quot;312&quot;/&gt;&lt;/object&gt;&lt;object type=&quot;3&quot; unique_id=&quot;11261&quot;&gt;&lt;property id=&quot;20148&quot; value=&quot;5&quot;/&gt;&lt;property id=&quot;20300&quot; value=&quot;Slide 23&quot;/&gt;&lt;property id=&quot;20307&quot; value=&quot;317&quot;/&gt;&lt;/object&gt;&lt;object type=&quot;3&quot; unique_id=&quot;11262&quot;&gt;&lt;property id=&quot;20148&quot; value=&quot;5&quot;/&gt;&lt;property id=&quot;20300&quot; value=&quot;Slide 24&quot;/&gt;&lt;property id=&quot;20307&quot; value=&quot;316&quot;/&gt;&lt;/object&gt;&lt;object type=&quot;3&quot; unique_id=&quot;11263&quot;&gt;&lt;property id=&quot;20148&quot; value=&quot;5&quot;/&gt;&lt;property id=&quot;20300&quot; value=&quot;Slide 25&quot;/&gt;&lt;property id=&quot;20307&quot; value=&quot;314&quot;/&gt;&lt;/object&gt;&lt;object type=&quot;3&quot; unique_id=&quot;11265&quot;&gt;&lt;property id=&quot;20148&quot; value=&quot;5&quot;/&gt;&lt;property id=&quot;20300&quot; value=&quot;Slide 31&quot;/&gt;&lt;property id=&quot;20307&quot; value=&quot;318&quot;/&gt;&lt;/object&gt;&lt;object type=&quot;3&quot; unique_id=&quot;11266&quot;&gt;&lt;property id=&quot;20148&quot; value=&quot;5&quot;/&gt;&lt;property id=&quot;20300&quot; value=&quot;Slide 32&quot;/&gt;&lt;property id=&quot;20307&quot; value=&quot;319&quot;/&gt;&lt;/object&gt;&lt;object type=&quot;3&quot; unique_id=&quot;11267&quot;&gt;&lt;property id=&quot;20148&quot; value=&quot;5&quot;/&gt;&lt;property id=&quot;20300&quot; value=&quot;Slide 33&quot;/&gt;&lt;property id=&quot;20307&quot; value=&quot;320&quot;/&gt;&lt;/object&gt;&lt;object type=&quot;3&quot; unique_id=&quot;11268&quot;&gt;&lt;property id=&quot;20148&quot; value=&quot;5&quot;/&gt;&lt;property id=&quot;20300&quot; value=&quot;Slide 34&quot;/&gt;&lt;property id=&quot;20307&quot; value=&quot;321&quot;/&gt;&lt;/object&gt;&lt;object type=&quot;3&quot; unique_id=&quot;11269&quot;&gt;&lt;property id=&quot;20148&quot; value=&quot;5&quot;/&gt;&lt;property id=&quot;20300&quot; value=&quot;Slide 35&quot;/&gt;&lt;property id=&quot;20307&quot; value=&quot;322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805</Words>
  <Application>Microsoft Office PowerPoint</Application>
  <PresentationFormat>On-screen Show (4:3)</PresentationFormat>
  <Paragraphs>160</Paragraphs>
  <Slides>40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16</cp:revision>
  <dcterms:created xsi:type="dcterms:W3CDTF">2015-03-31T01:38:22Z</dcterms:created>
  <dcterms:modified xsi:type="dcterms:W3CDTF">2015-04-03T07:36:17Z</dcterms:modified>
</cp:coreProperties>
</file>