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sldIdLst>
    <p:sldId id="258" r:id="rId2"/>
    <p:sldId id="261" r:id="rId3"/>
    <p:sldId id="264" r:id="rId4"/>
    <p:sldId id="27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63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buFont typeface="Wingdings" pitchFamily="2" charset="2"/>
      <a:buChar char="Ø"/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Font typeface="Wingdings" pitchFamily="2" charset="2"/>
      <a:buChar char="Ø"/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Font typeface="Wingdings" pitchFamily="2" charset="2"/>
      <a:buChar char="Ø"/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Font typeface="Wingdings" pitchFamily="2" charset="2"/>
      <a:buChar char="Ø"/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Font typeface="Wingdings" pitchFamily="2" charset="2"/>
      <a:buChar char="Ø"/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000099"/>
    <a:srgbClr val="00FF00"/>
    <a:srgbClr val="008000"/>
    <a:srgbClr val="003300"/>
    <a:srgbClr val="FF9900"/>
    <a:srgbClr val="00FFFF"/>
    <a:srgbClr val="FF0000"/>
    <a:srgbClr val="CC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100" autoAdjust="0"/>
    <p:restoredTop sz="92894" autoAdjust="0"/>
  </p:normalViewPr>
  <p:slideViewPr>
    <p:cSldViewPr>
      <p:cViewPr>
        <p:scale>
          <a:sx n="66" d="100"/>
          <a:sy n="66" d="100"/>
        </p:scale>
        <p:origin x="-72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11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711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9E485-16BA-4E38-991B-BA972466AE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23D43-8A25-4B64-88EA-A18A019DED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220F6-1AE4-48AA-856E-BD6CE2C98B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9CE2D-E570-47ED-A3BA-662BF925B7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255D12-0D9C-48A9-8C84-F66B29F432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770AF-03B6-433B-BFE3-5FDB537DD2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53B7E-1479-4119-ACFD-728CD7DE4E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C8688-D46C-43E2-8045-8573324B82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CE049-EA5F-4B42-B4DD-9525555C63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B821C-8510-466E-A167-06DC6827A4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85C3C-206A-44B4-B8F5-0C64BA1745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3C714563-A459-42FE-92D6-67C306246B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46086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6087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6088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90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46091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093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609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9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6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DU_LIEU\CHUYEN%20DE%20TAP%20DOC\Thay%20co%20cho%20em%20mua%20xuan%20-%20Be%20Hong%20Ngoc%20%5bNCT%207825787156%5d.mp3" TargetMode="Externa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6" descr="2999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2" descr="614680djq0l440oz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5486400"/>
            <a:ext cx="23145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Freeform 3"/>
          <p:cNvSpPr>
            <a:spLocks/>
          </p:cNvSpPr>
          <p:nvPr/>
        </p:nvSpPr>
        <p:spPr bwMode="auto">
          <a:xfrm>
            <a:off x="2514600" y="2438400"/>
            <a:ext cx="228600" cy="519113"/>
          </a:xfrm>
          <a:custGeom>
            <a:avLst/>
            <a:gdLst>
              <a:gd name="T0" fmla="*/ 12130 w 490"/>
              <a:gd name="T1" fmla="*/ 178445 h 384"/>
              <a:gd name="T2" fmla="*/ 17728 w 490"/>
              <a:gd name="T3" fmla="*/ 227112 h 384"/>
              <a:gd name="T4" fmla="*/ 34523 w 490"/>
              <a:gd name="T5" fmla="*/ 275779 h 384"/>
              <a:gd name="T6" fmla="*/ 56917 w 490"/>
              <a:gd name="T7" fmla="*/ 389335 h 384"/>
              <a:gd name="T8" fmla="*/ 152089 w 490"/>
              <a:gd name="T9" fmla="*/ 373112 h 384"/>
              <a:gd name="T10" fmla="*/ 157687 w 490"/>
              <a:gd name="T11" fmla="*/ 324446 h 384"/>
              <a:gd name="T12" fmla="*/ 185679 w 490"/>
              <a:gd name="T13" fmla="*/ 0 h 384"/>
              <a:gd name="T14" fmla="*/ 196876 w 490"/>
              <a:gd name="T15" fmla="*/ 308223 h 384"/>
              <a:gd name="T16" fmla="*/ 191278 w 490"/>
              <a:gd name="T17" fmla="*/ 454224 h 384"/>
              <a:gd name="T18" fmla="*/ 118499 w 490"/>
              <a:gd name="T19" fmla="*/ 519113 h 384"/>
              <a:gd name="T20" fmla="*/ 45720 w 490"/>
              <a:gd name="T21" fmla="*/ 421779 h 384"/>
              <a:gd name="T22" fmla="*/ 62515 w 490"/>
              <a:gd name="T23" fmla="*/ 259557 h 384"/>
              <a:gd name="T24" fmla="*/ 51318 w 490"/>
              <a:gd name="T25" fmla="*/ 162223 h 384"/>
              <a:gd name="T26" fmla="*/ 28925 w 490"/>
              <a:gd name="T27" fmla="*/ 97334 h 384"/>
              <a:gd name="T28" fmla="*/ 933 w 490"/>
              <a:gd name="T29" fmla="*/ 227112 h 384"/>
              <a:gd name="T30" fmla="*/ 34523 w 490"/>
              <a:gd name="T31" fmla="*/ 421779 h 38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90"/>
              <a:gd name="T49" fmla="*/ 0 h 384"/>
              <a:gd name="T50" fmla="*/ 490 w 490"/>
              <a:gd name="T51" fmla="*/ 384 h 38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90" h="384">
                <a:moveTo>
                  <a:pt x="26" y="132"/>
                </a:moveTo>
                <a:cubicBezTo>
                  <a:pt x="30" y="144"/>
                  <a:pt x="31" y="157"/>
                  <a:pt x="38" y="168"/>
                </a:cubicBezTo>
                <a:cubicBezTo>
                  <a:pt x="47" y="182"/>
                  <a:pt x="67" y="188"/>
                  <a:pt x="74" y="204"/>
                </a:cubicBezTo>
                <a:cubicBezTo>
                  <a:pt x="116" y="298"/>
                  <a:pt x="49" y="264"/>
                  <a:pt x="122" y="288"/>
                </a:cubicBezTo>
                <a:cubicBezTo>
                  <a:pt x="190" y="284"/>
                  <a:pt x="260" y="291"/>
                  <a:pt x="326" y="276"/>
                </a:cubicBezTo>
                <a:cubicBezTo>
                  <a:pt x="338" y="273"/>
                  <a:pt x="337" y="253"/>
                  <a:pt x="338" y="240"/>
                </a:cubicBezTo>
                <a:cubicBezTo>
                  <a:pt x="347" y="158"/>
                  <a:pt x="306" y="31"/>
                  <a:pt x="398" y="0"/>
                </a:cubicBezTo>
                <a:cubicBezTo>
                  <a:pt x="490" y="61"/>
                  <a:pt x="439" y="12"/>
                  <a:pt x="422" y="228"/>
                </a:cubicBezTo>
                <a:cubicBezTo>
                  <a:pt x="419" y="264"/>
                  <a:pt x="422" y="302"/>
                  <a:pt x="410" y="336"/>
                </a:cubicBezTo>
                <a:cubicBezTo>
                  <a:pt x="396" y="375"/>
                  <a:pt x="272" y="381"/>
                  <a:pt x="254" y="384"/>
                </a:cubicBezTo>
                <a:cubicBezTo>
                  <a:pt x="166" y="373"/>
                  <a:pt x="144" y="380"/>
                  <a:pt x="98" y="312"/>
                </a:cubicBezTo>
                <a:cubicBezTo>
                  <a:pt x="111" y="272"/>
                  <a:pt x="121" y="232"/>
                  <a:pt x="134" y="192"/>
                </a:cubicBezTo>
                <a:cubicBezTo>
                  <a:pt x="126" y="168"/>
                  <a:pt x="118" y="144"/>
                  <a:pt x="110" y="120"/>
                </a:cubicBezTo>
                <a:cubicBezTo>
                  <a:pt x="94" y="72"/>
                  <a:pt x="110" y="88"/>
                  <a:pt x="62" y="72"/>
                </a:cubicBezTo>
                <a:cubicBezTo>
                  <a:pt x="42" y="132"/>
                  <a:pt x="22" y="108"/>
                  <a:pt x="2" y="168"/>
                </a:cubicBezTo>
                <a:cubicBezTo>
                  <a:pt x="19" y="304"/>
                  <a:pt x="0" y="238"/>
                  <a:pt x="74" y="312"/>
                </a:cubicBezTo>
              </a:path>
            </a:pathLst>
          </a:custGeom>
          <a:noFill/>
          <a:ln w="76200">
            <a:noFill/>
            <a:round/>
            <a:headEnd type="diamond" w="lg" len="sm"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077" name="Picture 4" descr="6121ua2lcx211l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3200" y="5257800"/>
            <a:ext cx="366712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WordArt 5"/>
          <p:cNvSpPr>
            <a:spLocks noChangeArrowheads="1" noChangeShapeType="1" noTextEdit="1"/>
          </p:cNvSpPr>
          <p:nvPr/>
        </p:nvSpPr>
        <p:spPr bwMode="auto">
          <a:xfrm>
            <a:off x="1066800" y="1447800"/>
            <a:ext cx="7315200" cy="184785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/>
            <a:endParaRPr lang="en-US" sz="4000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66FF33"/>
              </a:solidFill>
              <a:effectLst>
                <a:outerShdw dist="204781" dir="16627501" sy="50000" rotWithShape="0">
                  <a:schemeClr val="tx1"/>
                </a:outerShdw>
              </a:effectLst>
              <a:latin typeface="Arial"/>
              <a:cs typeface="Arial"/>
            </a:endParaRPr>
          </a:p>
        </p:txBody>
      </p:sp>
      <p:sp>
        <p:nvSpPr>
          <p:cNvPr id="5126" name="WordArt 6"/>
          <p:cNvSpPr>
            <a:spLocks noChangeArrowheads="1" noChangeShapeType="1" noTextEdit="1"/>
          </p:cNvSpPr>
          <p:nvPr/>
        </p:nvSpPr>
        <p:spPr bwMode="auto">
          <a:xfrm>
            <a:off x="2209800" y="3352800"/>
            <a:ext cx="4572000" cy="7620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/>
            <a:r>
              <a:rPr lang="en-US" sz="2000" kern="10">
                <a:ln w="2857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18900000" algn="ctr" rotWithShape="0">
                    <a:schemeClr val="tx1"/>
                  </a:outerShdw>
                </a:effectLst>
                <a:latin typeface="Arial"/>
                <a:cs typeface="Arial"/>
              </a:rPr>
              <a:t>Môn: THỦ CÔNG</a:t>
            </a:r>
          </a:p>
        </p:txBody>
      </p:sp>
      <p:sp>
        <p:nvSpPr>
          <p:cNvPr id="5127" name="WordArt 7"/>
          <p:cNvSpPr>
            <a:spLocks noChangeArrowheads="1" noChangeShapeType="1" noTextEdit="1"/>
          </p:cNvSpPr>
          <p:nvPr/>
        </p:nvSpPr>
        <p:spPr bwMode="auto">
          <a:xfrm>
            <a:off x="3124200" y="4419600"/>
            <a:ext cx="31242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5129" name="Picture 9" descr="0307_1j_s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53400" y="-152400"/>
            <a:ext cx="533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10" descr="0307_1j_s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62600" y="-1219200"/>
            <a:ext cx="533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Picture 11" descr="0307_1j_s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0"/>
            <a:ext cx="533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2" name="Picture 12" descr="0307_1j_s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67000" y="-838200"/>
            <a:ext cx="533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13" descr="Khung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400000">
            <a:off x="-3194050" y="3194050"/>
            <a:ext cx="685800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14" descr="Khung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400000">
            <a:off x="5556250" y="3194050"/>
            <a:ext cx="685800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5" name="Thay co cho em mua xuan - Be Hong Ngoc [NCT 7825787156]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9525000" y="274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84" fill="hold"/>
                                        <p:tgtEl>
                                          <p:spTgt spid="51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mph" presetSubtype="0" repeatCount="indefinite" fill="hold" grpId="0" nodeType="withEffect" nodePh="1">
                                  <p:stCondLst>
                                    <p:cond delay="20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mph" presetSubtype="0" repeatCount="indefinite" fill="hold" grpId="0" nodeType="withEffect" nodePh="1">
                                  <p:stCondLst>
                                    <p:cond delay="20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3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mph" presetSubtype="0" repeatCount="indefinite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9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9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5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9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9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3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3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35"/>
                </p:tgtEl>
              </p:cMediaNode>
            </p:audio>
          </p:childTnLst>
        </p:cTn>
      </p:par>
    </p:tnLst>
    <p:bldLst>
      <p:bldP spid="5125" grpId="0" animBg="1"/>
      <p:bldP spid="5126" grpId="0" animBg="1"/>
      <p:bldP spid="512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1295400"/>
            <a:ext cx="9144000" cy="5562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b="0">
              <a:solidFill>
                <a:srgbClr val="990178"/>
              </a:solidFill>
              <a:latin typeface="Arial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09600" y="0"/>
            <a:ext cx="7772400" cy="1295400"/>
          </a:xfrm>
        </p:spPr>
        <p:txBody>
          <a:bodyPr anchor="t"/>
          <a:lstStyle/>
          <a:p>
            <a:pPr eaLnBrk="1" hangingPunct="1">
              <a:defRPr/>
            </a:pPr>
            <a:r>
              <a:rPr lang="en-US" sz="2800" smtClean="0">
                <a:latin typeface="Arial"/>
              </a:rPr>
              <a:t/>
            </a:r>
            <a:br>
              <a:rPr lang="en-US" sz="2800" smtClean="0">
                <a:latin typeface="Arial"/>
              </a:rPr>
            </a:br>
            <a:r>
              <a:rPr lang="en-US" sz="2800" u="sng" smtClean="0">
                <a:solidFill>
                  <a:srgbClr val="FF0000"/>
                </a:solidFill>
                <a:latin typeface="Arial"/>
              </a:rPr>
              <a:t>Thủ công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609600" y="83820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Gấp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,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cắt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,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dán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hình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tròn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(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tiết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1)</a:t>
            </a:r>
          </a:p>
        </p:txBody>
      </p:sp>
      <p:sp>
        <p:nvSpPr>
          <p:cNvPr id="12293" name="Rectangle 13"/>
          <p:cNvSpPr>
            <a:spLocks noChangeArrowheads="1"/>
          </p:cNvSpPr>
          <p:nvPr/>
        </p:nvSpPr>
        <p:spPr bwMode="auto">
          <a:xfrm>
            <a:off x="0" y="1295400"/>
            <a:ext cx="34290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en-US" sz="3200">
                <a:solidFill>
                  <a:srgbClr val="800000"/>
                </a:solidFill>
                <a:latin typeface="Arial" charset="0"/>
              </a:rPr>
              <a:t>Thực hành:</a:t>
            </a:r>
          </a:p>
        </p:txBody>
      </p:sp>
      <p:sp>
        <p:nvSpPr>
          <p:cNvPr id="12294" name="Rectangle 14"/>
          <p:cNvSpPr>
            <a:spLocks noChangeArrowheads="1"/>
          </p:cNvSpPr>
          <p:nvPr/>
        </p:nvSpPr>
        <p:spPr bwMode="auto">
          <a:xfrm>
            <a:off x="0" y="1752600"/>
            <a:ext cx="3429000" cy="457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2800">
                <a:solidFill>
                  <a:schemeClr val="bg2"/>
                </a:solidFill>
                <a:latin typeface="Arial" charset="0"/>
              </a:rPr>
              <a:t>Bước 1: Gấp hình</a:t>
            </a:r>
          </a:p>
        </p:txBody>
      </p:sp>
      <p:grpSp>
        <p:nvGrpSpPr>
          <p:cNvPr id="12295" name="Group 45"/>
          <p:cNvGrpSpPr>
            <a:grpSpLocks/>
          </p:cNvGrpSpPr>
          <p:nvPr/>
        </p:nvGrpSpPr>
        <p:grpSpPr bwMode="auto">
          <a:xfrm>
            <a:off x="685800" y="2362200"/>
            <a:ext cx="3352800" cy="3352800"/>
            <a:chOff x="1632" y="1728"/>
            <a:chExt cx="2112" cy="2112"/>
          </a:xfrm>
        </p:grpSpPr>
        <p:sp>
          <p:nvSpPr>
            <p:cNvPr id="12308" name="Rectangle 46"/>
            <p:cNvSpPr>
              <a:spLocks noChangeArrowheads="1"/>
            </p:cNvSpPr>
            <p:nvPr/>
          </p:nvSpPr>
          <p:spPr bwMode="auto">
            <a:xfrm>
              <a:off x="1632" y="1728"/>
              <a:ext cx="2112" cy="2112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12309" name="Line 47"/>
            <p:cNvSpPr>
              <a:spLocks noChangeShapeType="1"/>
            </p:cNvSpPr>
            <p:nvPr/>
          </p:nvSpPr>
          <p:spPr bwMode="auto">
            <a:xfrm>
              <a:off x="2688" y="1728"/>
              <a:ext cx="0" cy="2112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0" name="Line 48"/>
            <p:cNvSpPr>
              <a:spLocks noChangeShapeType="1"/>
            </p:cNvSpPr>
            <p:nvPr/>
          </p:nvSpPr>
          <p:spPr bwMode="auto">
            <a:xfrm>
              <a:off x="3038" y="1728"/>
              <a:ext cx="0" cy="2112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1" name="Line 49"/>
            <p:cNvSpPr>
              <a:spLocks noChangeShapeType="1"/>
            </p:cNvSpPr>
            <p:nvPr/>
          </p:nvSpPr>
          <p:spPr bwMode="auto">
            <a:xfrm>
              <a:off x="3391" y="1728"/>
              <a:ext cx="0" cy="2112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2" name="Line 50"/>
            <p:cNvSpPr>
              <a:spLocks noChangeShapeType="1"/>
            </p:cNvSpPr>
            <p:nvPr/>
          </p:nvSpPr>
          <p:spPr bwMode="auto">
            <a:xfrm>
              <a:off x="1632" y="2784"/>
              <a:ext cx="2112" cy="0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3" name="Line 51"/>
            <p:cNvSpPr>
              <a:spLocks noChangeShapeType="1"/>
            </p:cNvSpPr>
            <p:nvPr/>
          </p:nvSpPr>
          <p:spPr bwMode="auto">
            <a:xfrm>
              <a:off x="1632" y="3128"/>
              <a:ext cx="2112" cy="0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4" name="Line 52"/>
            <p:cNvSpPr>
              <a:spLocks noChangeShapeType="1"/>
            </p:cNvSpPr>
            <p:nvPr/>
          </p:nvSpPr>
          <p:spPr bwMode="auto">
            <a:xfrm>
              <a:off x="1632" y="3482"/>
              <a:ext cx="2112" cy="0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5" name="Line 53"/>
            <p:cNvSpPr>
              <a:spLocks noChangeShapeType="1"/>
            </p:cNvSpPr>
            <p:nvPr/>
          </p:nvSpPr>
          <p:spPr bwMode="auto">
            <a:xfrm>
              <a:off x="1632" y="2432"/>
              <a:ext cx="2112" cy="0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6" name="Line 54"/>
            <p:cNvSpPr>
              <a:spLocks noChangeShapeType="1"/>
            </p:cNvSpPr>
            <p:nvPr/>
          </p:nvSpPr>
          <p:spPr bwMode="auto">
            <a:xfrm>
              <a:off x="1632" y="2084"/>
              <a:ext cx="2112" cy="0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7" name="Line 55"/>
            <p:cNvSpPr>
              <a:spLocks noChangeShapeType="1"/>
            </p:cNvSpPr>
            <p:nvPr/>
          </p:nvSpPr>
          <p:spPr bwMode="auto">
            <a:xfrm>
              <a:off x="2334" y="1728"/>
              <a:ext cx="0" cy="2112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8" name="Line 56"/>
            <p:cNvSpPr>
              <a:spLocks noChangeShapeType="1"/>
            </p:cNvSpPr>
            <p:nvPr/>
          </p:nvSpPr>
          <p:spPr bwMode="auto">
            <a:xfrm>
              <a:off x="1989" y="1728"/>
              <a:ext cx="0" cy="2112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296" name="Group 57"/>
          <p:cNvGrpSpPr>
            <a:grpSpLocks/>
          </p:cNvGrpSpPr>
          <p:nvPr/>
        </p:nvGrpSpPr>
        <p:grpSpPr bwMode="auto">
          <a:xfrm>
            <a:off x="685800" y="2362200"/>
            <a:ext cx="3352800" cy="3352800"/>
            <a:chOff x="3360" y="1392"/>
            <a:chExt cx="2112" cy="2112"/>
          </a:xfrm>
        </p:grpSpPr>
        <p:sp>
          <p:nvSpPr>
            <p:cNvPr id="12305" name="Rectangle 58"/>
            <p:cNvSpPr>
              <a:spLocks noChangeArrowheads="1"/>
            </p:cNvSpPr>
            <p:nvPr/>
          </p:nvSpPr>
          <p:spPr bwMode="auto">
            <a:xfrm>
              <a:off x="4260" y="2088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buFontTx/>
                <a:buNone/>
              </a:pPr>
              <a:r>
                <a:rPr lang="en-US" sz="3600">
                  <a:solidFill>
                    <a:schemeClr val="bg2"/>
                  </a:solidFill>
                  <a:latin typeface="Arial" charset="0"/>
                </a:rPr>
                <a:t>O</a:t>
              </a:r>
            </a:p>
          </p:txBody>
        </p:sp>
        <p:sp>
          <p:nvSpPr>
            <p:cNvPr id="12306" name="Line 59"/>
            <p:cNvSpPr>
              <a:spLocks noChangeShapeType="1"/>
            </p:cNvSpPr>
            <p:nvPr/>
          </p:nvSpPr>
          <p:spPr bwMode="auto">
            <a:xfrm flipV="1">
              <a:off x="3360" y="1392"/>
              <a:ext cx="2112" cy="2112"/>
            </a:xfrm>
            <a:prstGeom prst="line">
              <a:avLst/>
            </a:prstGeom>
            <a:noFill/>
            <a:ln w="38100">
              <a:solidFill>
                <a:srgbClr val="00008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7" name="Line 60"/>
            <p:cNvSpPr>
              <a:spLocks noChangeShapeType="1"/>
            </p:cNvSpPr>
            <p:nvPr/>
          </p:nvSpPr>
          <p:spPr bwMode="auto">
            <a:xfrm>
              <a:off x="3360" y="1392"/>
              <a:ext cx="2112" cy="2112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297" name="Rectangle 61"/>
          <p:cNvSpPr>
            <a:spLocks noChangeArrowheads="1"/>
          </p:cNvSpPr>
          <p:nvPr/>
        </p:nvSpPr>
        <p:spPr bwMode="auto">
          <a:xfrm>
            <a:off x="762000" y="58674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en-US" sz="2800">
                <a:solidFill>
                  <a:srgbClr val="800000"/>
                </a:solidFill>
                <a:latin typeface="Arial" charset="0"/>
              </a:rPr>
              <a:t>Hình 1</a:t>
            </a:r>
          </a:p>
        </p:txBody>
      </p:sp>
      <p:grpSp>
        <p:nvGrpSpPr>
          <p:cNvPr id="12298" name="Group 62"/>
          <p:cNvGrpSpPr>
            <a:grpSpLocks/>
          </p:cNvGrpSpPr>
          <p:nvPr/>
        </p:nvGrpSpPr>
        <p:grpSpPr bwMode="auto">
          <a:xfrm>
            <a:off x="5029200" y="1752600"/>
            <a:ext cx="3429000" cy="2214563"/>
            <a:chOff x="3456" y="1104"/>
            <a:chExt cx="2160" cy="1395"/>
          </a:xfrm>
        </p:grpSpPr>
        <p:pic>
          <p:nvPicPr>
            <p:cNvPr id="12303" name="Picture 63" descr="scan0008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456" y="1104"/>
              <a:ext cx="2160" cy="1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04" name="Rectangle 64"/>
            <p:cNvSpPr>
              <a:spLocks noChangeArrowheads="1"/>
            </p:cNvSpPr>
            <p:nvPr/>
          </p:nvSpPr>
          <p:spPr bwMode="auto">
            <a:xfrm>
              <a:off x="3456" y="2259"/>
              <a:ext cx="216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buFontTx/>
                <a:buNone/>
              </a:pPr>
              <a:r>
                <a:rPr lang="en-US" sz="2800">
                  <a:solidFill>
                    <a:schemeClr val="bg2"/>
                  </a:solidFill>
                  <a:latin typeface="Arial" charset="0"/>
                </a:rPr>
                <a:t>Hình 2 a</a:t>
              </a:r>
            </a:p>
          </p:txBody>
        </p:sp>
      </p:grpSp>
      <p:grpSp>
        <p:nvGrpSpPr>
          <p:cNvPr id="12299" name="Group 65"/>
          <p:cNvGrpSpPr>
            <a:grpSpLocks/>
          </p:cNvGrpSpPr>
          <p:nvPr/>
        </p:nvGrpSpPr>
        <p:grpSpPr bwMode="auto">
          <a:xfrm>
            <a:off x="5029200" y="4114800"/>
            <a:ext cx="3352800" cy="2514600"/>
            <a:chOff x="3456" y="2592"/>
            <a:chExt cx="2112" cy="1584"/>
          </a:xfrm>
        </p:grpSpPr>
        <p:pic>
          <p:nvPicPr>
            <p:cNvPr id="12300" name="Picture 66" descr="scan000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456" y="2592"/>
              <a:ext cx="2112" cy="1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01" name="Rectangle 67"/>
            <p:cNvSpPr>
              <a:spLocks noChangeArrowheads="1"/>
            </p:cNvSpPr>
            <p:nvPr/>
          </p:nvSpPr>
          <p:spPr bwMode="auto">
            <a:xfrm>
              <a:off x="3456" y="3936"/>
              <a:ext cx="2112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buFontTx/>
                <a:buNone/>
              </a:pPr>
              <a:r>
                <a:rPr lang="en-US" sz="2800">
                  <a:solidFill>
                    <a:schemeClr val="bg2"/>
                  </a:solidFill>
                  <a:latin typeface="Arial" charset="0"/>
                </a:rPr>
                <a:t>Hình 2 b</a:t>
              </a:r>
            </a:p>
          </p:txBody>
        </p:sp>
        <p:sp>
          <p:nvSpPr>
            <p:cNvPr id="12302" name="Rectangle 68"/>
            <p:cNvSpPr>
              <a:spLocks noChangeArrowheads="1"/>
            </p:cNvSpPr>
            <p:nvPr/>
          </p:nvSpPr>
          <p:spPr bwMode="auto">
            <a:xfrm>
              <a:off x="3456" y="2592"/>
              <a:ext cx="336" cy="24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1295400"/>
            <a:ext cx="9144000" cy="5562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b="0">
              <a:solidFill>
                <a:srgbClr val="990178"/>
              </a:solidFill>
              <a:latin typeface="Arial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09600" y="0"/>
            <a:ext cx="7772400" cy="1295400"/>
          </a:xfrm>
        </p:spPr>
        <p:txBody>
          <a:bodyPr anchor="t"/>
          <a:lstStyle/>
          <a:p>
            <a:pPr eaLnBrk="1" hangingPunct="1">
              <a:defRPr/>
            </a:pPr>
            <a:r>
              <a:rPr lang="en-US" sz="2800" smtClean="0">
                <a:latin typeface="Arial"/>
              </a:rPr>
              <a:t/>
            </a:r>
            <a:br>
              <a:rPr lang="en-US" sz="2800" smtClean="0">
                <a:latin typeface="Arial"/>
              </a:rPr>
            </a:br>
            <a:r>
              <a:rPr lang="en-US" sz="2800" u="sng" smtClean="0">
                <a:solidFill>
                  <a:srgbClr val="FF0000"/>
                </a:solidFill>
                <a:latin typeface="Arial"/>
              </a:rPr>
              <a:t>Thủ công</a:t>
            </a: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609600" y="83820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Gấp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,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cắt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,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dán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hình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tròn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(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tiết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1)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0" y="1295400"/>
            <a:ext cx="34290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en-US" sz="3200">
                <a:solidFill>
                  <a:srgbClr val="800000"/>
                </a:solidFill>
                <a:latin typeface="Arial" charset="0"/>
              </a:rPr>
              <a:t>Thực hành:</a:t>
            </a: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0" y="1752600"/>
            <a:ext cx="3429000" cy="457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2800">
                <a:solidFill>
                  <a:schemeClr val="bg2"/>
                </a:solidFill>
                <a:latin typeface="Arial" charset="0"/>
              </a:rPr>
              <a:t>Bước 1: Gấp hình</a:t>
            </a:r>
          </a:p>
        </p:txBody>
      </p:sp>
      <p:pic>
        <p:nvPicPr>
          <p:cNvPr id="13319" name="Picture 31" descr="scan00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895600"/>
            <a:ext cx="2078038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32" descr="scan00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41550" y="2971800"/>
            <a:ext cx="193357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33" descr="scan00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3138488"/>
            <a:ext cx="2881313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34" descr="scan00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800" y="3138488"/>
            <a:ext cx="2047875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3" name="Rectangle 35"/>
          <p:cNvSpPr>
            <a:spLocks noChangeArrowheads="1"/>
          </p:cNvSpPr>
          <p:nvPr/>
        </p:nvSpPr>
        <p:spPr bwMode="auto">
          <a:xfrm>
            <a:off x="5181600" y="5900738"/>
            <a:ext cx="3595688" cy="4238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en-US" i="1">
                <a:solidFill>
                  <a:schemeClr val="bg2"/>
                </a:solidFill>
                <a:latin typeface="Arial" charset="0"/>
              </a:rPr>
              <a:t>Hình 5</a:t>
            </a:r>
          </a:p>
        </p:txBody>
      </p:sp>
      <p:sp>
        <p:nvSpPr>
          <p:cNvPr id="13324" name="Rectangle 36"/>
          <p:cNvSpPr>
            <a:spLocks noChangeArrowheads="1"/>
          </p:cNvSpPr>
          <p:nvPr/>
        </p:nvSpPr>
        <p:spPr bwMode="auto">
          <a:xfrm>
            <a:off x="0" y="2286000"/>
            <a:ext cx="3581400" cy="457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2800">
                <a:solidFill>
                  <a:schemeClr val="bg2"/>
                </a:solidFill>
                <a:latin typeface="Arial" charset="0"/>
              </a:rPr>
              <a:t>Bước 2: Cắt hình tròn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1295400"/>
            <a:ext cx="9144000" cy="5562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b="0">
              <a:solidFill>
                <a:srgbClr val="990178"/>
              </a:solidFill>
              <a:latin typeface="Arial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09600" y="0"/>
            <a:ext cx="7772400" cy="1295400"/>
          </a:xfrm>
        </p:spPr>
        <p:txBody>
          <a:bodyPr anchor="t"/>
          <a:lstStyle/>
          <a:p>
            <a:pPr eaLnBrk="1" hangingPunct="1">
              <a:defRPr/>
            </a:pPr>
            <a:r>
              <a:rPr lang="en-US" sz="2800" u="sng" smtClean="0">
                <a:solidFill>
                  <a:srgbClr val="FF0000"/>
                </a:solidFill>
                <a:latin typeface="Arial"/>
              </a:rPr>
              <a:t>Thủ công</a:t>
            </a: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609600" y="83820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Gấp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,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cắt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,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dán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hình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tròn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(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tiết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1)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1295400"/>
            <a:ext cx="34290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en-US" sz="3200">
                <a:solidFill>
                  <a:srgbClr val="800000"/>
                </a:solidFill>
                <a:latin typeface="Arial" charset="0"/>
              </a:rPr>
              <a:t>Thực hành: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0" y="1752600"/>
            <a:ext cx="3429000" cy="457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2800">
                <a:solidFill>
                  <a:schemeClr val="bg2"/>
                </a:solidFill>
                <a:latin typeface="Arial" charset="0"/>
              </a:rPr>
              <a:t>Bước 1: Gấp hình</a:t>
            </a:r>
          </a:p>
        </p:txBody>
      </p:sp>
      <p:sp>
        <p:nvSpPr>
          <p:cNvPr id="14343" name="Rectangle 12"/>
          <p:cNvSpPr>
            <a:spLocks noChangeArrowheads="1"/>
          </p:cNvSpPr>
          <p:nvPr/>
        </p:nvSpPr>
        <p:spPr bwMode="auto">
          <a:xfrm>
            <a:off x="0" y="2286000"/>
            <a:ext cx="3581400" cy="457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2800">
                <a:solidFill>
                  <a:schemeClr val="bg2"/>
                </a:solidFill>
                <a:latin typeface="Arial" charset="0"/>
              </a:rPr>
              <a:t>Bước 2: Cắt hình tròn</a:t>
            </a:r>
          </a:p>
        </p:txBody>
      </p:sp>
      <p:sp>
        <p:nvSpPr>
          <p:cNvPr id="14344" name="Rectangle 13"/>
          <p:cNvSpPr>
            <a:spLocks noChangeArrowheads="1"/>
          </p:cNvSpPr>
          <p:nvPr/>
        </p:nvSpPr>
        <p:spPr bwMode="auto">
          <a:xfrm>
            <a:off x="4419600" y="1600200"/>
            <a:ext cx="4114800" cy="49530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b="0">
              <a:solidFill>
                <a:srgbClr val="800000"/>
              </a:solidFill>
              <a:latin typeface="Arial" charset="0"/>
            </a:endParaRPr>
          </a:p>
        </p:txBody>
      </p:sp>
      <p:sp>
        <p:nvSpPr>
          <p:cNvPr id="14345" name="Rectangle 14"/>
          <p:cNvSpPr>
            <a:spLocks noChangeArrowheads="1"/>
          </p:cNvSpPr>
          <p:nvPr/>
        </p:nvSpPr>
        <p:spPr bwMode="auto">
          <a:xfrm>
            <a:off x="4495800" y="5638800"/>
            <a:ext cx="3962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en-US" sz="2800">
                <a:latin typeface="Arial" charset="0"/>
              </a:rPr>
              <a:t>Hình 6</a:t>
            </a:r>
          </a:p>
        </p:txBody>
      </p:sp>
      <p:sp>
        <p:nvSpPr>
          <p:cNvPr id="14346" name="Oval 15"/>
          <p:cNvSpPr>
            <a:spLocks noChangeArrowheads="1"/>
          </p:cNvSpPr>
          <p:nvPr/>
        </p:nvSpPr>
        <p:spPr bwMode="auto">
          <a:xfrm>
            <a:off x="4876800" y="1981200"/>
            <a:ext cx="3352800" cy="3352800"/>
          </a:xfrm>
          <a:prstGeom prst="ellipse">
            <a:avLst/>
          </a:prstGeom>
          <a:solidFill>
            <a:srgbClr val="00F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14347" name="Rectangle 16"/>
          <p:cNvSpPr>
            <a:spLocks noChangeArrowheads="1"/>
          </p:cNvSpPr>
          <p:nvPr/>
        </p:nvSpPr>
        <p:spPr bwMode="auto">
          <a:xfrm>
            <a:off x="0" y="2895600"/>
            <a:ext cx="3581400" cy="457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2800">
                <a:solidFill>
                  <a:schemeClr val="bg2"/>
                </a:solidFill>
                <a:latin typeface="Arial" charset="0"/>
              </a:rPr>
              <a:t>Bước 3: Dán hình tròn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1752600"/>
            <a:ext cx="9144000" cy="5105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b="0">
              <a:solidFill>
                <a:srgbClr val="990178"/>
              </a:solidFill>
              <a:latin typeface="Arial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09600" y="0"/>
            <a:ext cx="7772400" cy="1143000"/>
          </a:xfrm>
        </p:spPr>
        <p:txBody>
          <a:bodyPr anchor="t"/>
          <a:lstStyle/>
          <a:p>
            <a:pPr eaLnBrk="1" hangingPunct="1">
              <a:defRPr/>
            </a:pPr>
            <a:r>
              <a:rPr lang="en-US" sz="3600" smtClean="0">
                <a:latin typeface="Arial"/>
              </a:rPr>
              <a:t/>
            </a:r>
            <a:br>
              <a:rPr lang="en-US" sz="3600" smtClean="0">
                <a:latin typeface="Arial"/>
              </a:rPr>
            </a:br>
            <a:r>
              <a:rPr lang="en-US" sz="3600" u="sng" smtClean="0">
                <a:solidFill>
                  <a:srgbClr val="FF0000"/>
                </a:solidFill>
                <a:latin typeface="Arial"/>
              </a:rPr>
              <a:t>Thủ công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2400" y="1905000"/>
            <a:ext cx="8839200" cy="914400"/>
          </a:xfrm>
          <a:solidFill>
            <a:schemeClr val="hlink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5600" b="1" smtClean="0">
                <a:solidFill>
                  <a:srgbClr val="990178"/>
                </a:solidFill>
                <a:latin typeface="Arial"/>
              </a:rPr>
              <a:t>Củng cố - Dặn dò</a:t>
            </a: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609600" y="121920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Gấp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,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cắt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,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dán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hình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tròn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(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tiết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614680djq0l440oz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5486400"/>
            <a:ext cx="23145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Freeform 3"/>
          <p:cNvSpPr>
            <a:spLocks/>
          </p:cNvSpPr>
          <p:nvPr/>
        </p:nvSpPr>
        <p:spPr bwMode="auto">
          <a:xfrm>
            <a:off x="2514600" y="2438400"/>
            <a:ext cx="228600" cy="519113"/>
          </a:xfrm>
          <a:custGeom>
            <a:avLst/>
            <a:gdLst>
              <a:gd name="T0" fmla="*/ 12130 w 490"/>
              <a:gd name="T1" fmla="*/ 178445 h 384"/>
              <a:gd name="T2" fmla="*/ 17728 w 490"/>
              <a:gd name="T3" fmla="*/ 227112 h 384"/>
              <a:gd name="T4" fmla="*/ 34523 w 490"/>
              <a:gd name="T5" fmla="*/ 275779 h 384"/>
              <a:gd name="T6" fmla="*/ 56917 w 490"/>
              <a:gd name="T7" fmla="*/ 389335 h 384"/>
              <a:gd name="T8" fmla="*/ 152089 w 490"/>
              <a:gd name="T9" fmla="*/ 373112 h 384"/>
              <a:gd name="T10" fmla="*/ 157687 w 490"/>
              <a:gd name="T11" fmla="*/ 324446 h 384"/>
              <a:gd name="T12" fmla="*/ 185679 w 490"/>
              <a:gd name="T13" fmla="*/ 0 h 384"/>
              <a:gd name="T14" fmla="*/ 196876 w 490"/>
              <a:gd name="T15" fmla="*/ 308223 h 384"/>
              <a:gd name="T16" fmla="*/ 191278 w 490"/>
              <a:gd name="T17" fmla="*/ 454224 h 384"/>
              <a:gd name="T18" fmla="*/ 118499 w 490"/>
              <a:gd name="T19" fmla="*/ 519113 h 384"/>
              <a:gd name="T20" fmla="*/ 45720 w 490"/>
              <a:gd name="T21" fmla="*/ 421779 h 384"/>
              <a:gd name="T22" fmla="*/ 62515 w 490"/>
              <a:gd name="T23" fmla="*/ 259557 h 384"/>
              <a:gd name="T24" fmla="*/ 51318 w 490"/>
              <a:gd name="T25" fmla="*/ 162223 h 384"/>
              <a:gd name="T26" fmla="*/ 28925 w 490"/>
              <a:gd name="T27" fmla="*/ 97334 h 384"/>
              <a:gd name="T28" fmla="*/ 933 w 490"/>
              <a:gd name="T29" fmla="*/ 227112 h 384"/>
              <a:gd name="T30" fmla="*/ 34523 w 490"/>
              <a:gd name="T31" fmla="*/ 421779 h 38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90"/>
              <a:gd name="T49" fmla="*/ 0 h 384"/>
              <a:gd name="T50" fmla="*/ 490 w 490"/>
              <a:gd name="T51" fmla="*/ 384 h 38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90" h="384">
                <a:moveTo>
                  <a:pt x="26" y="132"/>
                </a:moveTo>
                <a:cubicBezTo>
                  <a:pt x="30" y="144"/>
                  <a:pt x="31" y="157"/>
                  <a:pt x="38" y="168"/>
                </a:cubicBezTo>
                <a:cubicBezTo>
                  <a:pt x="47" y="182"/>
                  <a:pt x="67" y="188"/>
                  <a:pt x="74" y="204"/>
                </a:cubicBezTo>
                <a:cubicBezTo>
                  <a:pt x="116" y="298"/>
                  <a:pt x="49" y="264"/>
                  <a:pt x="122" y="288"/>
                </a:cubicBezTo>
                <a:cubicBezTo>
                  <a:pt x="190" y="284"/>
                  <a:pt x="260" y="291"/>
                  <a:pt x="326" y="276"/>
                </a:cubicBezTo>
                <a:cubicBezTo>
                  <a:pt x="338" y="273"/>
                  <a:pt x="337" y="253"/>
                  <a:pt x="338" y="240"/>
                </a:cubicBezTo>
                <a:cubicBezTo>
                  <a:pt x="347" y="158"/>
                  <a:pt x="306" y="31"/>
                  <a:pt x="398" y="0"/>
                </a:cubicBezTo>
                <a:cubicBezTo>
                  <a:pt x="490" y="61"/>
                  <a:pt x="439" y="12"/>
                  <a:pt x="422" y="228"/>
                </a:cubicBezTo>
                <a:cubicBezTo>
                  <a:pt x="419" y="264"/>
                  <a:pt x="422" y="302"/>
                  <a:pt x="410" y="336"/>
                </a:cubicBezTo>
                <a:cubicBezTo>
                  <a:pt x="396" y="375"/>
                  <a:pt x="272" y="381"/>
                  <a:pt x="254" y="384"/>
                </a:cubicBezTo>
                <a:cubicBezTo>
                  <a:pt x="166" y="373"/>
                  <a:pt x="144" y="380"/>
                  <a:pt x="98" y="312"/>
                </a:cubicBezTo>
                <a:cubicBezTo>
                  <a:pt x="111" y="272"/>
                  <a:pt x="121" y="232"/>
                  <a:pt x="134" y="192"/>
                </a:cubicBezTo>
                <a:cubicBezTo>
                  <a:pt x="126" y="168"/>
                  <a:pt x="118" y="144"/>
                  <a:pt x="110" y="120"/>
                </a:cubicBezTo>
                <a:cubicBezTo>
                  <a:pt x="94" y="72"/>
                  <a:pt x="110" y="88"/>
                  <a:pt x="62" y="72"/>
                </a:cubicBezTo>
                <a:cubicBezTo>
                  <a:pt x="42" y="132"/>
                  <a:pt x="22" y="108"/>
                  <a:pt x="2" y="168"/>
                </a:cubicBezTo>
                <a:cubicBezTo>
                  <a:pt x="19" y="304"/>
                  <a:pt x="0" y="238"/>
                  <a:pt x="74" y="312"/>
                </a:cubicBezTo>
              </a:path>
            </a:pathLst>
          </a:custGeom>
          <a:noFill/>
          <a:ln w="76200">
            <a:noFill/>
            <a:round/>
            <a:headEnd type="diamond" w="lg" len="sm"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6388" name="Picture 4" descr="6121ua2lcx211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5257800"/>
            <a:ext cx="366712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9" name="WordArt 5"/>
          <p:cNvSpPr>
            <a:spLocks noChangeArrowheads="1" noChangeShapeType="1" noTextEdit="1"/>
          </p:cNvSpPr>
          <p:nvPr/>
        </p:nvSpPr>
        <p:spPr bwMode="auto">
          <a:xfrm>
            <a:off x="609600" y="2667000"/>
            <a:ext cx="7772400" cy="27432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/>
            <a:r>
              <a:rPr lang="en-US" sz="40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66FF33"/>
                </a:solidFill>
                <a:effectLst>
                  <a:outerShdw dist="204781" dir="16627501" sy="50000" rotWithShape="0">
                    <a:schemeClr val="tx1"/>
                  </a:outerShdw>
                </a:effectLst>
                <a:latin typeface="Arial"/>
                <a:cs typeface="Arial"/>
              </a:rPr>
              <a:t>Kính Chúc Sức Khỏe Quý Thầy Cô</a:t>
            </a:r>
          </a:p>
        </p:txBody>
      </p:sp>
      <p:pic>
        <p:nvPicPr>
          <p:cNvPr id="36873" name="Picture 9" descr="0307_1j_s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53400" y="-152400"/>
            <a:ext cx="533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4" name="Picture 10" descr="0307_1j_s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0" y="-1219200"/>
            <a:ext cx="533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5" name="Picture 11" descr="0307_1j_s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0"/>
            <a:ext cx="533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6" name="Picture 12" descr="0307_1j_s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67000" y="-838200"/>
            <a:ext cx="533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13" descr="Khung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-3194050" y="3194050"/>
            <a:ext cx="685800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5" name="Picture 14" descr="Khung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5556250" y="3194050"/>
            <a:ext cx="685800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90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90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9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9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30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30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1752600"/>
            <a:ext cx="9144000" cy="5105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b="0">
              <a:solidFill>
                <a:srgbClr val="990178"/>
              </a:solidFill>
              <a:latin typeface="Arial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09600" y="304800"/>
            <a:ext cx="7772400" cy="1470025"/>
          </a:xfrm>
        </p:spPr>
        <p:txBody>
          <a:bodyPr anchor="t"/>
          <a:lstStyle/>
          <a:p>
            <a:pPr eaLnBrk="1" hangingPunct="1">
              <a:defRPr/>
            </a:pPr>
            <a:endParaRPr lang="en-US" sz="3600" smtClean="0">
              <a:latin typeface="Arial"/>
            </a:endParaRP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2400" y="1905000"/>
            <a:ext cx="8839200" cy="914400"/>
          </a:xfrm>
          <a:solidFill>
            <a:schemeClr val="hlink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5600" b="1" smtClean="0">
                <a:solidFill>
                  <a:srgbClr val="990178"/>
                </a:solidFill>
                <a:latin typeface="Arial"/>
              </a:rPr>
              <a:t>Kiểm tra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1524000"/>
            <a:ext cx="9144000" cy="5334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b="0">
              <a:solidFill>
                <a:srgbClr val="990178"/>
              </a:solidFill>
              <a:latin typeface="Arial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09600" y="0"/>
            <a:ext cx="7772400" cy="1295400"/>
          </a:xfrm>
        </p:spPr>
        <p:txBody>
          <a:bodyPr anchor="t"/>
          <a:lstStyle/>
          <a:p>
            <a:pPr eaLnBrk="1" hangingPunct="1">
              <a:defRPr/>
            </a:pPr>
            <a:endParaRPr lang="en-US" sz="3600" smtClean="0">
              <a:solidFill>
                <a:srgbClr val="00FFFF"/>
              </a:solidFill>
              <a:latin typeface="Arial"/>
            </a:endParaRPr>
          </a:p>
        </p:txBody>
      </p:sp>
      <p:sp>
        <p:nvSpPr>
          <p:cNvPr id="5124" name="Oval 9"/>
          <p:cNvSpPr>
            <a:spLocks noChangeArrowheads="1"/>
          </p:cNvSpPr>
          <p:nvPr/>
        </p:nvSpPr>
        <p:spPr bwMode="auto">
          <a:xfrm>
            <a:off x="3200400" y="2209800"/>
            <a:ext cx="4114800" cy="44196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990178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125" name="Rectangle 17"/>
          <p:cNvSpPr>
            <a:spLocks noChangeArrowheads="1"/>
          </p:cNvSpPr>
          <p:nvPr/>
        </p:nvSpPr>
        <p:spPr bwMode="auto">
          <a:xfrm>
            <a:off x="6553200" y="38100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2800">
              <a:solidFill>
                <a:srgbClr val="800000"/>
              </a:solidFill>
              <a:latin typeface="Arial" charset="0"/>
            </a:endParaRPr>
          </a:p>
        </p:txBody>
      </p:sp>
      <p:sp>
        <p:nvSpPr>
          <p:cNvPr id="37906" name="Rectangle 18"/>
          <p:cNvSpPr>
            <a:spLocks noChangeArrowheads="1"/>
          </p:cNvSpPr>
          <p:nvPr/>
        </p:nvSpPr>
        <p:spPr bwMode="auto">
          <a:xfrm>
            <a:off x="5791200" y="21336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2800">
              <a:solidFill>
                <a:srgbClr val="003300"/>
              </a:solidFill>
              <a:latin typeface="Arial" charset="0"/>
            </a:endParaRPr>
          </a:p>
        </p:txBody>
      </p:sp>
      <p:sp>
        <p:nvSpPr>
          <p:cNvPr id="5127" name="Text Box 21"/>
          <p:cNvSpPr txBox="1">
            <a:spLocks noChangeArrowheads="1"/>
          </p:cNvSpPr>
          <p:nvPr/>
        </p:nvSpPr>
        <p:spPr bwMode="auto">
          <a:xfrm>
            <a:off x="457200" y="2133600"/>
            <a:ext cx="2895600" cy="2012950"/>
          </a:xfrm>
          <a:prstGeom prst="rect">
            <a:avLst/>
          </a:prstGeom>
          <a:noFill/>
          <a:ln w="57150" cmpd="thinThick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AutoNum type="romanUcPeriod"/>
            </a:pPr>
            <a:r>
              <a:rPr lang="en-US" sz="3600">
                <a:solidFill>
                  <a:srgbClr val="800000"/>
                </a:solidFill>
                <a:latin typeface="Arial" charset="0"/>
              </a:rPr>
              <a:t>Quan sát:</a:t>
            </a:r>
          </a:p>
          <a:p>
            <a:pPr marL="457200" indent="-457200">
              <a:buFont typeface="Wingdings" pitchFamily="2" charset="2"/>
              <a:buNone/>
            </a:pPr>
            <a:endParaRPr lang="en-US" sz="3600">
              <a:latin typeface="Arial" charset="0"/>
            </a:endParaRPr>
          </a:p>
          <a:p>
            <a:pPr marL="457200" indent="-457200">
              <a:buFont typeface="Wingdings" pitchFamily="2" charset="2"/>
              <a:buNone/>
            </a:pPr>
            <a:r>
              <a:rPr lang="en-US">
                <a:solidFill>
                  <a:srgbClr val="009900"/>
                </a:solidFill>
                <a:latin typeface="Arial" charset="0"/>
              </a:rPr>
              <a:t>Đây là hình gì?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4" name="Oval 340"/>
          <p:cNvSpPr>
            <a:spLocks noChangeArrowheads="1"/>
          </p:cNvSpPr>
          <p:nvPr/>
        </p:nvSpPr>
        <p:spPr bwMode="auto">
          <a:xfrm>
            <a:off x="5029200" y="1981200"/>
            <a:ext cx="3048000" cy="3352800"/>
          </a:xfrm>
          <a:prstGeom prst="ellipse">
            <a:avLst/>
          </a:prstGeom>
          <a:solidFill>
            <a:srgbClr val="0000FF"/>
          </a:solidFill>
          <a:ln w="76200" algn="ctr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4000" b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7685" name="Oval 341"/>
          <p:cNvSpPr>
            <a:spLocks noChangeArrowheads="1"/>
          </p:cNvSpPr>
          <p:nvPr/>
        </p:nvSpPr>
        <p:spPr bwMode="auto">
          <a:xfrm>
            <a:off x="685800" y="3962400"/>
            <a:ext cx="762000" cy="685800"/>
          </a:xfrm>
          <a:prstGeom prst="ellipse">
            <a:avLst/>
          </a:prstGeom>
          <a:solidFill>
            <a:schemeClr val="folHlink"/>
          </a:solidFill>
          <a:ln w="57150" algn="ctr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graphicFrame>
        <p:nvGraphicFramePr>
          <p:cNvPr id="57797" name="Group 453"/>
          <p:cNvGraphicFramePr>
            <a:graphicFrameLocks noGrp="1"/>
          </p:cNvGraphicFramePr>
          <p:nvPr/>
        </p:nvGraphicFramePr>
        <p:xfrm>
          <a:off x="5105400" y="1981200"/>
          <a:ext cx="2971800" cy="3352800"/>
        </p:xfrm>
        <a:graphic>
          <a:graphicData uri="http://schemas.openxmlformats.org/drawingml/2006/table">
            <a:tbl>
              <a:tblPr/>
              <a:tblGrid>
                <a:gridCol w="533400"/>
                <a:gridCol w="461963"/>
                <a:gridCol w="498475"/>
                <a:gridCol w="495300"/>
                <a:gridCol w="496887"/>
                <a:gridCol w="485775"/>
              </a:tblGrid>
              <a:tr h="484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769" name="Rectangle 425"/>
          <p:cNvSpPr>
            <a:spLocks noChangeArrowheads="1"/>
          </p:cNvSpPr>
          <p:nvPr/>
        </p:nvSpPr>
        <p:spPr bwMode="auto">
          <a:xfrm>
            <a:off x="-533400" y="1295400"/>
            <a:ext cx="441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1117600" indent="-1117600" algn="ctr" eaLnBrk="0" hangingPunct="0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sz="300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I. Quan sát :</a:t>
            </a:r>
            <a:br>
              <a:rPr lang="en-US" sz="300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</a:br>
            <a:r>
              <a:rPr lang="en-US" sz="300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/>
            </a:r>
            <a:br>
              <a:rPr lang="en-US" sz="300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</a:br>
            <a:r>
              <a:rPr lang="en-US" sz="200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Hãy chọn câu trả lời trước đáp án đúng: </a:t>
            </a:r>
            <a:r>
              <a:rPr lang="en-US" sz="200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Hình tròn được đặt trong hình gì</a:t>
            </a:r>
            <a:r>
              <a:rPr lang="en-US" sz="200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?</a:t>
            </a:r>
            <a:endParaRPr lang="en-US" sz="3000">
              <a:solidFill>
                <a:srgbClr val="33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/>
            </a:endParaRPr>
          </a:p>
        </p:txBody>
      </p:sp>
      <p:sp>
        <p:nvSpPr>
          <p:cNvPr id="57770" name="Oval 426"/>
          <p:cNvSpPr>
            <a:spLocks noChangeArrowheads="1"/>
          </p:cNvSpPr>
          <p:nvPr/>
        </p:nvSpPr>
        <p:spPr bwMode="auto">
          <a:xfrm>
            <a:off x="5029200" y="1981200"/>
            <a:ext cx="3048000" cy="3352800"/>
          </a:xfrm>
          <a:prstGeom prst="ellipse">
            <a:avLst/>
          </a:prstGeom>
          <a:solidFill>
            <a:srgbClr val="33CC33"/>
          </a:solidFill>
          <a:ln w="28575" algn="ctr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7771" name="Rectangle 427"/>
          <p:cNvSpPr>
            <a:spLocks noChangeArrowheads="1"/>
          </p:cNvSpPr>
          <p:nvPr/>
        </p:nvSpPr>
        <p:spPr bwMode="auto">
          <a:xfrm>
            <a:off x="6324600" y="3733800"/>
            <a:ext cx="381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n-US" sz="3600" b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o</a:t>
            </a:r>
          </a:p>
        </p:txBody>
      </p:sp>
      <p:sp>
        <p:nvSpPr>
          <p:cNvPr id="57772" name="Rectangle 428"/>
          <p:cNvSpPr>
            <a:spLocks noChangeArrowheads="1"/>
          </p:cNvSpPr>
          <p:nvPr/>
        </p:nvSpPr>
        <p:spPr bwMode="auto">
          <a:xfrm>
            <a:off x="8077200" y="3429000"/>
            <a:ext cx="5334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n-US" sz="2800" b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N</a:t>
            </a:r>
          </a:p>
        </p:txBody>
      </p:sp>
      <p:sp>
        <p:nvSpPr>
          <p:cNvPr id="57773" name="Rectangle 429"/>
          <p:cNvSpPr>
            <a:spLocks noChangeArrowheads="1"/>
          </p:cNvSpPr>
          <p:nvPr/>
        </p:nvSpPr>
        <p:spPr bwMode="auto">
          <a:xfrm>
            <a:off x="4419600" y="3352800"/>
            <a:ext cx="5334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n-US" sz="2800" b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M</a:t>
            </a:r>
          </a:p>
        </p:txBody>
      </p:sp>
      <p:sp>
        <p:nvSpPr>
          <p:cNvPr id="57774" name="Rectangle 430"/>
          <p:cNvSpPr>
            <a:spLocks noChangeArrowheads="1"/>
          </p:cNvSpPr>
          <p:nvPr/>
        </p:nvSpPr>
        <p:spPr bwMode="auto">
          <a:xfrm>
            <a:off x="6399213" y="3425825"/>
            <a:ext cx="22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n-US" sz="3600" b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.</a:t>
            </a:r>
          </a:p>
        </p:txBody>
      </p:sp>
      <p:sp>
        <p:nvSpPr>
          <p:cNvPr id="57775" name="Rectangle 431"/>
          <p:cNvSpPr>
            <a:spLocks noChangeArrowheads="1"/>
          </p:cNvSpPr>
          <p:nvPr/>
        </p:nvSpPr>
        <p:spPr bwMode="auto">
          <a:xfrm>
            <a:off x="7467600" y="1971675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n-US" sz="2800" b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P</a:t>
            </a:r>
          </a:p>
        </p:txBody>
      </p:sp>
      <p:sp>
        <p:nvSpPr>
          <p:cNvPr id="57776" name="Rectangle 432"/>
          <p:cNvSpPr>
            <a:spLocks noChangeArrowheads="1"/>
          </p:cNvSpPr>
          <p:nvPr/>
        </p:nvSpPr>
        <p:spPr bwMode="auto">
          <a:xfrm>
            <a:off x="7315200" y="1981200"/>
            <a:ext cx="22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n-US" sz="3600" b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.</a:t>
            </a:r>
          </a:p>
        </p:txBody>
      </p:sp>
      <p:sp>
        <p:nvSpPr>
          <p:cNvPr id="57777" name="Rectangle 433"/>
          <p:cNvSpPr>
            <a:spLocks noChangeArrowheads="1"/>
          </p:cNvSpPr>
          <p:nvPr/>
        </p:nvSpPr>
        <p:spPr bwMode="auto">
          <a:xfrm>
            <a:off x="8001000" y="3352800"/>
            <a:ext cx="22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n-US" sz="3600" b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.</a:t>
            </a:r>
          </a:p>
        </p:txBody>
      </p:sp>
      <p:sp>
        <p:nvSpPr>
          <p:cNvPr id="57778" name="Rectangle 434"/>
          <p:cNvSpPr>
            <a:spLocks noChangeArrowheads="1"/>
          </p:cNvSpPr>
          <p:nvPr/>
        </p:nvSpPr>
        <p:spPr bwMode="auto">
          <a:xfrm>
            <a:off x="4724400" y="33528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n-US" sz="3600" b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.</a:t>
            </a:r>
          </a:p>
        </p:txBody>
      </p:sp>
      <p:sp>
        <p:nvSpPr>
          <p:cNvPr id="57779" name="Line 435"/>
          <p:cNvSpPr>
            <a:spLocks noChangeShapeType="1"/>
          </p:cNvSpPr>
          <p:nvPr/>
        </p:nvSpPr>
        <p:spPr bwMode="auto">
          <a:xfrm flipV="1">
            <a:off x="6553200" y="2362200"/>
            <a:ext cx="914400" cy="13589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780" name="Line 436"/>
          <p:cNvSpPr>
            <a:spLocks noChangeShapeType="1"/>
          </p:cNvSpPr>
          <p:nvPr/>
        </p:nvSpPr>
        <p:spPr bwMode="auto">
          <a:xfrm>
            <a:off x="6553200" y="3733800"/>
            <a:ext cx="152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781" name="Line 437"/>
          <p:cNvSpPr>
            <a:spLocks noChangeShapeType="1"/>
          </p:cNvSpPr>
          <p:nvPr/>
        </p:nvSpPr>
        <p:spPr bwMode="auto">
          <a:xfrm>
            <a:off x="5029200" y="3733800"/>
            <a:ext cx="152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782" name="Rectangle 438"/>
          <p:cNvSpPr>
            <a:spLocks noChangeArrowheads="1"/>
          </p:cNvSpPr>
          <p:nvPr/>
        </p:nvSpPr>
        <p:spPr bwMode="auto">
          <a:xfrm>
            <a:off x="685800" y="3276600"/>
            <a:ext cx="3124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n-US" sz="2600" b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a  . Hình </a:t>
            </a:r>
            <a:r>
              <a:rPr lang="en-US" sz="2600" b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chữ nhật</a:t>
            </a:r>
            <a:r>
              <a:rPr lang="en-US" sz="2600" b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.</a:t>
            </a:r>
          </a:p>
        </p:txBody>
      </p:sp>
      <p:sp>
        <p:nvSpPr>
          <p:cNvPr id="57783" name="Rectangle 439"/>
          <p:cNvSpPr>
            <a:spLocks noChangeArrowheads="1"/>
          </p:cNvSpPr>
          <p:nvPr/>
        </p:nvSpPr>
        <p:spPr bwMode="auto">
          <a:xfrm>
            <a:off x="76200" y="3886200"/>
            <a:ext cx="3886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n-US" sz="2600" b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b  . Hình vuông</a:t>
            </a:r>
          </a:p>
        </p:txBody>
      </p:sp>
      <p:sp>
        <p:nvSpPr>
          <p:cNvPr id="57784" name="Rectangle 440"/>
          <p:cNvSpPr>
            <a:spLocks noChangeArrowheads="1"/>
          </p:cNvSpPr>
          <p:nvPr/>
        </p:nvSpPr>
        <p:spPr bwMode="auto">
          <a:xfrm>
            <a:off x="914400" y="4572000"/>
            <a:ext cx="26527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n-US" sz="2600" b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c  . Hình tam giác.</a:t>
            </a:r>
          </a:p>
        </p:txBody>
      </p:sp>
      <p:sp>
        <p:nvSpPr>
          <p:cNvPr id="57788" name="Text Box 444"/>
          <p:cNvSpPr txBox="1">
            <a:spLocks noChangeArrowheads="1"/>
          </p:cNvSpPr>
          <p:nvPr/>
        </p:nvSpPr>
        <p:spPr bwMode="auto">
          <a:xfrm>
            <a:off x="304800" y="3657600"/>
            <a:ext cx="3810000" cy="1427163"/>
          </a:xfrm>
          <a:prstGeom prst="rect">
            <a:avLst/>
          </a:prstGeom>
          <a:solidFill>
            <a:srgbClr val="FFFF00"/>
          </a:solidFill>
          <a:ln w="57150" cmpd="thinThick" algn="ctr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charset="0"/>
              </a:rPr>
              <a:t> Hãy đo và so sánh độ dài các đoạn thẳng: </a:t>
            </a:r>
          </a:p>
          <a:p>
            <a:pPr>
              <a:buFont typeface="Wingdings" pitchFamily="2" charset="2"/>
              <a:buNone/>
            </a:pPr>
            <a:r>
              <a:rPr lang="en-US">
                <a:solidFill>
                  <a:schemeClr val="bg1"/>
                </a:solidFill>
                <a:latin typeface="Arial" charset="0"/>
              </a:rPr>
              <a:t>OM, ON, OP</a:t>
            </a:r>
          </a:p>
        </p:txBody>
      </p:sp>
      <p:pic>
        <p:nvPicPr>
          <p:cNvPr id="57789" name="Picture 445" descr="Rul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6096000"/>
            <a:ext cx="6477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790" name="Picture 446" descr="Rul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028125">
            <a:off x="8305800" y="-2286000"/>
            <a:ext cx="1057275" cy="733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791" name="Picture 447" descr="Rul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9800" y="5638800"/>
            <a:ext cx="6858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7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7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7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57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57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57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57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7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576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77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77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577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577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77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577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6" dur="2000"/>
                                        <p:tgtEl>
                                          <p:spTgt spid="577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9" dur="2000"/>
                                        <p:tgtEl>
                                          <p:spTgt spid="576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7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7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7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7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7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7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7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7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7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7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7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7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7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7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7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77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77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7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77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77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7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7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7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7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500"/>
                                        <p:tgtEl>
                                          <p:spTgt spid="57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57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6" dur="500"/>
                                        <p:tgtEl>
                                          <p:spTgt spid="57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7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7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2" dur="1000"/>
                                        <p:tgtEl>
                                          <p:spTgt spid="57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7" dur="2000"/>
                                        <p:tgtEl>
                                          <p:spTgt spid="57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1112 L 3.33333E-6 -0.32222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577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5" dur="500"/>
                                        <p:tgtEl>
                                          <p:spTgt spid="577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1" dur="2000"/>
                                        <p:tgtEl>
                                          <p:spTgt spid="57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72 0.06667 L 0.01372 -0.26667 " pathEditMode="relative" rAng="0" ptsTypes="AA">
                                      <p:cBhvr>
                                        <p:cTn id="135" dur="2000" fill="hold"/>
                                        <p:tgtEl>
                                          <p:spTgt spid="577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57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57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7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77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57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577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57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9" dur="2000"/>
                                        <p:tgtEl>
                                          <p:spTgt spid="57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 nodeType="clickPar">
                      <p:stCondLst>
                        <p:cond delay="indefinite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63" dur="2000"/>
                                        <p:tgtEl>
                                          <p:spTgt spid="576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6" presetID="2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67" dur="2000"/>
                                        <p:tgtEl>
                                          <p:spTgt spid="577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0" dur="2000"/>
                                        <p:tgtEl>
                                          <p:spTgt spid="577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3" dur="2000"/>
                                        <p:tgtEl>
                                          <p:spTgt spid="577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6" dur="2000"/>
                                        <p:tgtEl>
                                          <p:spTgt spid="577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9" dur="2000"/>
                                        <p:tgtEl>
                                          <p:spTgt spid="577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82" dur="2000"/>
                                        <p:tgtEl>
                                          <p:spTgt spid="577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85" dur="2000"/>
                                        <p:tgtEl>
                                          <p:spTgt spid="577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88" dur="2000"/>
                                        <p:tgtEl>
                                          <p:spTgt spid="577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91" dur="2000"/>
                                        <p:tgtEl>
                                          <p:spTgt spid="577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94" dur="2000"/>
                                        <p:tgtEl>
                                          <p:spTgt spid="577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97" dur="2000"/>
                                        <p:tgtEl>
                                          <p:spTgt spid="577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00" dur="2000"/>
                                        <p:tgtEl>
                                          <p:spTgt spid="577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3" dur="500"/>
                                        <p:tgtEl>
                                          <p:spTgt spid="577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684" grpId="0" animBg="1"/>
      <p:bldP spid="57684" grpId="1" animBg="1"/>
      <p:bldP spid="57685" grpId="0" animBg="1"/>
      <p:bldP spid="57685" grpId="1" animBg="1"/>
      <p:bldP spid="57769" grpId="0"/>
      <p:bldP spid="57770" grpId="0" animBg="1"/>
      <p:bldP spid="57771" grpId="0"/>
      <p:bldP spid="57771" grpId="1"/>
      <p:bldP spid="57772" grpId="0"/>
      <p:bldP spid="57772" grpId="1"/>
      <p:bldP spid="57773" grpId="0"/>
      <p:bldP spid="57773" grpId="1"/>
      <p:bldP spid="57774" grpId="0"/>
      <p:bldP spid="57774" grpId="1"/>
      <p:bldP spid="57775" grpId="0"/>
      <p:bldP spid="57775" grpId="1"/>
      <p:bldP spid="57776" grpId="0"/>
      <p:bldP spid="57776" grpId="1"/>
      <p:bldP spid="57777" grpId="0"/>
      <p:bldP spid="57777" grpId="1"/>
      <p:bldP spid="57778" grpId="0"/>
      <p:bldP spid="57778" grpId="1"/>
      <p:bldP spid="57779" grpId="0" animBg="1"/>
      <p:bldP spid="57779" grpId="1" animBg="1"/>
      <p:bldP spid="57780" grpId="0" animBg="1"/>
      <p:bldP spid="57780" grpId="1" animBg="1"/>
      <p:bldP spid="57781" grpId="0" animBg="1"/>
      <p:bldP spid="57781" grpId="1" animBg="1"/>
      <p:bldP spid="57782" grpId="0"/>
      <p:bldP spid="57783" grpId="0"/>
      <p:bldP spid="57784" grpId="0"/>
      <p:bldP spid="57788" grpId="0" animBg="1"/>
      <p:bldP spid="5778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09600" y="0"/>
            <a:ext cx="7772400" cy="1295400"/>
          </a:xfrm>
        </p:spPr>
        <p:txBody>
          <a:bodyPr anchor="t"/>
          <a:lstStyle/>
          <a:p>
            <a:pPr eaLnBrk="1" hangingPunct="1">
              <a:defRPr/>
            </a:pPr>
            <a:r>
              <a:rPr lang="en-US" sz="360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/>
            </a:r>
            <a:br>
              <a:rPr lang="en-US" sz="360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</a:br>
            <a:r>
              <a:rPr lang="en-US" sz="3600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Thủ công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304800" y="1143000"/>
            <a:ext cx="8915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48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Gấp</a:t>
            </a:r>
            <a:r>
              <a:rPr lang="en-US" sz="48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, </a:t>
            </a:r>
            <a:r>
              <a:rPr lang="en-US" sz="48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cắt</a:t>
            </a:r>
            <a:r>
              <a:rPr lang="en-US" sz="48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, </a:t>
            </a:r>
            <a:r>
              <a:rPr lang="en-US" sz="48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dán </a:t>
            </a:r>
            <a:r>
              <a:rPr lang="en-US" sz="48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hình </a:t>
            </a:r>
            <a:r>
              <a:rPr lang="en-US" sz="48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tròn </a:t>
            </a:r>
            <a:r>
              <a:rPr lang="en-US" sz="28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(</a:t>
            </a:r>
            <a:r>
              <a:rPr lang="en-US" sz="28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tiết1</a:t>
            </a:r>
            <a:r>
              <a:rPr lang="en-US" sz="28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) 1mm</a:t>
            </a:r>
          </a:p>
        </p:txBody>
      </p:sp>
      <p:grpSp>
        <p:nvGrpSpPr>
          <p:cNvPr id="2" name="Group 79"/>
          <p:cNvGrpSpPr>
            <a:grpSpLocks/>
          </p:cNvGrpSpPr>
          <p:nvPr/>
        </p:nvGrpSpPr>
        <p:grpSpPr bwMode="auto">
          <a:xfrm>
            <a:off x="5334000" y="2209800"/>
            <a:ext cx="3352800" cy="3352800"/>
            <a:chOff x="1632" y="1728"/>
            <a:chExt cx="2112" cy="2112"/>
          </a:xfrm>
        </p:grpSpPr>
        <p:sp>
          <p:nvSpPr>
            <p:cNvPr id="7182" name="Rectangle 65"/>
            <p:cNvSpPr>
              <a:spLocks noChangeArrowheads="1"/>
            </p:cNvSpPr>
            <p:nvPr/>
          </p:nvSpPr>
          <p:spPr bwMode="auto">
            <a:xfrm>
              <a:off x="1632" y="1728"/>
              <a:ext cx="2112" cy="2112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7183" name="Line 66"/>
            <p:cNvSpPr>
              <a:spLocks noChangeShapeType="1"/>
            </p:cNvSpPr>
            <p:nvPr/>
          </p:nvSpPr>
          <p:spPr bwMode="auto">
            <a:xfrm>
              <a:off x="2688" y="1728"/>
              <a:ext cx="0" cy="2112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4" name="Line 67"/>
            <p:cNvSpPr>
              <a:spLocks noChangeShapeType="1"/>
            </p:cNvSpPr>
            <p:nvPr/>
          </p:nvSpPr>
          <p:spPr bwMode="auto">
            <a:xfrm>
              <a:off x="3038" y="1728"/>
              <a:ext cx="0" cy="2112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5" name="Line 68"/>
            <p:cNvSpPr>
              <a:spLocks noChangeShapeType="1"/>
            </p:cNvSpPr>
            <p:nvPr/>
          </p:nvSpPr>
          <p:spPr bwMode="auto">
            <a:xfrm>
              <a:off x="3391" y="1728"/>
              <a:ext cx="0" cy="2112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6" name="Line 69"/>
            <p:cNvSpPr>
              <a:spLocks noChangeShapeType="1"/>
            </p:cNvSpPr>
            <p:nvPr/>
          </p:nvSpPr>
          <p:spPr bwMode="auto">
            <a:xfrm>
              <a:off x="1632" y="2784"/>
              <a:ext cx="2112" cy="0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7" name="Line 70"/>
            <p:cNvSpPr>
              <a:spLocks noChangeShapeType="1"/>
            </p:cNvSpPr>
            <p:nvPr/>
          </p:nvSpPr>
          <p:spPr bwMode="auto">
            <a:xfrm>
              <a:off x="1632" y="3128"/>
              <a:ext cx="2112" cy="0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8" name="Line 71"/>
            <p:cNvSpPr>
              <a:spLocks noChangeShapeType="1"/>
            </p:cNvSpPr>
            <p:nvPr/>
          </p:nvSpPr>
          <p:spPr bwMode="auto">
            <a:xfrm>
              <a:off x="1632" y="3482"/>
              <a:ext cx="2112" cy="0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9" name="Line 72"/>
            <p:cNvSpPr>
              <a:spLocks noChangeShapeType="1"/>
            </p:cNvSpPr>
            <p:nvPr/>
          </p:nvSpPr>
          <p:spPr bwMode="auto">
            <a:xfrm>
              <a:off x="1632" y="2432"/>
              <a:ext cx="2112" cy="0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90" name="Line 73"/>
            <p:cNvSpPr>
              <a:spLocks noChangeShapeType="1"/>
            </p:cNvSpPr>
            <p:nvPr/>
          </p:nvSpPr>
          <p:spPr bwMode="auto">
            <a:xfrm>
              <a:off x="1632" y="2084"/>
              <a:ext cx="2112" cy="0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91" name="Line 74"/>
            <p:cNvSpPr>
              <a:spLocks noChangeShapeType="1"/>
            </p:cNvSpPr>
            <p:nvPr/>
          </p:nvSpPr>
          <p:spPr bwMode="auto">
            <a:xfrm>
              <a:off x="2334" y="1728"/>
              <a:ext cx="0" cy="2112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92" name="Line 75"/>
            <p:cNvSpPr>
              <a:spLocks noChangeShapeType="1"/>
            </p:cNvSpPr>
            <p:nvPr/>
          </p:nvSpPr>
          <p:spPr bwMode="auto">
            <a:xfrm>
              <a:off x="1989" y="1728"/>
              <a:ext cx="0" cy="2112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84"/>
          <p:cNvGrpSpPr>
            <a:grpSpLocks/>
          </p:cNvGrpSpPr>
          <p:nvPr/>
        </p:nvGrpSpPr>
        <p:grpSpPr bwMode="auto">
          <a:xfrm>
            <a:off x="5334000" y="2209800"/>
            <a:ext cx="3352800" cy="3352800"/>
            <a:chOff x="3360" y="1392"/>
            <a:chExt cx="2112" cy="2112"/>
          </a:xfrm>
        </p:grpSpPr>
        <p:sp>
          <p:nvSpPr>
            <p:cNvPr id="7179" name="Rectangle 76"/>
            <p:cNvSpPr>
              <a:spLocks noChangeArrowheads="1"/>
            </p:cNvSpPr>
            <p:nvPr/>
          </p:nvSpPr>
          <p:spPr bwMode="auto">
            <a:xfrm>
              <a:off x="4260" y="2088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buFontTx/>
                <a:buNone/>
              </a:pPr>
              <a:r>
                <a:rPr lang="en-US" sz="3600">
                  <a:solidFill>
                    <a:schemeClr val="bg2"/>
                  </a:solidFill>
                  <a:latin typeface="Arial" charset="0"/>
                </a:rPr>
                <a:t>O</a:t>
              </a:r>
            </a:p>
          </p:txBody>
        </p:sp>
        <p:sp>
          <p:nvSpPr>
            <p:cNvPr id="7180" name="Line 77"/>
            <p:cNvSpPr>
              <a:spLocks noChangeShapeType="1"/>
            </p:cNvSpPr>
            <p:nvPr/>
          </p:nvSpPr>
          <p:spPr bwMode="auto">
            <a:xfrm flipV="1">
              <a:off x="3360" y="1392"/>
              <a:ext cx="2112" cy="2112"/>
            </a:xfrm>
            <a:prstGeom prst="line">
              <a:avLst/>
            </a:prstGeom>
            <a:noFill/>
            <a:ln w="38100">
              <a:solidFill>
                <a:srgbClr val="00008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1" name="Line 78"/>
            <p:cNvSpPr>
              <a:spLocks noChangeShapeType="1"/>
            </p:cNvSpPr>
            <p:nvPr/>
          </p:nvSpPr>
          <p:spPr bwMode="auto">
            <a:xfrm>
              <a:off x="3360" y="1392"/>
              <a:ext cx="2112" cy="2112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5137" name="Rectangle 81"/>
          <p:cNvSpPr>
            <a:spLocks noChangeArrowheads="1"/>
          </p:cNvSpPr>
          <p:nvPr/>
        </p:nvSpPr>
        <p:spPr bwMode="auto">
          <a:xfrm>
            <a:off x="61913" y="3124200"/>
            <a:ext cx="5029200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200">
                <a:solidFill>
                  <a:schemeClr val="bg2"/>
                </a:solidFill>
                <a:latin typeface="Arial" charset="0"/>
              </a:rPr>
              <a:t>Bước 1: Gấp hình</a:t>
            </a:r>
          </a:p>
        </p:txBody>
      </p:sp>
      <p:sp>
        <p:nvSpPr>
          <p:cNvPr id="45138" name="Rectangle 82"/>
          <p:cNvSpPr>
            <a:spLocks noChangeArrowheads="1"/>
          </p:cNvSpPr>
          <p:nvPr/>
        </p:nvSpPr>
        <p:spPr bwMode="auto">
          <a:xfrm>
            <a:off x="76200" y="3886200"/>
            <a:ext cx="5029200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Char char="-"/>
            </a:pPr>
            <a:r>
              <a:rPr lang="en-US" sz="3200">
                <a:solidFill>
                  <a:schemeClr val="bg2"/>
                </a:solidFill>
                <a:latin typeface="Arial" charset="0"/>
              </a:rPr>
              <a:t>Cắt một hình vuông có</a:t>
            </a:r>
          </a:p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200">
                <a:solidFill>
                  <a:schemeClr val="bg2"/>
                </a:solidFill>
                <a:latin typeface="Arial" charset="0"/>
              </a:rPr>
              <a:t>cạnh là 6 ô</a:t>
            </a:r>
          </a:p>
        </p:txBody>
      </p:sp>
      <p:sp>
        <p:nvSpPr>
          <p:cNvPr id="45139" name="Rectangle 83"/>
          <p:cNvSpPr>
            <a:spLocks noChangeArrowheads="1"/>
          </p:cNvSpPr>
          <p:nvPr/>
        </p:nvSpPr>
        <p:spPr bwMode="auto">
          <a:xfrm>
            <a:off x="76200" y="5105400"/>
            <a:ext cx="5029200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Char char="-"/>
            </a:pPr>
            <a:r>
              <a:rPr lang="en-US" sz="3200">
                <a:solidFill>
                  <a:schemeClr val="bg2"/>
                </a:solidFill>
                <a:latin typeface="Arial" charset="0"/>
              </a:rPr>
              <a:t>Gấp tư hình vuông</a:t>
            </a:r>
          </a:p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200">
                <a:solidFill>
                  <a:schemeClr val="bg2"/>
                </a:solidFill>
                <a:latin typeface="Arial" charset="0"/>
              </a:rPr>
              <a:t>Theo theo đường chéo</a:t>
            </a:r>
          </a:p>
        </p:txBody>
      </p:sp>
      <p:sp>
        <p:nvSpPr>
          <p:cNvPr id="45141" name="Rectangle 85"/>
          <p:cNvSpPr>
            <a:spLocks noChangeArrowheads="1"/>
          </p:cNvSpPr>
          <p:nvPr/>
        </p:nvSpPr>
        <p:spPr bwMode="auto">
          <a:xfrm>
            <a:off x="5410200" y="57150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en-US" sz="2800">
                <a:latin typeface="Arial" charset="0"/>
              </a:rPr>
              <a:t>Hình 1</a:t>
            </a:r>
          </a:p>
        </p:txBody>
      </p:sp>
      <p:sp>
        <p:nvSpPr>
          <p:cNvPr id="7178" name="Text Box 86"/>
          <p:cNvSpPr txBox="1">
            <a:spLocks noChangeArrowheads="1"/>
          </p:cNvSpPr>
          <p:nvPr/>
        </p:nvSpPr>
        <p:spPr bwMode="auto">
          <a:xfrm>
            <a:off x="76200" y="2133600"/>
            <a:ext cx="4953000" cy="1200150"/>
          </a:xfrm>
          <a:prstGeom prst="rect">
            <a:avLst/>
          </a:prstGeom>
          <a:noFill/>
          <a:ln w="57150" cmpd="thinThick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3600">
                <a:solidFill>
                  <a:schemeClr val="bg2"/>
                </a:solidFill>
                <a:latin typeface="Arial" charset="0"/>
              </a:rPr>
              <a:t>II. Quy trình thực hiện: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137" grpId="0" animBg="1"/>
      <p:bldP spid="45138" grpId="0" animBg="1"/>
      <p:bldP spid="45139" grpId="0" animBg="1"/>
      <p:bldP spid="451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0"/>
            <a:ext cx="7772400" cy="1295400"/>
          </a:xfrm>
        </p:spPr>
        <p:txBody>
          <a:bodyPr anchor="t"/>
          <a:lstStyle/>
          <a:p>
            <a:pPr eaLnBrk="1" hangingPunct="1">
              <a:defRPr/>
            </a:pPr>
            <a:r>
              <a:rPr lang="en-US" sz="3600" smtClean="0">
                <a:latin typeface="Arial"/>
              </a:rPr>
              <a:t/>
            </a:r>
            <a:br>
              <a:rPr lang="en-US" sz="3600" smtClean="0">
                <a:latin typeface="Arial"/>
              </a:rPr>
            </a:br>
            <a:r>
              <a:rPr lang="en-US" sz="3600" u="sng" smtClean="0">
                <a:latin typeface="Arial"/>
              </a:rPr>
              <a:t>Thủ công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609600" y="106680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Gấp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,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cắt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,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dán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hình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tròn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(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tiết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1)</a:t>
            </a:r>
          </a:p>
        </p:txBody>
      </p:sp>
      <p:sp>
        <p:nvSpPr>
          <p:cNvPr id="8196" name="Rectangle 20"/>
          <p:cNvSpPr>
            <a:spLocks noChangeArrowheads="1"/>
          </p:cNvSpPr>
          <p:nvPr/>
        </p:nvSpPr>
        <p:spPr bwMode="auto">
          <a:xfrm>
            <a:off x="76200" y="1600200"/>
            <a:ext cx="4800600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Bước 1: Gấp hình</a:t>
            </a:r>
          </a:p>
        </p:txBody>
      </p:sp>
      <p:sp>
        <p:nvSpPr>
          <p:cNvPr id="8197" name="Rectangle 21"/>
          <p:cNvSpPr>
            <a:spLocks noChangeArrowheads="1"/>
          </p:cNvSpPr>
          <p:nvPr/>
        </p:nvSpPr>
        <p:spPr bwMode="auto">
          <a:xfrm>
            <a:off x="76200" y="2286000"/>
            <a:ext cx="4800600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Char char="-"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Cắt một hình vuông có</a:t>
            </a:r>
          </a:p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cạnh là 6 ô</a:t>
            </a:r>
          </a:p>
        </p:txBody>
      </p:sp>
      <p:sp>
        <p:nvSpPr>
          <p:cNvPr id="8198" name="Rectangle 22"/>
          <p:cNvSpPr>
            <a:spLocks noChangeArrowheads="1"/>
          </p:cNvSpPr>
          <p:nvPr/>
        </p:nvSpPr>
        <p:spPr bwMode="auto">
          <a:xfrm>
            <a:off x="76200" y="3429000"/>
            <a:ext cx="4800600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Char char="-"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Gấp làm tư hình vuông</a:t>
            </a:r>
          </a:p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Theo theo đường chéo</a:t>
            </a: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5486400" y="1752600"/>
            <a:ext cx="3429000" cy="2214563"/>
            <a:chOff x="3456" y="1104"/>
            <a:chExt cx="2160" cy="1395"/>
          </a:xfrm>
        </p:grpSpPr>
        <p:pic>
          <p:nvPicPr>
            <p:cNvPr id="8206" name="Picture 23" descr="scan0008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456" y="1104"/>
              <a:ext cx="2160" cy="1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07" name="Rectangle 24"/>
            <p:cNvSpPr>
              <a:spLocks noChangeArrowheads="1"/>
            </p:cNvSpPr>
            <p:nvPr/>
          </p:nvSpPr>
          <p:spPr bwMode="auto">
            <a:xfrm>
              <a:off x="3456" y="2259"/>
              <a:ext cx="216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buFontTx/>
                <a:buNone/>
              </a:pPr>
              <a:r>
                <a:rPr lang="en-US" sz="2800">
                  <a:solidFill>
                    <a:schemeClr val="bg2"/>
                  </a:solidFill>
                  <a:latin typeface="Arial" charset="0"/>
                </a:rPr>
                <a:t>Hình 2 a</a:t>
              </a:r>
            </a:p>
          </p:txBody>
        </p:sp>
      </p:grpSp>
      <p:sp>
        <p:nvSpPr>
          <p:cNvPr id="49177" name="Rectangle 25"/>
          <p:cNvSpPr>
            <a:spLocks noChangeArrowheads="1"/>
          </p:cNvSpPr>
          <p:nvPr/>
        </p:nvSpPr>
        <p:spPr bwMode="auto">
          <a:xfrm>
            <a:off x="76200" y="4572000"/>
            <a:ext cx="4800600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Char char="-"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Gấp đôi hình 2a để lấy</a:t>
            </a:r>
          </a:p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đường dấu giữa.</a:t>
            </a:r>
          </a:p>
        </p:txBody>
      </p:sp>
      <p:sp>
        <p:nvSpPr>
          <p:cNvPr id="49178" name="Rectangle 26"/>
          <p:cNvSpPr>
            <a:spLocks noChangeArrowheads="1"/>
          </p:cNvSpPr>
          <p:nvPr/>
        </p:nvSpPr>
        <p:spPr bwMode="auto">
          <a:xfrm>
            <a:off x="76200" y="5715000"/>
            <a:ext cx="4800600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Char char="-"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Gấp hình 2b theo đường</a:t>
            </a:r>
          </a:p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dấu giữa… được hình 3</a:t>
            </a:r>
          </a:p>
        </p:txBody>
      </p: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5486400" y="4114800"/>
            <a:ext cx="3352800" cy="2514600"/>
            <a:chOff x="3456" y="2592"/>
            <a:chExt cx="2112" cy="1584"/>
          </a:xfrm>
        </p:grpSpPr>
        <p:pic>
          <p:nvPicPr>
            <p:cNvPr id="8203" name="Picture 27" descr="scan000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456" y="2592"/>
              <a:ext cx="2112" cy="1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04" name="Rectangle 28"/>
            <p:cNvSpPr>
              <a:spLocks noChangeArrowheads="1"/>
            </p:cNvSpPr>
            <p:nvPr/>
          </p:nvSpPr>
          <p:spPr bwMode="auto">
            <a:xfrm>
              <a:off x="3456" y="3936"/>
              <a:ext cx="2112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buFontTx/>
                <a:buNone/>
              </a:pPr>
              <a:r>
                <a:rPr lang="en-US" sz="2800">
                  <a:solidFill>
                    <a:schemeClr val="bg2"/>
                  </a:solidFill>
                  <a:latin typeface="Arial" charset="0"/>
                </a:rPr>
                <a:t>Hình 2 b</a:t>
              </a:r>
            </a:p>
          </p:txBody>
        </p:sp>
        <p:sp>
          <p:nvSpPr>
            <p:cNvPr id="8205" name="Rectangle 29"/>
            <p:cNvSpPr>
              <a:spLocks noChangeArrowheads="1"/>
            </p:cNvSpPr>
            <p:nvPr/>
          </p:nvSpPr>
          <p:spPr bwMode="auto">
            <a:xfrm>
              <a:off x="3456" y="2592"/>
              <a:ext cx="336" cy="24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9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9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77" grpId="0" animBg="1"/>
      <p:bldP spid="491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0"/>
            <a:ext cx="7772400" cy="1295400"/>
          </a:xfrm>
        </p:spPr>
        <p:txBody>
          <a:bodyPr anchor="t"/>
          <a:lstStyle/>
          <a:p>
            <a:pPr eaLnBrk="1" hangingPunct="1">
              <a:defRPr/>
            </a:pPr>
            <a:r>
              <a:rPr lang="en-US" sz="3600" smtClean="0">
                <a:solidFill>
                  <a:srgbClr val="FF0000"/>
                </a:solidFill>
                <a:latin typeface="Arial"/>
              </a:rPr>
              <a:t>Thủ công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609600" y="114300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Gấp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,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cắt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,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dán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hình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tròn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(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tiết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1)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76200" y="2590800"/>
            <a:ext cx="4800600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Bước 2: Cắt hình tròn</a:t>
            </a: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76200" y="3276600"/>
            <a:ext cx="4800600" cy="1752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Char char="-"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Lật mặt sau hình 3 được </a:t>
            </a:r>
          </a:p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hình 4. Cắt theo đường CD</a:t>
            </a:r>
          </a:p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mở ra được hình 5a</a:t>
            </a:r>
          </a:p>
        </p:txBody>
      </p:sp>
      <p:pic>
        <p:nvPicPr>
          <p:cNvPr id="50192" name="Picture 16" descr="scan00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1752600"/>
            <a:ext cx="2078038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3" name="Picture 17" descr="scan00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18350" y="1752600"/>
            <a:ext cx="193357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4" name="Rectangle 18"/>
          <p:cNvSpPr>
            <a:spLocks noChangeArrowheads="1"/>
          </p:cNvSpPr>
          <p:nvPr/>
        </p:nvSpPr>
        <p:spPr bwMode="auto">
          <a:xfrm>
            <a:off x="61913" y="1766888"/>
            <a:ext cx="4814887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200">
                <a:solidFill>
                  <a:schemeClr val="bg2"/>
                </a:solidFill>
                <a:latin typeface="Arial" charset="0"/>
              </a:rPr>
              <a:t>Bước 1: Gấp hình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0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0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 animBg="1"/>
      <p:bldP spid="5018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0"/>
            <a:ext cx="7772400" cy="1295400"/>
          </a:xfrm>
        </p:spPr>
        <p:txBody>
          <a:bodyPr anchor="t"/>
          <a:lstStyle/>
          <a:p>
            <a:pPr eaLnBrk="1" hangingPunct="1">
              <a:defRPr/>
            </a:pPr>
            <a:r>
              <a:rPr lang="en-US" sz="3600" u="sng" smtClean="0">
                <a:solidFill>
                  <a:srgbClr val="FF0000"/>
                </a:solidFill>
                <a:latin typeface="Arial"/>
              </a:rPr>
              <a:t>Thủ công</a:t>
            </a: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838200" y="121920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Gấp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,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cắt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,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dán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hình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tròn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(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tiết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1)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76200" y="2438400"/>
            <a:ext cx="3965575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Bước 2: Cắt hình tròn</a:t>
            </a:r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3276600"/>
            <a:ext cx="4114800" cy="3581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Char char="-"/>
            </a:pPr>
            <a:r>
              <a:rPr lang="en-US" sz="2900">
                <a:solidFill>
                  <a:schemeClr val="bg2"/>
                </a:solidFill>
                <a:latin typeface="Arial" charset="0"/>
              </a:rPr>
              <a:t>Từ hình 5a cắt, sửa theo</a:t>
            </a:r>
          </a:p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đường cong và mở ra</a:t>
            </a:r>
          </a:p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được hình tròn. (Hình 6)</a:t>
            </a:r>
          </a:p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 i="1">
                <a:solidFill>
                  <a:srgbClr val="800000"/>
                </a:solidFill>
                <a:latin typeface="Arial" charset="0"/>
              </a:rPr>
              <a:t>(Có thể gấp đôi hình 5a</a:t>
            </a:r>
          </a:p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 i="1">
                <a:solidFill>
                  <a:srgbClr val="800000"/>
                </a:solidFill>
                <a:latin typeface="Arial" charset="0"/>
              </a:rPr>
              <a:t>được hình 5b cắt sửa </a:t>
            </a:r>
          </a:p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 i="1">
                <a:solidFill>
                  <a:srgbClr val="800000"/>
                </a:solidFill>
                <a:latin typeface="Arial" charset="0"/>
              </a:rPr>
              <a:t>theo đường cong, mở ra</a:t>
            </a:r>
          </a:p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 i="1">
                <a:solidFill>
                  <a:srgbClr val="800000"/>
                </a:solidFill>
                <a:latin typeface="Arial" charset="0"/>
              </a:rPr>
              <a:t>được hình tròn)</a:t>
            </a:r>
          </a:p>
        </p:txBody>
      </p:sp>
      <p:sp>
        <p:nvSpPr>
          <p:cNvPr id="10246" name="Rectangle 9"/>
          <p:cNvSpPr>
            <a:spLocks noChangeArrowheads="1"/>
          </p:cNvSpPr>
          <p:nvPr/>
        </p:nvSpPr>
        <p:spPr bwMode="auto">
          <a:xfrm>
            <a:off x="61913" y="1676400"/>
            <a:ext cx="3976687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200">
                <a:solidFill>
                  <a:schemeClr val="bg2"/>
                </a:solidFill>
                <a:latin typeface="Arial" charset="0"/>
              </a:rPr>
              <a:t>Bước 1: Gấp hình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4343400" y="2438400"/>
            <a:ext cx="4433888" cy="2881313"/>
            <a:chOff x="2736" y="1536"/>
            <a:chExt cx="2793" cy="1815"/>
          </a:xfrm>
        </p:grpSpPr>
        <p:pic>
          <p:nvPicPr>
            <p:cNvPr id="10250" name="Picture 10" descr="scan001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736" y="1536"/>
              <a:ext cx="1632" cy="16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51" name="Picture 11" descr="scan001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368" y="1536"/>
              <a:ext cx="1159" cy="1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52" name="Rectangle 6"/>
            <p:cNvSpPr>
              <a:spLocks noChangeArrowheads="1"/>
            </p:cNvSpPr>
            <p:nvPr/>
          </p:nvSpPr>
          <p:spPr bwMode="auto">
            <a:xfrm>
              <a:off x="2745" y="3111"/>
              <a:ext cx="2784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buFontTx/>
                <a:buNone/>
              </a:pPr>
              <a:r>
                <a:rPr lang="en-US" sz="2800">
                  <a:solidFill>
                    <a:schemeClr val="bg2"/>
                  </a:solidFill>
                  <a:latin typeface="Arial" charset="0"/>
                </a:rPr>
                <a:t>Hình 5</a:t>
              </a:r>
            </a:p>
          </p:txBody>
        </p:sp>
      </p:grpSp>
      <p:sp>
        <p:nvSpPr>
          <p:cNvPr id="51212" name="Rectangle 12"/>
          <p:cNvSpPr>
            <a:spLocks noChangeArrowheads="1"/>
          </p:cNvSpPr>
          <p:nvPr/>
        </p:nvSpPr>
        <p:spPr bwMode="auto">
          <a:xfrm>
            <a:off x="4495800" y="5638800"/>
            <a:ext cx="441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en-US" sz="2800">
                <a:latin typeface="Arial" charset="0"/>
              </a:rPr>
              <a:t>Hình 6</a:t>
            </a:r>
          </a:p>
        </p:txBody>
      </p:sp>
      <p:sp>
        <p:nvSpPr>
          <p:cNvPr id="51213" name="Oval 13"/>
          <p:cNvSpPr>
            <a:spLocks noChangeArrowheads="1"/>
          </p:cNvSpPr>
          <p:nvPr/>
        </p:nvSpPr>
        <p:spPr bwMode="auto">
          <a:xfrm>
            <a:off x="5029200" y="1981200"/>
            <a:ext cx="3352800" cy="3352800"/>
          </a:xfrm>
          <a:prstGeom prst="ellipse">
            <a:avLst/>
          </a:prstGeom>
          <a:solidFill>
            <a:srgbClr val="00F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 animBg="1"/>
      <p:bldP spid="51212" grpId="0"/>
      <p:bldP spid="512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7" name="Rectangle 13"/>
          <p:cNvSpPr>
            <a:spLocks noChangeArrowheads="1"/>
          </p:cNvSpPr>
          <p:nvPr/>
        </p:nvSpPr>
        <p:spPr bwMode="auto">
          <a:xfrm>
            <a:off x="4953000" y="1600200"/>
            <a:ext cx="4114800" cy="49530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endParaRPr lang="en-US" sz="1800" b="0">
              <a:solidFill>
                <a:srgbClr val="800000"/>
              </a:solidFill>
              <a:latin typeface="Arial" charset="0"/>
            </a:endParaRPr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0"/>
            <a:ext cx="7772400" cy="1295400"/>
          </a:xfrm>
        </p:spPr>
        <p:txBody>
          <a:bodyPr anchor="t"/>
          <a:lstStyle/>
          <a:p>
            <a:pPr eaLnBrk="1" hangingPunct="1">
              <a:defRPr/>
            </a:pPr>
            <a:r>
              <a:rPr lang="en-US" sz="3600" smtClean="0">
                <a:latin typeface="Arial"/>
              </a:rPr>
              <a:t/>
            </a:r>
            <a:br>
              <a:rPr lang="en-US" sz="3600" smtClean="0">
                <a:latin typeface="Arial"/>
              </a:rPr>
            </a:br>
            <a:r>
              <a:rPr lang="en-US" sz="3600" u="sng" smtClean="0">
                <a:solidFill>
                  <a:srgbClr val="FF0000"/>
                </a:solidFill>
                <a:latin typeface="Arial"/>
              </a:rPr>
              <a:t>Thủ công</a:t>
            </a: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609600" y="106680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Gấp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,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cắt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,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dán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hình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tròn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(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tiết </a:t>
            </a:r>
            <a:r>
              <a:rPr lang="en-US" sz="2800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1)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61913" y="2362200"/>
            <a:ext cx="3965575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Bước 2: Cắt hình tròn</a:t>
            </a: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76200" y="3886200"/>
            <a:ext cx="4800600" cy="2514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Char char="-"/>
            </a:pPr>
            <a:r>
              <a:rPr lang="en-US" sz="2900">
                <a:solidFill>
                  <a:schemeClr val="bg2"/>
                </a:solidFill>
                <a:latin typeface="Arial" charset="0"/>
              </a:rPr>
              <a:t>Dán</a:t>
            </a:r>
            <a:r>
              <a:rPr lang="en-US" sz="3000">
                <a:solidFill>
                  <a:schemeClr val="bg2"/>
                </a:solidFill>
                <a:latin typeface="Arial" charset="0"/>
              </a:rPr>
              <a:t> hình tròn vào vở hoặc</a:t>
            </a:r>
          </a:p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tờ giấy khác màu làm nền.</a:t>
            </a:r>
          </a:p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-Chú ý: bôi hồ mỏng, đặt</a:t>
            </a:r>
          </a:p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hình tròn cân đối, miết nhẹ</a:t>
            </a:r>
          </a:p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>
                <a:solidFill>
                  <a:schemeClr val="bg2"/>
                </a:solidFill>
                <a:latin typeface="Arial" charset="0"/>
              </a:rPr>
              <a:t>tay để hình được phẳng.</a:t>
            </a:r>
          </a:p>
        </p:txBody>
      </p:sp>
      <p:sp>
        <p:nvSpPr>
          <p:cNvPr id="11271" name="Rectangle 6"/>
          <p:cNvSpPr>
            <a:spLocks noChangeArrowheads="1"/>
          </p:cNvSpPr>
          <p:nvPr/>
        </p:nvSpPr>
        <p:spPr bwMode="auto">
          <a:xfrm>
            <a:off x="61913" y="1676400"/>
            <a:ext cx="3976687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200">
                <a:solidFill>
                  <a:schemeClr val="bg2"/>
                </a:solidFill>
                <a:latin typeface="Arial" charset="0"/>
              </a:rPr>
              <a:t>Bước 1: Gấp hình</a:t>
            </a:r>
          </a:p>
        </p:txBody>
      </p:sp>
      <p:sp>
        <p:nvSpPr>
          <p:cNvPr id="52233" name="Rectangle 9"/>
          <p:cNvSpPr>
            <a:spLocks noChangeArrowheads="1"/>
          </p:cNvSpPr>
          <p:nvPr/>
        </p:nvSpPr>
        <p:spPr bwMode="auto">
          <a:xfrm>
            <a:off x="5029200" y="5638800"/>
            <a:ext cx="3962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en-US" sz="2800">
                <a:latin typeface="Arial" charset="0"/>
              </a:rPr>
              <a:t>Hình 6</a:t>
            </a:r>
          </a:p>
        </p:txBody>
      </p:sp>
      <p:sp>
        <p:nvSpPr>
          <p:cNvPr id="52235" name="Oval 11"/>
          <p:cNvSpPr>
            <a:spLocks noChangeArrowheads="1"/>
          </p:cNvSpPr>
          <p:nvPr/>
        </p:nvSpPr>
        <p:spPr bwMode="auto">
          <a:xfrm>
            <a:off x="5410200" y="1981200"/>
            <a:ext cx="3352800" cy="3352800"/>
          </a:xfrm>
          <a:prstGeom prst="ellipse">
            <a:avLst/>
          </a:prstGeom>
          <a:solidFill>
            <a:srgbClr val="00F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2236" name="Rectangle 12"/>
          <p:cNvSpPr>
            <a:spLocks noChangeArrowheads="1"/>
          </p:cNvSpPr>
          <p:nvPr/>
        </p:nvSpPr>
        <p:spPr bwMode="auto">
          <a:xfrm>
            <a:off x="73025" y="3200400"/>
            <a:ext cx="4803775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000">
                <a:solidFill>
                  <a:srgbClr val="000099"/>
                </a:solidFill>
                <a:latin typeface="Arial" charset="0"/>
              </a:rPr>
              <a:t>Bước 3: Dán hình tròn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7" grpId="0" animBg="1"/>
      <p:bldP spid="52229" grpId="0" animBg="1"/>
      <p:bldP spid="52233" grpId="0"/>
      <p:bldP spid="52235" grpId="0" animBg="1"/>
      <p:bldP spid="52236" grpId="0" animBg="1"/>
    </p:bldLst>
  </p:timing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57150" cap="flat" cmpd="thinThick" algn="ctr">
          <a:solidFill>
            <a:srgbClr val="0000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pitchFamily="2" charset="2"/>
          <a:buChar char="Ø"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57150" cap="flat" cmpd="thinThick" algn="ctr">
          <a:solidFill>
            <a:srgbClr val="0000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pitchFamily="2" charset="2"/>
          <a:buChar char="Ø"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414</TotalTime>
  <Words>454</Words>
  <Application>Microsoft Office PowerPoint</Application>
  <PresentationFormat>On-screen Show (4:3)</PresentationFormat>
  <Paragraphs>98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Times New Roman</vt:lpstr>
      <vt:lpstr>Wingdings</vt:lpstr>
      <vt:lpstr>Garamond</vt:lpstr>
      <vt:lpstr>Arial</vt:lpstr>
      <vt:lpstr>Calibri</vt:lpstr>
      <vt:lpstr>Stream</vt:lpstr>
      <vt:lpstr>Slide 1</vt:lpstr>
      <vt:lpstr>Slide 2</vt:lpstr>
      <vt:lpstr>Slide 3</vt:lpstr>
      <vt:lpstr>Slide 4</vt:lpstr>
      <vt:lpstr> Thủ công</vt:lpstr>
      <vt:lpstr> Thủ công</vt:lpstr>
      <vt:lpstr>Thủ công</vt:lpstr>
      <vt:lpstr>Thủ công</vt:lpstr>
      <vt:lpstr> Thủ công</vt:lpstr>
      <vt:lpstr> Thủ công</vt:lpstr>
      <vt:lpstr> Thủ công</vt:lpstr>
      <vt:lpstr>Thủ công</vt:lpstr>
      <vt:lpstr> Thủ công</vt:lpstr>
      <vt:lpstr>Slide 14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Thöù hai ngaøy 4 thaùng 10 naêm 2010 Toaùn </dc:title>
  <dc:creator>User</dc:creator>
  <cp:lastModifiedBy>CSTeam</cp:lastModifiedBy>
  <cp:revision>34</cp:revision>
  <dcterms:created xsi:type="dcterms:W3CDTF">2010-09-30T03:39:26Z</dcterms:created>
  <dcterms:modified xsi:type="dcterms:W3CDTF">2016-06-29T09:02:23Z</dcterms:modified>
</cp:coreProperties>
</file>