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FF0000"/>
    <a:srgbClr val="000099"/>
    <a:srgbClr val="FF0066"/>
    <a:srgbClr val="0000CC"/>
    <a:srgbClr val="BBE0E3"/>
    <a:srgbClr val="000066"/>
    <a:srgbClr val="993300"/>
    <a:srgbClr val="CC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80116-2ABB-440D-8E57-2928574D86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C9C94A-CD42-45BD-9D3A-A519494EFD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B7088-ECD3-4F84-BBF9-0DC8A104F9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7E148-6FE4-44B7-BDC5-DB8933B30D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6007CF-CDA1-4884-8B35-7FC143E891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03A1D-1CDA-490D-B1DC-74BDC54AFD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4AA56-E7AF-4297-AE39-DDBF938216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C6053-B723-46D7-B071-EC9CBE41E7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99C74-357C-4252-80E4-1D608D4475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50F24B-3343-433B-AD70-A8DC5996BE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4E50D-F528-4EBD-8650-E5334BABE0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35A613B-32A2-4109-9168-6793390F88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wmf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hyperlink" Target="BAO%20CAO%20LINH-TRINH.ppt" TargetMode="External"/><Relationship Id="rId4" Type="http://schemas.openxmlformats.org/officeDocument/2006/relationships/image" Target="../media/image22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838200" y="457200"/>
            <a:ext cx="861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38200" y="304800"/>
            <a:ext cx="6858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>
                <a:solidFill>
                  <a:srgbClr val="FF3300"/>
                </a:solidFill>
              </a:rPr>
              <a:t>Thứ      , ngày    tháng    năm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048000" y="990600"/>
            <a:ext cx="3048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D60093"/>
                </a:solidFill>
              </a:rPr>
              <a:t>Thủ công (lớp 2)</a:t>
            </a:r>
          </a:p>
        </p:txBody>
      </p:sp>
      <p:sp>
        <p:nvSpPr>
          <p:cNvPr id="3077" name="Text Box 5">
            <a:hlinkHover r:id="" action="ppaction://hlinkshowjump?jump=firstslide"/>
          </p:cNvPr>
          <p:cNvSpPr txBox="1">
            <a:spLocks noChangeArrowheads="1"/>
          </p:cNvSpPr>
          <p:nvPr/>
        </p:nvSpPr>
        <p:spPr bwMode="auto">
          <a:xfrm>
            <a:off x="1371600" y="2209800"/>
            <a:ext cx="6553200" cy="1200150"/>
          </a:xfrm>
          <a:prstGeom prst="rect">
            <a:avLst/>
          </a:prstGeom>
          <a:noFill/>
          <a:ln w="38100" cap="rnd">
            <a:solidFill>
              <a:srgbClr val="FF9900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>
                <a:solidFill>
                  <a:srgbClr val="0000FF"/>
                </a:solidFill>
              </a:rPr>
              <a:t>  </a:t>
            </a:r>
            <a:r>
              <a:rPr lang="en-US" sz="3600">
                <a:solidFill>
                  <a:srgbClr val="0000FF"/>
                </a:solidFill>
              </a:rPr>
              <a:t>Bài 11: Gấp, cắt, dán phong bì</a:t>
            </a:r>
          </a:p>
        </p:txBody>
      </p:sp>
      <p:pic>
        <p:nvPicPr>
          <p:cNvPr id="2054" name="Picture 6" descr="CHIM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5486400"/>
            <a:ext cx="12192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 descr="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3429000"/>
            <a:ext cx="4800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 descr="muc lu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784725"/>
            <a:ext cx="2438400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 descr="muc lu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2800" y="0"/>
            <a:ext cx="1981200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3076" grpId="0"/>
      <p:bldP spid="307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0" y="0"/>
            <a:ext cx="8534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99"/>
                </a:solidFill>
              </a:rPr>
              <a:t>- HS thực hành theo nhóm (4 – 6 HS)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0" y="685800"/>
            <a:ext cx="7848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99"/>
                </a:solidFill>
              </a:rPr>
              <a:t>- Kiểm tra sự chuẩn bị của HS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0" y="1447800"/>
            <a:ext cx="8839200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99"/>
                </a:solidFill>
              </a:rPr>
              <a:t>- Tiêu chí đánh giá:</a:t>
            </a:r>
          </a:p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CC"/>
                </a:solidFill>
              </a:rPr>
              <a:t>  + Nếp gấp, đường cắt, đường dán thẳng, phẳng.</a:t>
            </a:r>
          </a:p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CC"/>
                </a:solidFill>
              </a:rPr>
              <a:t>  + Phong bì cân đối.</a:t>
            </a:r>
          </a:p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CC"/>
                </a:solidFill>
              </a:rPr>
              <a:t>  + Gấp đúng, đẹp và trình bày sáng tạo.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0" y="4419600"/>
            <a:ext cx="838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99"/>
                </a:solidFill>
              </a:rPr>
              <a:t>- HS thực hành trong thời gian 15 phút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0" y="5105400"/>
            <a:ext cx="84582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99"/>
                </a:solidFill>
              </a:rPr>
              <a:t>- Tổ chức cho HS trưng bày sản phẩm theo nhóm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0" y="5867400"/>
            <a:ext cx="9144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99"/>
                </a:solidFill>
              </a:rPr>
              <a:t>- Nhận xét và đánh giá xếp loại sản phẩm của HS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  <p:bldP spid="12293" grpId="0"/>
      <p:bldP spid="12294" grpId="0"/>
      <p:bldP spid="12295" grpId="0"/>
      <p:bldP spid="12296" grpId="0"/>
      <p:bldP spid="1229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0" y="0"/>
            <a:ext cx="8915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CC"/>
                </a:solidFill>
              </a:rPr>
              <a:t>                       </a:t>
            </a:r>
            <a:r>
              <a:rPr lang="en-US" sz="3600">
                <a:solidFill>
                  <a:srgbClr val="FF0000"/>
                </a:solidFill>
              </a:rPr>
              <a:t>Một số sản phẩm trưng bày</a:t>
            </a:r>
          </a:p>
        </p:txBody>
      </p:sp>
      <p:pic>
        <p:nvPicPr>
          <p:cNvPr id="13321" name="Picture 9" descr="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2971800" cy="216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Line 72"/>
          <p:cNvSpPr>
            <a:spLocks noChangeShapeType="1"/>
          </p:cNvSpPr>
          <p:nvPr/>
        </p:nvSpPr>
        <p:spPr bwMode="auto">
          <a:xfrm>
            <a:off x="685800" y="4114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111"/>
          <p:cNvGrpSpPr>
            <a:grpSpLocks/>
          </p:cNvGrpSpPr>
          <p:nvPr/>
        </p:nvGrpSpPr>
        <p:grpSpPr bwMode="auto">
          <a:xfrm>
            <a:off x="228600" y="4038600"/>
            <a:ext cx="2514600" cy="1676400"/>
            <a:chOff x="144" y="2544"/>
            <a:chExt cx="1584" cy="1056"/>
          </a:xfrm>
        </p:grpSpPr>
        <p:sp>
          <p:nvSpPr>
            <p:cNvPr id="12326" name="Rectangle 45"/>
            <p:cNvSpPr>
              <a:spLocks noChangeArrowheads="1"/>
            </p:cNvSpPr>
            <p:nvPr/>
          </p:nvSpPr>
          <p:spPr bwMode="auto">
            <a:xfrm>
              <a:off x="144" y="2544"/>
              <a:ext cx="1584" cy="105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7" name="Rectangle 107"/>
            <p:cNvSpPr>
              <a:spLocks noChangeArrowheads="1"/>
            </p:cNvSpPr>
            <p:nvPr/>
          </p:nvSpPr>
          <p:spPr bwMode="auto">
            <a:xfrm>
              <a:off x="192" y="2592"/>
              <a:ext cx="528" cy="144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200"/>
                <a:t>Người gửi</a:t>
              </a:r>
            </a:p>
          </p:txBody>
        </p:sp>
        <p:sp>
          <p:nvSpPr>
            <p:cNvPr id="12328" name="Rectangle 108"/>
            <p:cNvSpPr>
              <a:spLocks noChangeArrowheads="1"/>
            </p:cNvSpPr>
            <p:nvPr/>
          </p:nvSpPr>
          <p:spPr bwMode="auto">
            <a:xfrm>
              <a:off x="768" y="3264"/>
              <a:ext cx="672" cy="144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/>
                <a:t>Người nhận</a:t>
              </a:r>
            </a:p>
          </p:txBody>
        </p:sp>
        <p:sp>
          <p:nvSpPr>
            <p:cNvPr id="12329" name="Line 109"/>
            <p:cNvSpPr>
              <a:spLocks noChangeShapeType="1"/>
            </p:cNvSpPr>
            <p:nvPr/>
          </p:nvSpPr>
          <p:spPr bwMode="auto">
            <a:xfrm>
              <a:off x="672" y="2688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30" name="Line 110"/>
            <p:cNvSpPr>
              <a:spLocks noChangeShapeType="1"/>
            </p:cNvSpPr>
            <p:nvPr/>
          </p:nvSpPr>
          <p:spPr bwMode="auto">
            <a:xfrm>
              <a:off x="1344" y="3360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51"/>
          <p:cNvGrpSpPr>
            <a:grpSpLocks/>
          </p:cNvGrpSpPr>
          <p:nvPr/>
        </p:nvGrpSpPr>
        <p:grpSpPr bwMode="auto">
          <a:xfrm>
            <a:off x="3200400" y="4038600"/>
            <a:ext cx="2514600" cy="1676400"/>
            <a:chOff x="2064" y="2544"/>
            <a:chExt cx="1584" cy="1056"/>
          </a:xfrm>
        </p:grpSpPr>
        <p:sp>
          <p:nvSpPr>
            <p:cNvPr id="12320" name="Rectangle 46"/>
            <p:cNvSpPr>
              <a:spLocks noChangeArrowheads="1"/>
            </p:cNvSpPr>
            <p:nvPr/>
          </p:nvSpPr>
          <p:spPr bwMode="auto">
            <a:xfrm>
              <a:off x="2064" y="2544"/>
              <a:ext cx="1584" cy="1056"/>
            </a:xfrm>
            <a:prstGeom prst="rect">
              <a:avLst/>
            </a:prstGeom>
            <a:solidFill>
              <a:srgbClr val="800080"/>
            </a:solidFill>
            <a:ln w="9525">
              <a:solidFill>
                <a:srgbClr val="0000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2321" name="Picture 117" descr="BD21313_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208" y="2736"/>
              <a:ext cx="1248" cy="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22" name="Picture 119" descr="BD21313_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208" y="3360"/>
              <a:ext cx="1248" cy="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23" name="Picture 120" descr="BD21504_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60" y="2976"/>
              <a:ext cx="144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24" name="Picture 121" descr="BD21504_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00" y="3216"/>
              <a:ext cx="144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25" name="Picture 122" descr="BD21504_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56" y="3120"/>
              <a:ext cx="144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141"/>
          <p:cNvGrpSpPr>
            <a:grpSpLocks/>
          </p:cNvGrpSpPr>
          <p:nvPr/>
        </p:nvGrpSpPr>
        <p:grpSpPr bwMode="auto">
          <a:xfrm>
            <a:off x="6019800" y="1143000"/>
            <a:ext cx="2514600" cy="1676400"/>
            <a:chOff x="3792" y="720"/>
            <a:chExt cx="1584" cy="1056"/>
          </a:xfrm>
        </p:grpSpPr>
        <p:sp>
          <p:nvSpPr>
            <p:cNvPr id="12314" name="Rectangle 44"/>
            <p:cNvSpPr>
              <a:spLocks noChangeArrowheads="1"/>
            </p:cNvSpPr>
            <p:nvPr/>
          </p:nvSpPr>
          <p:spPr bwMode="auto">
            <a:xfrm>
              <a:off x="3792" y="720"/>
              <a:ext cx="1584" cy="1056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0000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pic>
          <p:nvPicPr>
            <p:cNvPr id="12315" name="Picture 130" descr="BD14828_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40" y="1200"/>
              <a:ext cx="237" cy="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16" name="Picture 131" descr="BD14828_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840" y="1488"/>
              <a:ext cx="237" cy="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17" name="Picture 132" descr="BD14828_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080" y="1440"/>
              <a:ext cx="237" cy="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18" name="Line 139"/>
            <p:cNvSpPr>
              <a:spLocks noChangeShapeType="1"/>
            </p:cNvSpPr>
            <p:nvPr/>
          </p:nvSpPr>
          <p:spPr bwMode="auto">
            <a:xfrm>
              <a:off x="4848" y="864"/>
              <a:ext cx="432" cy="0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19" name="Line 140"/>
            <p:cNvSpPr>
              <a:spLocks noChangeShapeType="1"/>
            </p:cNvSpPr>
            <p:nvPr/>
          </p:nvSpPr>
          <p:spPr bwMode="auto">
            <a:xfrm>
              <a:off x="5184" y="768"/>
              <a:ext cx="0" cy="240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150"/>
          <p:cNvGrpSpPr>
            <a:grpSpLocks/>
          </p:cNvGrpSpPr>
          <p:nvPr/>
        </p:nvGrpSpPr>
        <p:grpSpPr bwMode="auto">
          <a:xfrm>
            <a:off x="3200400" y="1143000"/>
            <a:ext cx="5410200" cy="4572000"/>
            <a:chOff x="2016" y="720"/>
            <a:chExt cx="3408" cy="2880"/>
          </a:xfrm>
        </p:grpSpPr>
        <p:sp>
          <p:nvSpPr>
            <p:cNvPr id="12297" name="Rectangle 47"/>
            <p:cNvSpPr>
              <a:spLocks noChangeArrowheads="1"/>
            </p:cNvSpPr>
            <p:nvPr/>
          </p:nvSpPr>
          <p:spPr bwMode="auto">
            <a:xfrm>
              <a:off x="3840" y="2544"/>
              <a:ext cx="1584" cy="1056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rgbClr val="0000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2298" name="Group 125"/>
            <p:cNvGrpSpPr>
              <a:grpSpLocks/>
            </p:cNvGrpSpPr>
            <p:nvPr/>
          </p:nvGrpSpPr>
          <p:grpSpPr bwMode="auto">
            <a:xfrm>
              <a:off x="2016" y="720"/>
              <a:ext cx="1584" cy="1056"/>
              <a:chOff x="2016" y="720"/>
              <a:chExt cx="1584" cy="1056"/>
            </a:xfrm>
          </p:grpSpPr>
          <p:grpSp>
            <p:nvGrpSpPr>
              <p:cNvPr id="12307" name="Group 74"/>
              <p:cNvGrpSpPr>
                <a:grpSpLocks/>
              </p:cNvGrpSpPr>
              <p:nvPr/>
            </p:nvGrpSpPr>
            <p:grpSpPr bwMode="auto">
              <a:xfrm>
                <a:off x="2016" y="720"/>
                <a:ext cx="1584" cy="1056"/>
                <a:chOff x="2016" y="720"/>
                <a:chExt cx="1584" cy="1056"/>
              </a:xfrm>
            </p:grpSpPr>
            <p:sp>
              <p:nvSpPr>
                <p:cNvPr id="12309" name="Rectangle 11"/>
                <p:cNvSpPr>
                  <a:spLocks noChangeArrowheads="1"/>
                </p:cNvSpPr>
                <p:nvPr/>
              </p:nvSpPr>
              <p:spPr bwMode="auto">
                <a:xfrm>
                  <a:off x="2016" y="720"/>
                  <a:ext cx="1584" cy="1056"/>
                </a:xfrm>
                <a:prstGeom prst="rect">
                  <a:avLst/>
                </a:prstGeom>
                <a:solidFill>
                  <a:srgbClr val="0000FF"/>
                </a:solidFill>
                <a:ln w="9525">
                  <a:solidFill>
                    <a:srgbClr val="0000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310" name="Line 49"/>
                <p:cNvSpPr>
                  <a:spLocks noChangeShapeType="1"/>
                </p:cNvSpPr>
                <p:nvPr/>
              </p:nvSpPr>
              <p:spPr bwMode="auto">
                <a:xfrm>
                  <a:off x="2160" y="1584"/>
                  <a:ext cx="480" cy="0"/>
                </a:xfrm>
                <a:prstGeom prst="line">
                  <a:avLst/>
                </a:prstGeom>
                <a:noFill/>
                <a:ln w="38100" cmpd="dbl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11" name="Line 50"/>
                <p:cNvSpPr>
                  <a:spLocks noChangeShapeType="1"/>
                </p:cNvSpPr>
                <p:nvPr/>
              </p:nvSpPr>
              <p:spPr bwMode="auto">
                <a:xfrm>
                  <a:off x="3120" y="912"/>
                  <a:ext cx="336" cy="0"/>
                </a:xfrm>
                <a:prstGeom prst="line">
                  <a:avLst/>
                </a:prstGeom>
                <a:noFill/>
                <a:ln w="38100" cmpd="dbl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12" name="Line 59"/>
                <p:cNvSpPr>
                  <a:spLocks noChangeShapeType="1"/>
                </p:cNvSpPr>
                <p:nvPr/>
              </p:nvSpPr>
              <p:spPr bwMode="auto">
                <a:xfrm>
                  <a:off x="2256" y="1680"/>
                  <a:ext cx="480" cy="0"/>
                </a:xfrm>
                <a:prstGeom prst="line">
                  <a:avLst/>
                </a:prstGeom>
                <a:noFill/>
                <a:ln w="38100" cmpd="dbl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2313" name="Line 60"/>
                <p:cNvSpPr>
                  <a:spLocks noChangeShapeType="1"/>
                </p:cNvSpPr>
                <p:nvPr/>
              </p:nvSpPr>
              <p:spPr bwMode="auto">
                <a:xfrm>
                  <a:off x="3168" y="816"/>
                  <a:ext cx="336" cy="0"/>
                </a:xfrm>
                <a:prstGeom prst="line">
                  <a:avLst/>
                </a:prstGeom>
                <a:noFill/>
                <a:ln w="38100" cmpd="dbl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pic>
            <p:nvPicPr>
              <p:cNvPr id="12308" name="Picture 124" descr="j0230876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2304" y="1152"/>
                <a:ext cx="480" cy="3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2299" name="Picture 142" descr="BD14830_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840" y="3216"/>
              <a:ext cx="180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0" name="Picture 143" descr="BD14830_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840" y="3408"/>
              <a:ext cx="180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1" name="Picture 144" descr="BD14830_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032" y="3408"/>
              <a:ext cx="180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2" name="Picture 145" descr="BD14830_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232" y="2736"/>
              <a:ext cx="180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3" name="Picture 146" descr="BD14830_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232" y="2544"/>
              <a:ext cx="180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4" name="Picture 147" descr="BD14830_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040" y="2544"/>
              <a:ext cx="180" cy="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05" name="Line 148"/>
            <p:cNvSpPr>
              <a:spLocks noChangeShapeType="1"/>
            </p:cNvSpPr>
            <p:nvPr/>
          </p:nvSpPr>
          <p:spPr bwMode="auto">
            <a:xfrm>
              <a:off x="3936" y="2688"/>
              <a:ext cx="384" cy="0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6" name="Line 149"/>
            <p:cNvSpPr>
              <a:spLocks noChangeShapeType="1"/>
            </p:cNvSpPr>
            <p:nvPr/>
          </p:nvSpPr>
          <p:spPr bwMode="auto">
            <a:xfrm>
              <a:off x="4944" y="3456"/>
              <a:ext cx="384" cy="0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Ca-vo-t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819400"/>
            <a:ext cx="2895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 descr="tho 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3048000"/>
            <a:ext cx="2743200" cy="203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7" descr="natures1%20(1)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5792788"/>
            <a:ext cx="1219200" cy="10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8" descr="natures1%20(1)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52600" y="5792788"/>
            <a:ext cx="1219200" cy="10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9" descr="natures1%20(1)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9400" y="5792788"/>
            <a:ext cx="1219200" cy="10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10" descr="natures1%20(1)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0" y="5792788"/>
            <a:ext cx="1219200" cy="10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11" descr="natures1%20(1)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5792788"/>
            <a:ext cx="1219200" cy="10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12" descr="natures1%20(1)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3600" y="5792788"/>
            <a:ext cx="1219200" cy="10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13" descr="natures1%20(1)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0400" y="5792788"/>
            <a:ext cx="1219200" cy="10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14" descr="natures1%20(1)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24800" y="5792788"/>
            <a:ext cx="1219200" cy="10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4" name="Picture 15" descr="natures1%20(1)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52400" y="5792788"/>
            <a:ext cx="1219200" cy="10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2" name="WordArt 16"/>
          <p:cNvSpPr>
            <a:spLocks noChangeArrowheads="1" noChangeShapeType="1" noTextEdit="1"/>
          </p:cNvSpPr>
          <p:nvPr/>
        </p:nvSpPr>
        <p:spPr bwMode="auto">
          <a:xfrm>
            <a:off x="1371600" y="533400"/>
            <a:ext cx="6138863" cy="188118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vi-VN" sz="3600" kern="1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Tiết học đến đây kết thúc!</a:t>
            </a:r>
            <a:endParaRPr lang="en-US" sz="3600" kern="10">
              <a:ln w="9525">
                <a:noFill/>
                <a:round/>
                <a:headEnd/>
                <a:tailEnd/>
              </a:ln>
              <a:solidFill>
                <a:srgbClr val="0000FF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3326" name="AutoShape 18" descr="Woven mat">
            <a:hlinkClick r:id="rId5" action="ppaction://hlinkpres?slideindex=1&amp;slidetitle=Slide 1" highlightClick="1"/>
          </p:cNvPr>
          <p:cNvSpPr>
            <a:spLocks noChangeArrowheads="1"/>
          </p:cNvSpPr>
          <p:nvPr/>
        </p:nvSpPr>
        <p:spPr bwMode="auto">
          <a:xfrm>
            <a:off x="8686800" y="76200"/>
            <a:ext cx="381000" cy="381000"/>
          </a:xfrm>
          <a:prstGeom prst="actionButtonBackPrevious">
            <a:avLst/>
          </a:prstGeom>
          <a:blipFill dpi="0" rotWithShape="1">
            <a:blip r:embed="rId6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2743200" y="457200"/>
            <a:ext cx="3657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solidFill>
                  <a:srgbClr val="D60093"/>
                </a:solidFill>
              </a:rPr>
              <a:t>MỤC TIÊU</a:t>
            </a:r>
            <a:endParaRPr lang="en-US" sz="3600">
              <a:solidFill>
                <a:srgbClr val="0000FF"/>
              </a:solidFill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609600" y="1752600"/>
            <a:ext cx="7010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200">
              <a:solidFill>
                <a:srgbClr val="D60093"/>
              </a:solidFill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81000" y="1828800"/>
            <a:ext cx="8458200" cy="301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Char char="-"/>
            </a:pPr>
            <a:r>
              <a:rPr lang="en-US" sz="3200" b="1" i="1">
                <a:solidFill>
                  <a:srgbClr val="0000FF"/>
                </a:solidFill>
              </a:rPr>
              <a:t> Kiến thức:</a:t>
            </a:r>
            <a:r>
              <a:rPr lang="en-US" sz="3200">
                <a:solidFill>
                  <a:srgbClr val="D60093"/>
                </a:solidFill>
              </a:rPr>
              <a:t> </a:t>
            </a:r>
            <a:r>
              <a:rPr lang="en-US" sz="3200">
                <a:solidFill>
                  <a:srgbClr val="0000FF"/>
                </a:solidFill>
              </a:rPr>
              <a:t>HS quan sát được quy trình hướng dẫn, cách thực hiện thao tác, kỹ thuật gấp, cắt, dán phong bì.</a:t>
            </a:r>
          </a:p>
          <a:p>
            <a:pPr algn="just">
              <a:spcBef>
                <a:spcPct val="50000"/>
              </a:spcBef>
              <a:buFontTx/>
              <a:buChar char="-"/>
            </a:pPr>
            <a:r>
              <a:rPr lang="en-US" sz="3200" b="1" i="1">
                <a:solidFill>
                  <a:srgbClr val="0000FF"/>
                </a:solidFill>
              </a:rPr>
              <a:t> Kỹ năng:</a:t>
            </a:r>
            <a:r>
              <a:rPr lang="en-US" sz="3200">
                <a:solidFill>
                  <a:srgbClr val="D60093"/>
                </a:solidFill>
              </a:rPr>
              <a:t> </a:t>
            </a:r>
            <a:r>
              <a:rPr lang="en-US" sz="3200">
                <a:solidFill>
                  <a:srgbClr val="0000FF"/>
                </a:solidFill>
              </a:rPr>
              <a:t>Biết cách gấp, cắt, dán phong bì.</a:t>
            </a:r>
          </a:p>
          <a:p>
            <a:pPr algn="just">
              <a:spcBef>
                <a:spcPct val="50000"/>
              </a:spcBef>
              <a:buFontTx/>
              <a:buChar char="-"/>
            </a:pPr>
            <a:r>
              <a:rPr lang="en-US" sz="3200" b="1" i="1">
                <a:solidFill>
                  <a:srgbClr val="0000FF"/>
                </a:solidFill>
              </a:rPr>
              <a:t> Thái độ:</a:t>
            </a:r>
            <a:r>
              <a:rPr lang="en-US" sz="3200">
                <a:solidFill>
                  <a:srgbClr val="D60093"/>
                </a:solidFill>
              </a:rPr>
              <a:t> </a:t>
            </a:r>
            <a:r>
              <a:rPr lang="en-US" sz="3200">
                <a:solidFill>
                  <a:srgbClr val="0000FF"/>
                </a:solidFill>
              </a:rPr>
              <a:t>Yêu quý sản phẩm mình làm ra.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10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743200" y="457200"/>
            <a:ext cx="3657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solidFill>
                  <a:srgbClr val="D60093"/>
                </a:solidFill>
              </a:rPr>
              <a:t>NỘI DUNG</a:t>
            </a:r>
            <a:endParaRPr lang="en-US" sz="3600">
              <a:solidFill>
                <a:srgbClr val="0000FF"/>
              </a:solidFill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52400" y="1600200"/>
            <a:ext cx="89916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  <a:buFont typeface="Wingdings" pitchFamily="2" charset="2"/>
              <a:buChar char="v"/>
            </a:pPr>
            <a:r>
              <a:rPr lang="en-US" sz="3200">
                <a:solidFill>
                  <a:srgbClr val="0000FF"/>
                </a:solidFill>
              </a:rPr>
              <a:t> </a:t>
            </a:r>
            <a:r>
              <a:rPr lang="en-US" sz="3200" b="1">
                <a:solidFill>
                  <a:srgbClr val="0000CC"/>
                </a:solidFill>
                <a:hlinkClick r:id="rId2" action="ppaction://hlinksldjump"/>
              </a:rPr>
              <a:t>Hoạt động 1:</a:t>
            </a:r>
            <a:r>
              <a:rPr lang="en-US" sz="3200" b="1" i="1">
                <a:solidFill>
                  <a:srgbClr val="0000CC"/>
                </a:solidFill>
                <a:hlinkClick r:id="rId2" action="ppaction://hlinksldjump"/>
              </a:rPr>
              <a:t> </a:t>
            </a:r>
            <a:r>
              <a:rPr lang="en-US" sz="3200">
                <a:solidFill>
                  <a:srgbClr val="0000CC"/>
                </a:solidFill>
                <a:hlinkClick r:id="rId2" action="ppaction://hlinksldjump"/>
              </a:rPr>
              <a:t>GV hướng dẫn quan sát và nhận xét phong bì mẫu</a:t>
            </a:r>
            <a:endParaRPr lang="en-US" sz="3200">
              <a:solidFill>
                <a:srgbClr val="0000CC"/>
              </a:solidFill>
            </a:endParaRPr>
          </a:p>
          <a:p>
            <a:pPr algn="just">
              <a:lnSpc>
                <a:spcPct val="120000"/>
              </a:lnSpc>
              <a:spcBef>
                <a:spcPct val="50000"/>
              </a:spcBef>
              <a:buFont typeface="Wingdings" pitchFamily="2" charset="2"/>
              <a:buChar char="v"/>
            </a:pPr>
            <a:r>
              <a:rPr lang="en-US" sz="3200">
                <a:solidFill>
                  <a:srgbClr val="0000CC"/>
                </a:solidFill>
                <a:hlinkClick r:id="rId3" action="ppaction://hlinksldjump"/>
              </a:rPr>
              <a:t> </a:t>
            </a:r>
            <a:r>
              <a:rPr lang="en-US" sz="3200" b="1">
                <a:solidFill>
                  <a:srgbClr val="0000CC"/>
                </a:solidFill>
                <a:hlinkClick r:id="rId3" action="ppaction://hlinksldjump"/>
              </a:rPr>
              <a:t>Hoạt động 2:</a:t>
            </a:r>
            <a:r>
              <a:rPr lang="en-US" sz="3200">
                <a:solidFill>
                  <a:srgbClr val="0000CC"/>
                </a:solidFill>
                <a:hlinkClick r:id="rId3" action="ppaction://hlinksldjump"/>
              </a:rPr>
              <a:t> GV hướng dẫn thao tác mẫu</a:t>
            </a:r>
            <a:endParaRPr lang="en-US" sz="3200">
              <a:solidFill>
                <a:srgbClr val="0000CC"/>
              </a:solidFill>
            </a:endParaRPr>
          </a:p>
          <a:p>
            <a:pPr algn="just">
              <a:lnSpc>
                <a:spcPct val="120000"/>
              </a:lnSpc>
              <a:spcBef>
                <a:spcPct val="50000"/>
              </a:spcBef>
              <a:buFont typeface="Wingdings" pitchFamily="2" charset="2"/>
              <a:buChar char="v"/>
            </a:pPr>
            <a:r>
              <a:rPr lang="en-US" sz="3200">
                <a:solidFill>
                  <a:srgbClr val="0000CC"/>
                </a:solidFill>
              </a:rPr>
              <a:t> </a:t>
            </a:r>
            <a:r>
              <a:rPr lang="en-US" sz="3200" b="1">
                <a:solidFill>
                  <a:srgbClr val="0000CC"/>
                </a:solidFill>
                <a:hlinkClick r:id="rId4" action="ppaction://hlinksldjump"/>
              </a:rPr>
              <a:t>Hoạt động 3:</a:t>
            </a:r>
            <a:r>
              <a:rPr lang="en-US" sz="3200">
                <a:solidFill>
                  <a:srgbClr val="0000CC"/>
                </a:solidFill>
                <a:hlinkClick r:id="rId4" action="ppaction://hlinksldjump"/>
              </a:rPr>
              <a:t> HS thực hành gấp, cắt, dán phong bì và trình bày sản phẩm</a:t>
            </a:r>
            <a:endParaRPr lang="en-US" sz="320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28600" y="0"/>
            <a:ext cx="8763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en-US" sz="3200" b="1">
                <a:solidFill>
                  <a:srgbClr val="0000FF"/>
                </a:solidFill>
              </a:rPr>
              <a:t> Hoạt động 1:</a:t>
            </a:r>
            <a:r>
              <a:rPr lang="en-US" sz="3200" b="1" i="1">
                <a:solidFill>
                  <a:srgbClr val="0000FF"/>
                </a:solidFill>
              </a:rPr>
              <a:t> </a:t>
            </a:r>
            <a:r>
              <a:rPr lang="en-US" sz="3200">
                <a:solidFill>
                  <a:srgbClr val="0000FF"/>
                </a:solidFill>
              </a:rPr>
              <a:t>GV hướng dẫn quan sát và nhận xét phong bì mẫu</a:t>
            </a:r>
          </a:p>
        </p:txBody>
      </p:sp>
      <p:pic>
        <p:nvPicPr>
          <p:cNvPr id="6149" name="Picture 5" descr="adab645a125773338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1371600"/>
            <a:ext cx="3505200" cy="297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3733800" y="914400"/>
            <a:ext cx="3657600" cy="1371600"/>
          </a:xfrm>
          <a:prstGeom prst="wedgeEllipseCallout">
            <a:avLst>
              <a:gd name="adj1" fmla="val -52389"/>
              <a:gd name="adj2" fmla="val 92824"/>
            </a:avLst>
          </a:prstGeom>
          <a:solidFill>
            <a:srgbClr val="33CCCC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3200">
                <a:solidFill>
                  <a:srgbClr val="CC0066"/>
                </a:solidFill>
              </a:rPr>
              <a:t>Phong bì có hình gì?</a:t>
            </a: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4267200" y="2057400"/>
            <a:ext cx="3810000" cy="1600200"/>
          </a:xfrm>
          <a:prstGeom prst="wedgeEllipseCallout">
            <a:avLst>
              <a:gd name="adj1" fmla="val -56833"/>
              <a:gd name="adj2" fmla="val 57838"/>
            </a:avLst>
          </a:prstGeom>
          <a:solidFill>
            <a:srgbClr val="00CCFF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3200">
                <a:solidFill>
                  <a:srgbClr val="CC0066"/>
                </a:solidFill>
              </a:rPr>
              <a:t>Phong bì có hình chữ nhật</a:t>
            </a:r>
          </a:p>
        </p:txBody>
      </p:sp>
      <p:sp>
        <p:nvSpPr>
          <p:cNvPr id="6152" name="AutoShape 8"/>
          <p:cNvSpPr>
            <a:spLocks noChangeArrowheads="1"/>
          </p:cNvSpPr>
          <p:nvPr/>
        </p:nvSpPr>
        <p:spPr bwMode="auto">
          <a:xfrm>
            <a:off x="152400" y="4800600"/>
            <a:ext cx="8839200" cy="1524000"/>
          </a:xfrm>
          <a:prstGeom prst="flowChartAlternateProcess">
            <a:avLst/>
          </a:prstGeom>
          <a:solidFill>
            <a:schemeClr val="accent1"/>
          </a:solidFill>
          <a:ln w="1270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just"/>
            <a:r>
              <a:rPr lang="en-US" sz="3000">
                <a:solidFill>
                  <a:srgbClr val="993300"/>
                </a:solidFill>
              </a:rPr>
              <a:t>Mặt trước ghi chữ  “Người gửi”, “Người nhận”.</a:t>
            </a:r>
          </a:p>
          <a:p>
            <a:pPr algn="just"/>
            <a:r>
              <a:rPr lang="en-US" sz="3000">
                <a:solidFill>
                  <a:srgbClr val="993300"/>
                </a:solidFill>
              </a:rPr>
              <a:t>Mặt sau dán theo 2 cạnh để đựng thư, thiếp chúc mừng. </a:t>
            </a:r>
          </a:p>
          <a:p>
            <a:pPr algn="just"/>
            <a:r>
              <a:rPr lang="en-US" sz="3000">
                <a:solidFill>
                  <a:srgbClr val="993300"/>
                </a:solidFill>
              </a:rPr>
              <a:t>Sau cho thư vào phong bì, người ta dán cạnh còn lại</a:t>
            </a:r>
          </a:p>
        </p:txBody>
      </p:sp>
      <p:sp>
        <p:nvSpPr>
          <p:cNvPr id="6153" name="AutoShape 9"/>
          <p:cNvSpPr>
            <a:spLocks noChangeArrowheads="1"/>
          </p:cNvSpPr>
          <p:nvPr/>
        </p:nvSpPr>
        <p:spPr bwMode="auto">
          <a:xfrm>
            <a:off x="4648200" y="2286000"/>
            <a:ext cx="3810000" cy="2590800"/>
          </a:xfrm>
          <a:prstGeom prst="cloudCallout">
            <a:avLst>
              <a:gd name="adj1" fmla="val -59792"/>
              <a:gd name="adj2" fmla="val 18810"/>
            </a:avLst>
          </a:prstGeom>
          <a:solidFill>
            <a:schemeClr val="accent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3200">
                <a:solidFill>
                  <a:srgbClr val="000066"/>
                </a:solidFill>
              </a:rPr>
              <a:t>Phong bì được dùng trong những dịp nào?</a:t>
            </a:r>
          </a:p>
        </p:txBody>
      </p:sp>
      <p:sp>
        <p:nvSpPr>
          <p:cNvPr id="6154" name="AutoShape 10"/>
          <p:cNvSpPr>
            <a:spLocks noChangeArrowheads="1"/>
          </p:cNvSpPr>
          <p:nvPr/>
        </p:nvSpPr>
        <p:spPr bwMode="auto">
          <a:xfrm>
            <a:off x="4038600" y="2590800"/>
            <a:ext cx="4191000" cy="3048000"/>
          </a:xfrm>
          <a:prstGeom prst="cloudCallout">
            <a:avLst>
              <a:gd name="adj1" fmla="val 7463"/>
              <a:gd name="adj2" fmla="val -36250"/>
            </a:avLst>
          </a:prstGeom>
          <a:solidFill>
            <a:schemeClr val="accent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3200">
                <a:solidFill>
                  <a:srgbClr val="0000CC"/>
                </a:solidFill>
              </a:rPr>
              <a:t>Gởi thư, thiếp chúc mừng: năm mới, sinh nhật hoặc noel.</a:t>
            </a:r>
          </a:p>
        </p:txBody>
      </p:sp>
      <p:sp>
        <p:nvSpPr>
          <p:cNvPr id="5129" name="AutoShape 11" descr="Woven mat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400800"/>
            <a:ext cx="381000" cy="381000"/>
          </a:xfrm>
          <a:prstGeom prst="actionButtonHome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2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2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2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2" dur="2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6150" grpId="0" animBg="1"/>
      <p:bldP spid="6150" grpId="1" animBg="1"/>
      <p:bldP spid="6151" grpId="0" animBg="1"/>
      <p:bldP spid="6151" grpId="1" animBg="1"/>
      <p:bldP spid="6152" grpId="0" animBg="1"/>
      <p:bldP spid="6152" grpId="1" animBg="1"/>
      <p:bldP spid="6153" grpId="0" animBg="1"/>
      <p:bldP spid="6153" grpId="1" animBg="1"/>
      <p:bldP spid="6154" grpId="0" animBg="1"/>
      <p:bldP spid="615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28600" y="228600"/>
            <a:ext cx="87630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  <a:buFont typeface="Wingdings" pitchFamily="2" charset="2"/>
              <a:buBlip>
                <a:blip r:embed="rId2"/>
              </a:buBlip>
            </a:pPr>
            <a:r>
              <a:rPr lang="en-US" sz="3200" b="1">
                <a:solidFill>
                  <a:srgbClr val="0000FF"/>
                </a:solidFill>
              </a:rPr>
              <a:t> Hoạt động 2:</a:t>
            </a:r>
            <a:r>
              <a:rPr lang="en-US" sz="3200">
                <a:solidFill>
                  <a:srgbClr val="0000FF"/>
                </a:solidFill>
              </a:rPr>
              <a:t> GV hướng dẫn thao tác mẫu</a:t>
            </a:r>
            <a:endParaRPr lang="en-US" sz="3200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828800" y="2819400"/>
            <a:ext cx="5410200" cy="204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99"/>
                </a:solidFill>
              </a:rPr>
              <a:t>Bước 1: Gấp phong bì</a:t>
            </a:r>
          </a:p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99"/>
                </a:solidFill>
              </a:rPr>
              <a:t>Bước 2: Cắt phong bì</a:t>
            </a:r>
          </a:p>
          <a:p>
            <a:pPr>
              <a:spcBef>
                <a:spcPct val="50000"/>
              </a:spcBef>
            </a:pPr>
            <a:r>
              <a:rPr lang="en-US" sz="3200">
                <a:solidFill>
                  <a:srgbClr val="000099"/>
                </a:solidFill>
              </a:rPr>
              <a:t>Bước 3: Dán thành phong bì</a:t>
            </a:r>
          </a:p>
        </p:txBody>
      </p:sp>
      <p:sp>
        <p:nvSpPr>
          <p:cNvPr id="7174" name="WordArt 6"/>
          <p:cNvSpPr>
            <a:spLocks noChangeArrowheads="1" noChangeShapeType="1" noTextEdit="1"/>
          </p:cNvSpPr>
          <p:nvPr/>
        </p:nvSpPr>
        <p:spPr bwMode="auto">
          <a:xfrm>
            <a:off x="1447800" y="1143000"/>
            <a:ext cx="6172200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0000CC"/>
                    </a:gs>
                  </a:gsLst>
                  <a:lin ang="2700000" scaled="1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Quy trình gấp, cắt, dán phong bì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717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H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381000"/>
            <a:ext cx="3124200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7" descr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3657600"/>
            <a:ext cx="3200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228600" y="304800"/>
            <a:ext cx="8458200" cy="762000"/>
            <a:chOff x="-144" y="192"/>
            <a:chExt cx="5616" cy="480"/>
          </a:xfrm>
        </p:grpSpPr>
        <p:sp>
          <p:nvSpPr>
            <p:cNvPr id="7181" name="Line 10"/>
            <p:cNvSpPr>
              <a:spLocks noChangeShapeType="1"/>
            </p:cNvSpPr>
            <p:nvPr/>
          </p:nvSpPr>
          <p:spPr bwMode="auto">
            <a:xfrm flipV="1">
              <a:off x="5280" y="5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82" name="Line 12"/>
            <p:cNvSpPr>
              <a:spLocks noChangeShapeType="1"/>
            </p:cNvSpPr>
            <p:nvPr/>
          </p:nvSpPr>
          <p:spPr bwMode="auto">
            <a:xfrm>
              <a:off x="5280" y="19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7183" name="Group 22"/>
            <p:cNvGrpSpPr>
              <a:grpSpLocks/>
            </p:cNvGrpSpPr>
            <p:nvPr/>
          </p:nvGrpSpPr>
          <p:grpSpPr bwMode="auto">
            <a:xfrm>
              <a:off x="-144" y="192"/>
              <a:ext cx="5616" cy="365"/>
              <a:chOff x="0" y="192"/>
              <a:chExt cx="5616" cy="365"/>
            </a:xfrm>
          </p:grpSpPr>
          <p:sp>
            <p:nvSpPr>
              <p:cNvPr id="7184" name="Text Box 4"/>
              <p:cNvSpPr txBox="1">
                <a:spLocks noChangeArrowheads="1"/>
              </p:cNvSpPr>
              <p:nvPr/>
            </p:nvSpPr>
            <p:spPr bwMode="auto">
              <a:xfrm>
                <a:off x="0" y="192"/>
                <a:ext cx="5616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>
                    <a:solidFill>
                      <a:srgbClr val="FF0066"/>
                    </a:solidFill>
                  </a:rPr>
                  <a:t>Bước 1: Gấp phong bì</a:t>
                </a:r>
              </a:p>
            </p:txBody>
          </p:sp>
          <p:sp>
            <p:nvSpPr>
              <p:cNvPr id="7185" name="Line 17"/>
              <p:cNvSpPr>
                <a:spLocks noChangeShapeType="1"/>
              </p:cNvSpPr>
              <p:nvPr/>
            </p:nvSpPr>
            <p:spPr bwMode="auto">
              <a:xfrm>
                <a:off x="5424" y="336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6" name="Line 20"/>
              <p:cNvSpPr>
                <a:spLocks noChangeShapeType="1"/>
              </p:cNvSpPr>
              <p:nvPr/>
            </p:nvSpPr>
            <p:spPr bwMode="auto">
              <a:xfrm>
                <a:off x="5376" y="528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87" name="Line 21"/>
              <p:cNvSpPr>
                <a:spLocks noChangeShapeType="1"/>
              </p:cNvSpPr>
              <p:nvPr/>
            </p:nvSpPr>
            <p:spPr bwMode="auto">
              <a:xfrm>
                <a:off x="5376" y="336"/>
                <a:ext cx="9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8216" name="Text Box 24"/>
          <p:cNvSpPr txBox="1">
            <a:spLocks noChangeArrowheads="1"/>
          </p:cNvSpPr>
          <p:nvPr/>
        </p:nvSpPr>
        <p:spPr bwMode="auto">
          <a:xfrm rot="-5400000">
            <a:off x="8218488" y="468312"/>
            <a:ext cx="6937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2 ô</a:t>
            </a:r>
          </a:p>
        </p:txBody>
      </p:sp>
      <p:sp>
        <p:nvSpPr>
          <p:cNvPr id="8219" name="Text Box 27"/>
          <p:cNvSpPr txBox="1">
            <a:spLocks noChangeArrowheads="1"/>
          </p:cNvSpPr>
          <p:nvPr/>
        </p:nvSpPr>
        <p:spPr bwMode="auto">
          <a:xfrm>
            <a:off x="4876800" y="3367088"/>
            <a:ext cx="9144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 ô rưỡi</a:t>
            </a:r>
          </a:p>
        </p:txBody>
      </p:sp>
      <p:sp>
        <p:nvSpPr>
          <p:cNvPr id="8220" name="Text Box 28"/>
          <p:cNvSpPr txBox="1">
            <a:spLocks noChangeArrowheads="1"/>
          </p:cNvSpPr>
          <p:nvPr/>
        </p:nvSpPr>
        <p:spPr bwMode="auto">
          <a:xfrm>
            <a:off x="7848600" y="3367088"/>
            <a:ext cx="9144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 ô rưỡi</a:t>
            </a:r>
          </a:p>
        </p:txBody>
      </p:sp>
      <p:sp>
        <p:nvSpPr>
          <p:cNvPr id="8221" name="Text Box 29"/>
          <p:cNvSpPr txBox="1">
            <a:spLocks noChangeArrowheads="1"/>
          </p:cNvSpPr>
          <p:nvPr/>
        </p:nvSpPr>
        <p:spPr bwMode="auto">
          <a:xfrm>
            <a:off x="1295400" y="5562600"/>
            <a:ext cx="13716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>
                <a:solidFill>
                  <a:srgbClr val="000099"/>
                </a:solidFill>
              </a:rPr>
              <a:t>Hình 1</a:t>
            </a:r>
          </a:p>
        </p:txBody>
      </p:sp>
      <p:sp>
        <p:nvSpPr>
          <p:cNvPr id="8222" name="Text Box 30"/>
          <p:cNvSpPr txBox="1">
            <a:spLocks noChangeArrowheads="1"/>
          </p:cNvSpPr>
          <p:nvPr/>
        </p:nvSpPr>
        <p:spPr bwMode="auto">
          <a:xfrm>
            <a:off x="6172200" y="2667000"/>
            <a:ext cx="13716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>
                <a:solidFill>
                  <a:srgbClr val="000099"/>
                </a:solidFill>
              </a:rPr>
              <a:t>Hình 2</a:t>
            </a:r>
          </a:p>
        </p:txBody>
      </p:sp>
      <p:sp>
        <p:nvSpPr>
          <p:cNvPr id="8223" name="Text Box 31"/>
          <p:cNvSpPr txBox="1">
            <a:spLocks noChangeArrowheads="1"/>
          </p:cNvSpPr>
          <p:nvPr/>
        </p:nvSpPr>
        <p:spPr bwMode="auto">
          <a:xfrm>
            <a:off x="6248400" y="6096000"/>
            <a:ext cx="13716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>
                <a:solidFill>
                  <a:srgbClr val="000099"/>
                </a:solidFill>
              </a:rPr>
              <a:t>Hình 3</a:t>
            </a:r>
          </a:p>
        </p:txBody>
      </p:sp>
      <p:sp>
        <p:nvSpPr>
          <p:cNvPr id="7179" name="Line 35"/>
          <p:cNvSpPr>
            <a:spLocks noChangeShapeType="1"/>
          </p:cNvSpPr>
          <p:nvPr/>
        </p:nvSpPr>
        <p:spPr bwMode="auto">
          <a:xfrm>
            <a:off x="8077200" y="1600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8237" name="Picture 45" descr="h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1371600"/>
            <a:ext cx="2833688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8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8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8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6" grpId="0"/>
      <p:bldP spid="8219" grpId="0"/>
      <p:bldP spid="8220" grpId="0"/>
      <p:bldP spid="8221" grpId="0"/>
      <p:bldP spid="8222" grpId="0"/>
      <p:bldP spid="82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28600" y="304800"/>
            <a:ext cx="434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0066"/>
                </a:solidFill>
              </a:rPr>
              <a:t>Bước 2: Cắt phong bì</a:t>
            </a:r>
          </a:p>
        </p:txBody>
      </p:sp>
      <p:pic>
        <p:nvPicPr>
          <p:cNvPr id="9221" name="Picture 5" descr="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908175"/>
            <a:ext cx="2633663" cy="319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 descr="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1752600"/>
            <a:ext cx="284162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1676400" y="5318125"/>
            <a:ext cx="13716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>
                <a:solidFill>
                  <a:srgbClr val="000099"/>
                </a:solidFill>
              </a:rPr>
              <a:t>Hình 4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6248400" y="5241925"/>
            <a:ext cx="13716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>
                <a:solidFill>
                  <a:srgbClr val="000099"/>
                </a:solidFill>
              </a:rPr>
              <a:t>Hình 5</a:t>
            </a:r>
          </a:p>
        </p:txBody>
      </p:sp>
      <p:pic>
        <p:nvPicPr>
          <p:cNvPr id="9225" name="Picture 9" descr="fleche1%20(20)"/>
          <p:cNvPicPr>
            <a:picLocks noChangeAspect="1" noChangeArrowheads="1" noCrop="1"/>
          </p:cNvPicPr>
          <p:nvPr/>
        </p:nvPicPr>
        <p:blipFill>
          <a:blip r:embed="rId4">
            <a:grayscl/>
          </a:blip>
          <a:srcRect/>
          <a:stretch>
            <a:fillRect/>
          </a:stretch>
        </p:blipFill>
        <p:spPr bwMode="auto">
          <a:xfrm rot="-5400000">
            <a:off x="4498181" y="3031332"/>
            <a:ext cx="434975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5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  <p:bldP spid="9223" grpId="0"/>
      <p:bldP spid="92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28600" y="152400"/>
            <a:ext cx="4953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>
                <a:solidFill>
                  <a:srgbClr val="FF0066"/>
                </a:solidFill>
              </a:rPr>
              <a:t>Bước 3: Dán thành phong bì</a:t>
            </a:r>
          </a:p>
        </p:txBody>
      </p:sp>
      <p:pic>
        <p:nvPicPr>
          <p:cNvPr id="10245" name="Picture 5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295400"/>
            <a:ext cx="434340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3352800" y="4724400"/>
            <a:ext cx="13716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>
                <a:solidFill>
                  <a:srgbClr val="000099"/>
                </a:solidFill>
              </a:rPr>
              <a:t>Hình 6</a:t>
            </a:r>
          </a:p>
        </p:txBody>
      </p:sp>
      <p:sp>
        <p:nvSpPr>
          <p:cNvPr id="9221" name="AutoShape 7" descr="Woven mat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400800"/>
            <a:ext cx="381000" cy="381000"/>
          </a:xfrm>
          <a:prstGeom prst="actionButtonHom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/>
      <p:bldP spid="102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0" y="381000"/>
            <a:ext cx="8686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04800" y="152400"/>
            <a:ext cx="5486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CC"/>
                </a:solidFill>
              </a:rPr>
              <a:t>Hoạt động 3:</a:t>
            </a:r>
            <a:r>
              <a:rPr lang="en-US" sz="3200">
                <a:solidFill>
                  <a:srgbClr val="0000CC"/>
                </a:solidFill>
              </a:rPr>
              <a:t> HS thực hành</a:t>
            </a:r>
          </a:p>
        </p:txBody>
      </p:sp>
      <p:sp>
        <p:nvSpPr>
          <p:cNvPr id="11271" name="AutoShape 7"/>
          <p:cNvSpPr>
            <a:spLocks noChangeArrowheads="1"/>
          </p:cNvSpPr>
          <p:nvPr/>
        </p:nvSpPr>
        <p:spPr bwMode="auto">
          <a:xfrm>
            <a:off x="1600200" y="914400"/>
            <a:ext cx="5334000" cy="2819400"/>
          </a:xfrm>
          <a:prstGeom prst="cloudCallout">
            <a:avLst>
              <a:gd name="adj1" fmla="val -16787"/>
              <a:gd name="adj2" fmla="val 45384"/>
            </a:avLst>
          </a:prstGeom>
          <a:solidFill>
            <a:srgbClr val="CCFFCC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z="3200">
                <a:solidFill>
                  <a:srgbClr val="000099"/>
                </a:solidFill>
              </a:rPr>
              <a:t>Để gấp, cắt, dán được phong bì ta thực hiện  những bước nào?</a:t>
            </a: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1524000" y="4343400"/>
            <a:ext cx="5791200" cy="1981200"/>
          </a:xfrm>
          <a:prstGeom prst="rect">
            <a:avLst/>
          </a:prstGeom>
          <a:solidFill>
            <a:srgbClr val="CCFFCC"/>
          </a:solidFill>
          <a:ln w="9525">
            <a:solidFill>
              <a:srgbClr val="33CCCC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Font typeface="Wingdings" pitchFamily="2" charset="2"/>
              <a:buChar char="Ø"/>
            </a:pPr>
            <a:r>
              <a:rPr lang="en-US" sz="3200">
                <a:solidFill>
                  <a:srgbClr val="CC0066"/>
                </a:solidFill>
              </a:rPr>
              <a:t> Bước 1: Gấp phong bì.</a:t>
            </a:r>
          </a:p>
          <a:p>
            <a:pPr>
              <a:buFont typeface="Wingdings" pitchFamily="2" charset="2"/>
              <a:buChar char="Ø"/>
            </a:pPr>
            <a:r>
              <a:rPr lang="en-US" sz="3200">
                <a:solidFill>
                  <a:srgbClr val="CC0066"/>
                </a:solidFill>
              </a:rPr>
              <a:t> Bước 2: Cắt phong bì.</a:t>
            </a:r>
          </a:p>
          <a:p>
            <a:pPr>
              <a:buFont typeface="Wingdings" pitchFamily="2" charset="2"/>
              <a:buChar char="Ø"/>
            </a:pPr>
            <a:r>
              <a:rPr lang="en-US" sz="3200">
                <a:solidFill>
                  <a:srgbClr val="CC0066"/>
                </a:solidFill>
              </a:rPr>
              <a:t> Bước 3: Dán thành phong bì.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/>
      <p:bldP spid="11271" grpId="0" animBg="1"/>
      <p:bldP spid="1127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454</Words>
  <Application>Microsoft Office PowerPoint</Application>
  <PresentationFormat>On-screen Show (4:3)</PresentationFormat>
  <Paragraphs>54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CSTeam</cp:lastModifiedBy>
  <cp:revision>48</cp:revision>
  <dcterms:created xsi:type="dcterms:W3CDTF">2010-04-28T09:04:29Z</dcterms:created>
  <dcterms:modified xsi:type="dcterms:W3CDTF">2016-06-29T09:03:17Z</dcterms:modified>
</cp:coreProperties>
</file>