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3" r:id="rId12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50" autoAdjust="0"/>
    <p:restoredTop sz="94660"/>
  </p:normalViewPr>
  <p:slideViewPr>
    <p:cSldViewPr>
      <p:cViewPr>
        <p:scale>
          <a:sx n="75" d="100"/>
          <a:sy n="75" d="100"/>
        </p:scale>
        <p:origin x="-1308" y="-22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979"/>
            <a:ext cx="2057400" cy="36565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979"/>
            <a:ext cx="6019800" cy="365654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3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5AC51-247D-4D9D-B0B0-00A06FD47BA4}" type="datetimeFigureOut">
              <a:rPr lang="en-US" smtClean="0"/>
              <a:pPr/>
              <a:t>3/6/2021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504E5-034A-42B9-8E73-DB25481A59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wmf"/><Relationship Id="rId7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WordArt 6"/>
          <p:cNvSpPr>
            <a:spLocks noChangeArrowheads="1" noChangeShapeType="1" noTextEdit="1"/>
          </p:cNvSpPr>
          <p:nvPr/>
        </p:nvSpPr>
        <p:spPr bwMode="auto">
          <a:xfrm>
            <a:off x="1892300" y="2236787"/>
            <a:ext cx="5105400" cy="722313"/>
          </a:xfrm>
          <a:prstGeom prst="rect">
            <a:avLst/>
          </a:prstGeom>
        </p:spPr>
        <p:txBody>
          <a:bodyPr wrap="none" lIns="71323" tIns="35662" rIns="71323" bIns="3566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100" b="1" i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Arial"/>
                <a:cs typeface="Arial"/>
              </a:rPr>
              <a:t>Môn: Toán  Lớp 2</a:t>
            </a:r>
          </a:p>
        </p:txBody>
      </p:sp>
      <p:pic>
        <p:nvPicPr>
          <p:cNvPr id="36870" name="Picture 7" descr="ANd9GcRqtrxiT_vZGJytNBhszI31l3leUpRBnQ1CSZyeqnpj58MkW5G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476750"/>
            <a:ext cx="1260872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8" descr="ANd9GcRqtrxiT_vZGJytNBhszI31l3leUpRBnQ1CSZyeqnpj58MkW5G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128" y="4476750"/>
            <a:ext cx="1260872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27699" y="3162300"/>
            <a:ext cx="46346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Bài: luyện tập</a:t>
            </a:r>
            <a:endParaRPr lang="en-US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2301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3505200" y="-38100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Tóm </a:t>
            </a:r>
            <a:r>
              <a:rPr lang="en-US" alt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endParaRPr lang="en-US" alt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219200" y="140970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eaLnBrk="1" hangingPunct="1"/>
            <a:r>
              <a:rPr lang="en-US" alt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Tòa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 thứ hai			</a:t>
            </a:r>
            <a:r>
              <a:rPr lang="en-US" alt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:….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ầng ?</a:t>
            </a:r>
            <a:endParaRPr lang="en-US" altLang="en-US" sz="2400" dirty="0">
              <a:solidFill>
                <a:schemeClr val="accent6">
                  <a:lumMod val="75000"/>
                </a:schemeClr>
              </a:solidFill>
              <a:latin typeface=".Vn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19200" y="4191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Tòa nhà thứ nhất			</a:t>
            </a:r>
            <a:r>
              <a:rPr lang="en-US" altLang="en-US" sz="24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: </a:t>
            </a:r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16 tầng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219200" y="948035"/>
            <a:ext cx="9131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Tòa nhà thứ hai ít hơn tòa nhà thứ nhất : 4 tầng</a:t>
            </a: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3213100" y="2095500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algn="ctr" eaLnBrk="1" hangingPunct="1"/>
            <a:r>
              <a:rPr lang="en-US" alt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Bài giải</a:t>
            </a:r>
            <a:endParaRPr lang="en-US" alt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885950" y="2873494"/>
            <a:ext cx="45593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Số tầng tòa nhà thứ 2 là :</a:t>
            </a:r>
            <a:endParaRPr lang="en-US" alt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– 4 = 12 ( tầng )</a:t>
            </a:r>
          </a:p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Đáp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số : 12 tầng.</a:t>
            </a:r>
          </a:p>
          <a:p>
            <a:pPr algn="ctr" eaLnBrk="1" hangingPunct="1"/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507877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333E-6 L 0.15416 -0.516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-2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/>
      <p:bldP spid="5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5715000"/>
          </a:xfrm>
          <a:prstGeom prst="rect">
            <a:avLst/>
          </a:prstGeom>
          <a:solidFill>
            <a:srgbClr val="66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WordArt 9"/>
          <p:cNvSpPr>
            <a:spLocks noChangeArrowheads="1" noChangeShapeType="1" noTextEdit="1"/>
          </p:cNvSpPr>
          <p:nvPr/>
        </p:nvSpPr>
        <p:spPr bwMode="auto">
          <a:xfrm>
            <a:off x="1485900" y="1460500"/>
            <a:ext cx="5715000" cy="3048000"/>
          </a:xfrm>
          <a:prstGeom prst="rect">
            <a:avLst/>
          </a:prstGeom>
        </p:spPr>
        <p:txBody>
          <a:bodyPr wrap="none" lIns="71323" tIns="35662" rIns="71323" bIns="35662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200" b="1" kern="10" spc="-218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CHÀO TẠM BIỆT </a:t>
            </a:r>
          </a:p>
          <a:p>
            <a:pPr algn="ctr"/>
            <a:r>
              <a:rPr lang="en-US" sz="2200" b="1" kern="10" spc="-218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VÀ HẸN GẶP LẠI!</a:t>
            </a:r>
          </a:p>
        </p:txBody>
      </p:sp>
      <p:pic>
        <p:nvPicPr>
          <p:cNvPr id="10244" name="Picture 11" descr="FLOWERS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4000500"/>
            <a:ext cx="807244" cy="154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2" descr="BALLOON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0"/>
            <a:ext cx="1000125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3" descr="RINGTI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1" y="2667000"/>
            <a:ext cx="650081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16"/>
          <p:cNvSpPr>
            <a:spLocks noChangeArrowheads="1"/>
          </p:cNvSpPr>
          <p:nvPr/>
        </p:nvSpPr>
        <p:spPr bwMode="auto">
          <a:xfrm>
            <a:off x="1143000" y="1952741"/>
            <a:ext cx="144104" cy="349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1323" tIns="35662" rIns="71323" bIns="35662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248" name="Picture 17" descr="BALLOON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300" y="571500"/>
            <a:ext cx="1000125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20" descr="bir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0"/>
            <a:ext cx="7143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26" descr="bir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54000"/>
            <a:ext cx="7143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Picture 27" descr="bir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0"/>
            <a:ext cx="7143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Picture 28" descr="bir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550" y="190500"/>
            <a:ext cx="7143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29" descr="bir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0"/>
            <a:ext cx="71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30" descr="bir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575" y="2984500"/>
            <a:ext cx="71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31" descr="Yacht-03-jun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969" y="2921000"/>
            <a:ext cx="992981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6" name="Picture 32" descr="Yacht-03-jun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794000"/>
            <a:ext cx="8001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Picture 33" descr="Yacht-03-june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21000"/>
            <a:ext cx="571500" cy="493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8" name="Picture 34" descr="Yacht-04-june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3429000"/>
            <a:ext cx="1250156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35" descr="bird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2984500"/>
            <a:ext cx="714375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02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905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 cũ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172633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 1</a:t>
            </a:r>
            <a:r>
              <a:rPr lang="en-US" sz="40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: Long cao 96cm, Khang thấp hơn Long 3cm. </a:t>
            </a:r>
            <a:r>
              <a:rPr lang="en-US" sz="40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Hỏi</a:t>
            </a:r>
            <a:r>
              <a:rPr lang="en-US" sz="40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Khang</a:t>
            </a:r>
            <a:r>
              <a:rPr lang="en-US" sz="40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cao</a:t>
            </a:r>
            <a:r>
              <a:rPr lang="en-US" sz="40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bao</a:t>
            </a:r>
            <a:r>
              <a:rPr lang="en-US" sz="40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nhiêu</a:t>
            </a:r>
            <a:r>
              <a:rPr lang="en-US" sz="40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xăng-ti-mét</a:t>
            </a:r>
            <a:r>
              <a:rPr lang="en-US" sz="40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?  </a:t>
            </a:r>
            <a:endParaRPr lang="en-US" sz="4000" b="1" u="sng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97590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A. 96 – 3 = 92 (cm) 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5433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B. 96 + 3 = 99 (cm) 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0767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C. 96 – 3 = 93 (cm) 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55131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mph" presetSubtype="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905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 cũ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172633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chemeClr val="tx2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 2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: Thọ gấp được 15 con hạc giấy, Huy gấp được ít hơn Thọ 4 con hạc giấy.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Hỏi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Huy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gấp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được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bao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nhiêu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con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hạc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giấy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?</a:t>
            </a:r>
            <a:endParaRPr lang="en-US" sz="3600" b="1" u="sng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97590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A. 15 – 4 = 11 (con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hạc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giấy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) 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5433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B. 15 – 4 = 21 (con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hạc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giấy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)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40767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C. 15 + 4 = 19 (con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hạc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giấy</a:t>
            </a:r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)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26404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3290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D32907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2" grpId="1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905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 cũ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172633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 3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: Đoạn thẳng AB dài 7dm, đoạn thẳng CD ngắn hơn đoạn thẳng AB 2dm.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Hỏi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đoạn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thẳng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CD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dài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bao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nhiêu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đề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-xi-</a:t>
            </a:r>
            <a:r>
              <a:rPr lang="en-US" sz="3600" b="1" dirty="0" err="1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mét</a:t>
            </a:r>
            <a:r>
              <a:rPr lang="en-US" sz="36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?</a:t>
            </a:r>
            <a:endParaRPr lang="en-US" sz="3600" b="1" u="sng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975908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A. 7 + 2 = 9 (dm)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35433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B. 7 – 2 = 5 (cm)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40767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C. 7 – 2 = 5 (dm)</a:t>
            </a:r>
            <a:endParaRPr lang="en-US" sz="40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0192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/>
      <p:bldP spid="17" grpId="0"/>
      <p:bldP spid="1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1143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Luyện tập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58624" y="2000250"/>
            <a:ext cx="1371600" cy="1371600"/>
            <a:chOff x="76200" y="1104900"/>
            <a:chExt cx="2743200" cy="2590800"/>
          </a:xfrm>
        </p:grpSpPr>
        <p:sp>
          <p:nvSpPr>
            <p:cNvPr id="13" name="Oval 12"/>
            <p:cNvSpPr/>
            <p:nvPr/>
          </p:nvSpPr>
          <p:spPr>
            <a:xfrm>
              <a:off x="76200" y="1104900"/>
              <a:ext cx="2743200" cy="2590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33400" y="1485900"/>
              <a:ext cx="1828800" cy="1905000"/>
              <a:chOff x="533400" y="1485900"/>
              <a:chExt cx="1828800" cy="1905000"/>
            </a:xfrm>
          </p:grpSpPr>
          <p:sp>
            <p:nvSpPr>
              <p:cNvPr id="18" name="5-Point Star 17"/>
              <p:cNvSpPr/>
              <p:nvPr/>
            </p:nvSpPr>
            <p:spPr>
              <a:xfrm>
                <a:off x="1219200" y="14859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9" name="5-Point Star 18"/>
              <p:cNvSpPr/>
              <p:nvPr/>
            </p:nvSpPr>
            <p:spPr>
              <a:xfrm>
                <a:off x="1219200" y="21717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0" name="5-Point Star 19"/>
              <p:cNvSpPr/>
              <p:nvPr/>
            </p:nvSpPr>
            <p:spPr>
              <a:xfrm>
                <a:off x="1219200" y="28575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1" name="5-Point Star 20"/>
              <p:cNvSpPr/>
              <p:nvPr/>
            </p:nvSpPr>
            <p:spPr>
              <a:xfrm>
                <a:off x="1905000" y="14859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5-Point Star 21"/>
              <p:cNvSpPr/>
              <p:nvPr/>
            </p:nvSpPr>
            <p:spPr>
              <a:xfrm>
                <a:off x="533400" y="21717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</p:grpSp>
      <p:grpSp>
        <p:nvGrpSpPr>
          <p:cNvPr id="23" name="Group 22"/>
          <p:cNvGrpSpPr/>
          <p:nvPr/>
        </p:nvGrpSpPr>
        <p:grpSpPr>
          <a:xfrm>
            <a:off x="1981200" y="1993900"/>
            <a:ext cx="1371600" cy="1371600"/>
            <a:chOff x="2971800" y="1028700"/>
            <a:chExt cx="2590800" cy="2590800"/>
          </a:xfrm>
        </p:grpSpPr>
        <p:sp>
          <p:nvSpPr>
            <p:cNvPr id="24" name="Rectangle 23"/>
            <p:cNvSpPr/>
            <p:nvPr/>
          </p:nvSpPr>
          <p:spPr>
            <a:xfrm>
              <a:off x="2971800" y="1028700"/>
              <a:ext cx="2590800" cy="25908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4038600" y="1104900"/>
              <a:ext cx="457200" cy="533400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4038600" y="1790700"/>
              <a:ext cx="457200" cy="533400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4038600" y="2476500"/>
              <a:ext cx="457200" cy="533400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3352800" y="1104900"/>
              <a:ext cx="457200" cy="533400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4724400" y="1790700"/>
              <a:ext cx="457200" cy="533400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3352800" y="2476500"/>
              <a:ext cx="457200" cy="533400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5-Point Star 30"/>
            <p:cNvSpPr/>
            <p:nvPr/>
          </p:nvSpPr>
          <p:spPr>
            <a:xfrm>
              <a:off x="4724400" y="2933700"/>
              <a:ext cx="457200" cy="533400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2400" y="977325"/>
            <a:ext cx="2062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</a:t>
            </a:r>
            <a:r>
              <a:rPr lang="en-US" sz="32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1:</a:t>
            </a:r>
            <a:endParaRPr lang="en-US" sz="32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2400" y="1358325"/>
            <a:ext cx="2062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a)</a:t>
            </a:r>
            <a:endParaRPr lang="en-US" sz="28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81400" y="140970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81400" y="187708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Trong hình tròn có 5 ngôi sao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581400" y="2324100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Trong hình vuông có mấy ngôi sao?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581400" y="2776835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Trong hình vuông có 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ngôi sao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0" y="35433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Trong hình vuông có nhiều hơn trong hình tròn mấy ngôi sao?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399603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Trong hình vuông có nhiều hơn trong hình tròn 2 ngôi sao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0" y="445323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Trong hình tròn có ít hơn trong hình vuông mấy ngôi sao?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48387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Trong hình tròn có ít hơn trong hình vuông 2 ngôi sao</a:t>
            </a:r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279535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1905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" pitchFamily="34" charset="0"/>
                <a:cs typeface="Times New Roman" pitchFamily="18" charset="0"/>
              </a:rPr>
              <a:t>Luyện tập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58624" y="2000250"/>
            <a:ext cx="1371600" cy="1371600"/>
            <a:chOff x="76200" y="1104900"/>
            <a:chExt cx="2743200" cy="2590800"/>
          </a:xfrm>
        </p:grpSpPr>
        <p:sp>
          <p:nvSpPr>
            <p:cNvPr id="13" name="Oval 12"/>
            <p:cNvSpPr/>
            <p:nvPr/>
          </p:nvSpPr>
          <p:spPr>
            <a:xfrm>
              <a:off x="76200" y="1104900"/>
              <a:ext cx="2743200" cy="259080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33400" y="1485900"/>
              <a:ext cx="1828800" cy="1905000"/>
              <a:chOff x="533400" y="1485900"/>
              <a:chExt cx="1828800" cy="1905000"/>
            </a:xfrm>
          </p:grpSpPr>
          <p:sp>
            <p:nvSpPr>
              <p:cNvPr id="18" name="5-Point Star 17"/>
              <p:cNvSpPr/>
              <p:nvPr/>
            </p:nvSpPr>
            <p:spPr>
              <a:xfrm>
                <a:off x="1219200" y="14859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9" name="5-Point Star 18"/>
              <p:cNvSpPr/>
              <p:nvPr/>
            </p:nvSpPr>
            <p:spPr>
              <a:xfrm>
                <a:off x="1219200" y="21717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0" name="5-Point Star 19"/>
              <p:cNvSpPr/>
              <p:nvPr/>
            </p:nvSpPr>
            <p:spPr>
              <a:xfrm>
                <a:off x="1219200" y="28575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1" name="5-Point Star 20"/>
              <p:cNvSpPr/>
              <p:nvPr/>
            </p:nvSpPr>
            <p:spPr>
              <a:xfrm>
                <a:off x="1905000" y="14859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5-Point Star 21"/>
              <p:cNvSpPr/>
              <p:nvPr/>
            </p:nvSpPr>
            <p:spPr>
              <a:xfrm>
                <a:off x="533400" y="2171700"/>
                <a:ext cx="457200" cy="533400"/>
              </a:xfrm>
              <a:prstGeom prst="star5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1981200" y="1993900"/>
            <a:ext cx="1371600" cy="1371600"/>
            <a:chOff x="1981200" y="1993900"/>
            <a:chExt cx="1371600" cy="1371600"/>
          </a:xfrm>
        </p:grpSpPr>
        <p:sp>
          <p:nvSpPr>
            <p:cNvPr id="24" name="Rectangle 23"/>
            <p:cNvSpPr/>
            <p:nvPr/>
          </p:nvSpPr>
          <p:spPr>
            <a:xfrm>
              <a:off x="1981200" y="1993900"/>
              <a:ext cx="1371600" cy="13716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5" name="5-Point Star 24"/>
            <p:cNvSpPr/>
            <p:nvPr/>
          </p:nvSpPr>
          <p:spPr>
            <a:xfrm>
              <a:off x="2545976" y="2034241"/>
              <a:ext cx="242047" cy="282388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6" name="5-Point Star 25"/>
            <p:cNvSpPr/>
            <p:nvPr/>
          </p:nvSpPr>
          <p:spPr>
            <a:xfrm>
              <a:off x="2545976" y="2397312"/>
              <a:ext cx="242047" cy="282388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7" name="5-Point Star 26"/>
            <p:cNvSpPr/>
            <p:nvPr/>
          </p:nvSpPr>
          <p:spPr>
            <a:xfrm>
              <a:off x="2545976" y="2760382"/>
              <a:ext cx="242047" cy="282388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8" name="5-Point Star 27"/>
            <p:cNvSpPr/>
            <p:nvPr/>
          </p:nvSpPr>
          <p:spPr>
            <a:xfrm>
              <a:off x="2182906" y="2034241"/>
              <a:ext cx="242047" cy="282388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29" name="5-Point Star 28"/>
            <p:cNvSpPr/>
            <p:nvPr/>
          </p:nvSpPr>
          <p:spPr>
            <a:xfrm>
              <a:off x="2909047" y="2397312"/>
              <a:ext cx="242047" cy="282388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0" name="5-Point Star 29"/>
            <p:cNvSpPr/>
            <p:nvPr/>
          </p:nvSpPr>
          <p:spPr>
            <a:xfrm>
              <a:off x="2182906" y="2760382"/>
              <a:ext cx="242047" cy="282388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31" name="5-Point Star 30"/>
            <p:cNvSpPr/>
            <p:nvPr/>
          </p:nvSpPr>
          <p:spPr>
            <a:xfrm>
              <a:off x="2909047" y="3002429"/>
              <a:ext cx="242047" cy="282388"/>
            </a:xfrm>
            <a:prstGeom prst="star5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2400" y="977325"/>
            <a:ext cx="2062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</a:t>
            </a:r>
            <a:r>
              <a:rPr lang="en-US" sz="32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1:</a:t>
            </a:r>
            <a:endParaRPr lang="en-US" sz="32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2400" y="1358325"/>
            <a:ext cx="2062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a)</a:t>
            </a:r>
            <a:endParaRPr lang="en-US" sz="28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0" y="422463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Em phải vẽ thêm 2 ngôi sao nữa vào trong hình tròn để có số ngôi sao ở trong hai hình bằng nhau.</a:t>
            </a:r>
            <a:endParaRPr 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39090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nữa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5-Point Star 42"/>
          <p:cNvSpPr/>
          <p:nvPr/>
        </p:nvSpPr>
        <p:spPr>
          <a:xfrm>
            <a:off x="1069735" y="2844725"/>
            <a:ext cx="274320" cy="36576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44" name="5-Point Star 43"/>
          <p:cNvSpPr/>
          <p:nvPr/>
        </p:nvSpPr>
        <p:spPr>
          <a:xfrm>
            <a:off x="1072276" y="2520202"/>
            <a:ext cx="274320" cy="365760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1533894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52400" y="474465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</a:t>
            </a:r>
            <a:r>
              <a:rPr lang="en-US" sz="32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2: Giải bài toán theo tóm tắt sau:</a:t>
            </a:r>
            <a:endParaRPr lang="en-US" sz="32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228600" y="937380"/>
            <a:ext cx="792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Anh 		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	: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16 tuổi</a:t>
            </a:r>
          </a:p>
          <a:p>
            <a:pPr eaLnBrk="1" hangingPunct="1"/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Em kém anh	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5 tuổi</a:t>
            </a:r>
          </a:p>
          <a:p>
            <a:pPr eaLnBrk="1" hangingPunct="1"/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Em			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…. t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uổi ?</a:t>
            </a:r>
            <a:endParaRPr lang="en-US" altLang="en-US" sz="3200" dirty="0">
              <a:latin typeface=".VnArial" pitchFamily="34" charset="0"/>
            </a:endParaRP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533400" y="3269040"/>
            <a:ext cx="792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Số tuổi của em là:</a:t>
            </a:r>
          </a:p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– 5 = 11 ( tuổi 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Đáp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số: 11 tuổi</a:t>
            </a:r>
          </a:p>
        </p:txBody>
      </p:sp>
      <p:sp>
        <p:nvSpPr>
          <p:cNvPr id="3" name="Rectangle 2"/>
          <p:cNvSpPr/>
          <p:nvPr/>
        </p:nvSpPr>
        <p:spPr>
          <a:xfrm>
            <a:off x="3736618" y="2608065"/>
            <a:ext cx="15183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Bài giải</a:t>
            </a:r>
          </a:p>
        </p:txBody>
      </p:sp>
    </p:spTree>
    <p:extLst>
      <p:ext uri="{BB962C8B-B14F-4D97-AF65-F5344CB8AC3E}">
        <p14:creationId xmlns:p14="http://schemas.microsoft.com/office/powerpoint/2010/main" val="34032834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52400" y="398265"/>
            <a:ext cx="899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Bài</a:t>
            </a:r>
            <a:r>
              <a:rPr lang="en-US" sz="3200" b="1" dirty="0" smtClean="0">
                <a:latin typeface="Times New Roman" pitchFamily="18" charset="0"/>
                <a:ea typeface="Times" pitchFamily="34" charset="0"/>
                <a:cs typeface="Times New Roman" pitchFamily="18" charset="0"/>
              </a:rPr>
              <a:t> 3: Giải bài toán theo tóm tắt sau:</a:t>
            </a:r>
            <a:endParaRPr lang="en-US" sz="3200" b="1" dirty="0">
              <a:latin typeface="Times New Roman" pitchFamily="18" charset="0"/>
              <a:ea typeface="Times" pitchFamily="34" charset="0"/>
              <a:cs typeface="Times New Roman" pitchFamily="18" charset="0"/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228600" y="861180"/>
            <a:ext cx="792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	: 11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tuổi</a:t>
            </a:r>
          </a:p>
          <a:p>
            <a:pPr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Anh hơn em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5 tuổi</a:t>
            </a:r>
          </a:p>
          <a:p>
            <a:pPr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…. t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uổi ?</a:t>
            </a:r>
            <a:endParaRPr lang="en-US" altLang="en-US" sz="3200" dirty="0">
              <a:latin typeface=".VnArial" pitchFamily="34" charset="0"/>
            </a:endParaRPr>
          </a:p>
        </p:txBody>
      </p:sp>
      <p:sp>
        <p:nvSpPr>
          <p:cNvPr id="36" name="Text Box 23"/>
          <p:cNvSpPr txBox="1">
            <a:spLocks noChangeArrowheads="1"/>
          </p:cNvSpPr>
          <p:nvPr/>
        </p:nvSpPr>
        <p:spPr bwMode="auto">
          <a:xfrm>
            <a:off x="533400" y="3192840"/>
            <a:ext cx="792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Số tuổi của anh là:</a:t>
            </a:r>
          </a:p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11 +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5 = 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( tuổi 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eaLnBrk="1" hangingPunct="1"/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Đáp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số: </a:t>
            </a:r>
            <a:r>
              <a:rPr lang="en-US" altLang="en-US" sz="3200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tuổi</a:t>
            </a:r>
          </a:p>
        </p:txBody>
      </p:sp>
      <p:sp>
        <p:nvSpPr>
          <p:cNvPr id="3" name="Rectangle 2"/>
          <p:cNvSpPr/>
          <p:nvPr/>
        </p:nvSpPr>
        <p:spPr>
          <a:xfrm>
            <a:off x="3736618" y="2531865"/>
            <a:ext cx="15183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Bài giải</a:t>
            </a:r>
          </a:p>
        </p:txBody>
      </p:sp>
    </p:spTree>
    <p:extLst>
      <p:ext uri="{BB962C8B-B14F-4D97-AF65-F5344CB8AC3E}">
        <p14:creationId xmlns:p14="http://schemas.microsoft.com/office/powerpoint/2010/main" val="3450569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342900"/>
            <a:ext cx="9144000" cy="143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algn="just" eaLnBrk="1" hangingPunct="1"/>
            <a:r>
              <a:rPr lang="en-US" altLang="en-US" sz="2900" b="1" dirty="0">
                <a:latin typeface="Times New Roman" pitchFamily="18" charset="0"/>
                <a:cs typeface="Times New Roman" pitchFamily="18" charset="0"/>
              </a:rPr>
              <a:t>Bài 4: </a:t>
            </a:r>
            <a:r>
              <a:rPr lang="en-US" altLang="en-US" sz="2900" dirty="0">
                <a:latin typeface="Times New Roman" pitchFamily="18" charset="0"/>
                <a:cs typeface="Times New Roman" pitchFamily="18" charset="0"/>
              </a:rPr>
              <a:t>Tòa nhà thứ nhất có 16 tầng, tòa nhà thứ hai có ít hơn tòa nhà thứ nhất 4 tầng. Hỏi tòa nhà thứ hai có bao nhiêu </a:t>
            </a:r>
            <a:r>
              <a:rPr lang="en-US" altLang="en-US" sz="2900" dirty="0" smtClean="0">
                <a:latin typeface="Times New Roman" pitchFamily="18" charset="0"/>
                <a:cs typeface="Times New Roman" pitchFamily="18" charset="0"/>
              </a:rPr>
              <a:t>tầng ?</a:t>
            </a:r>
            <a:endParaRPr lang="en-US" altLang="en-US" sz="2900" dirty="0">
              <a:latin typeface=".VnArial" pitchFamily="34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09800" y="1621661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Tóm </a:t>
            </a:r>
            <a:r>
              <a:rPr lang="en-US" alt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endParaRPr lang="en-US" alt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-76200" y="306946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H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itchFamily="34" charset="0"/>
              </a:defRPr>
            </a:lvl9pPr>
          </a:lstStyle>
          <a:p>
            <a:pPr eaLnBrk="1" hangingPunct="1"/>
            <a:r>
              <a:rPr lang="en-US" altLang="en-US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Tòa </a:t>
            </a:r>
            <a:r>
              <a:rPr lang="en-US" altLang="en-US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nhà thứ hai			</a:t>
            </a:r>
            <a:r>
              <a:rPr lang="en-US" altLang="en-US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:…. </a:t>
            </a:r>
            <a:r>
              <a:rPr lang="en-US" altLang="en-US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en-US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ầng ?</a:t>
            </a:r>
            <a:endParaRPr lang="en-US" altLang="en-US" sz="2400" dirty="0">
              <a:solidFill>
                <a:srgbClr val="003300"/>
              </a:solidFill>
              <a:latin typeface=".Vn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76200" y="207886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Tòa nhà thứ nhất			</a:t>
            </a:r>
            <a:r>
              <a:rPr lang="en-US" altLang="en-US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: </a:t>
            </a:r>
            <a:r>
              <a:rPr lang="en-US" altLang="en-US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16 tầng</a:t>
            </a:r>
          </a:p>
        </p:txBody>
      </p:sp>
      <p:sp>
        <p:nvSpPr>
          <p:cNvPr id="5" name="Rectangle 4"/>
          <p:cNvSpPr/>
          <p:nvPr/>
        </p:nvSpPr>
        <p:spPr>
          <a:xfrm>
            <a:off x="-76200" y="2607796"/>
            <a:ext cx="9131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Tòa nhà thứ hai ít hơn tòa nhà thứ nhất : 4 tầng</a:t>
            </a:r>
          </a:p>
        </p:txBody>
      </p:sp>
      <p:pic>
        <p:nvPicPr>
          <p:cNvPr id="15" name="Picture 14" descr="Mở bán chung cư Tân Việt Tower giá thấp, hỗ trợ gói 30 nghìn tỷ | Tạp chí  Kiến trúc Việt Na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0" y="1669141"/>
            <a:ext cx="3035300" cy="3038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94071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528</Words>
  <Application>Microsoft Office PowerPoint</Application>
  <PresentationFormat>On-screen Show (16:10)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38</cp:revision>
  <dcterms:created xsi:type="dcterms:W3CDTF">2019-10-05T08:30:20Z</dcterms:created>
  <dcterms:modified xsi:type="dcterms:W3CDTF">2021-03-06T09:14:07Z</dcterms:modified>
</cp:coreProperties>
</file>