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15"/>
  </p:notesMasterIdLst>
  <p:handoutMasterIdLst>
    <p:handoutMasterId r:id="rId16"/>
  </p:handoutMasterIdLst>
  <p:sldIdLst>
    <p:sldId id="297" r:id="rId2"/>
    <p:sldId id="299" r:id="rId3"/>
    <p:sldId id="259" r:id="rId4"/>
    <p:sldId id="275" r:id="rId5"/>
    <p:sldId id="276" r:id="rId6"/>
    <p:sldId id="293" r:id="rId7"/>
    <p:sldId id="301" r:id="rId8"/>
    <p:sldId id="296" r:id="rId9"/>
    <p:sldId id="285" r:id="rId10"/>
    <p:sldId id="300" r:id="rId11"/>
    <p:sldId id="291" r:id="rId12"/>
    <p:sldId id="298" r:id="rId13"/>
    <p:sldId id="265" r:id="rId14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6600"/>
    <a:srgbClr val="FF0066"/>
    <a:srgbClr val="006666"/>
    <a:srgbClr val="FFFF00"/>
    <a:srgbClr val="000099"/>
    <a:srgbClr val="FF3300"/>
    <a:srgbClr val="FF505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76" autoAdjust="0"/>
    <p:restoredTop sz="94660"/>
  </p:normalViewPr>
  <p:slideViewPr>
    <p:cSldViewPr>
      <p:cViewPr>
        <p:scale>
          <a:sx n="65" d="100"/>
          <a:sy n="65" d="100"/>
        </p:scale>
        <p:origin x="-62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3C68054-E241-409D-A0F0-FFCC615B5398}" type="datetime1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4" name="Nơi giữ chỗ cho Chân trang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en-US"/>
              <a:t>THIÊT KẾ: NGUYỄN THỊ BÍCH LOAN</a:t>
            </a:r>
          </a:p>
        </p:txBody>
      </p:sp>
      <p:sp>
        <p:nvSpPr>
          <p:cNvPr id="5" name="Nơi giữ chỗ cho Số hiệu Bản chiế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7194143-DFF4-410C-91CF-CAF3D2F89F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8EAD470-01B4-4528-A0C9-06AEC0B8FA79}" type="datetime1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215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THIÊT KẾ: NGUYỄN THỊ BÍCH LOAN</a:t>
            </a:r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4A4CFF4-3842-4E6F-A9F0-9950515B5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ơi giữ chỗ cho Hình ảnh của Bản chiế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ơi giữ chỗ cho Ghi chú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2532" name="Nơi giữ chỗ cho Ngày tháng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65EDE27C-4A35-4B15-945E-CC853A2013FD}" type="datetime1">
              <a:rPr lang="en-US" smtClean="0"/>
              <a:pPr/>
              <a:t>6/29/2016</a:t>
            </a:fld>
            <a:endParaRPr lang="en-US" smtClean="0"/>
          </a:p>
        </p:txBody>
      </p:sp>
      <p:sp>
        <p:nvSpPr>
          <p:cNvPr id="22533" name="Nơi giữ chỗ cho Chân trang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THIÊT KẾ: NGUYỄN THỊ BÍCH LOAN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ơi giữ chỗ cho Hình ảnh của Bản chiế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ơi giữ chỗ cho Ghi chú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3556" name="Nơi giữ chỗ cho Ngày tháng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B03211B-4AFF-4BD3-81E6-0CB969F41527}" type="datetime1">
              <a:rPr lang="en-US" smtClean="0"/>
              <a:pPr/>
              <a:t>6/29/2016</a:t>
            </a:fld>
            <a:endParaRPr lang="en-US" smtClean="0"/>
          </a:p>
        </p:txBody>
      </p:sp>
      <p:sp>
        <p:nvSpPr>
          <p:cNvPr id="23557" name="Nơi giữ chỗ cho Chân trang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THIÊT KẾ: NGUYỄN THỊ BÍCH LOAN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Bầu dục 12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Hình Bầu dục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4" name="Tiêu đề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22" name="Tiêu đề phụ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6" name="Nơi giữ chỗ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E2BB0D-5003-48E7-82A3-19D6390F7253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7" name="Nơi giữ chỗ cho Chân trang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8" name="Nơi giữ chỗ cho Số hiệu Bản chiế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E976F57-86B6-4BF5-98DD-4A91BB8C06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55E01-6B68-413F-80BE-70D0CC5B3304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5" name="Nơi giữ chỗ cho Chân trang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6" name="Nơi giữ chỗ cho Số hiệu Bản chiế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A0CF9-CA3D-4CFD-BEE5-CEC06D24CE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FE7B7-3183-45A6-8018-AE72A4DDC684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5" name="Nơi giữ chỗ cho Chân trang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6" name="Nơi giữ chỗ cho Số hiệu Bản chiế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5E765-1884-4B93-A812-16F20CF9F9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F921D-CBBA-4AC5-A1CE-8C4A106CE2BE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3" name="Nơi giữ chỗ cho Chân trang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4" name="Nơi giữ chỗ cho Số hiệu Bản chiế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DE7FC-0B13-4636-AB09-912DE40A53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548B4-7325-4CD2-BA67-E26C6BEECC5E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5" name="Nơi giữ chỗ cho Chân trang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6" name="Nơi giữ chỗ cho Số hiệu Bản chiế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70633-9E45-48BE-BD0F-64805B6A0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12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Hình Chữ nhật 13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6" name="Hình Bầu dục 1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7" name="Hình Bầu dục 1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8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C90B1B-79F9-445E-9024-62ED951E0AB4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9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10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0DA29C-AA23-4DEC-9A77-2F84D5B2FA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Ngày tháng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9F31D-1E78-4F10-A297-6364F4D56A0B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6" name="Nơi giữ chỗ cho Chân trang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7" name="Nơi giữ chỗ cho Số hiệu Bản chiế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76442-A8DB-40CF-B2E5-53A9BE33BF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Nơi giữ chỗ cho Nội dung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Nơi giữ chỗ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733C8D-AB2D-4959-81C5-2EEAE668425D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8" name="Nơi giữ chỗ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9" name="Nơi giữ chỗ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DCD089-B699-4836-9450-A2E27B9869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gày tháng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7AE36-F0A1-4D20-BA54-4C124B3E4D8F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4" name="Nơi giữ chỗ cho Chân trang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5" name="Nơi giữ chỗ cho Số hiệu Bản chiế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98C9C-128B-4F25-AB63-9E03ACCE35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2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3" name="Hình Chữ nhật 13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4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5A159F-035E-4A18-9BCD-BE4A756D9485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5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6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223015-878D-4E88-A6FA-134625307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385C1AD-B4DB-42B8-9720-7F4162F1D78A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7979F36-443C-4C00-955A-9E2D87088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̀nh Chữ nhật 1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algn="l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Lưu đồ: Tiến trình 13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7" name="Lưu đồ: Tiến trình 15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 dirty="0"/>
          </a:p>
        </p:txBody>
      </p:sp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vi-VN" noProof="0" smtClean="0"/>
              <a:t>Bấm biểu tượng để thêm hình ảnh</a:t>
            </a:r>
            <a:endParaRPr lang="en-US" noProof="0" dirty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8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A7F0C7-1704-4754-A863-C0B64612F630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9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10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E90A6A-6AF6-41B2-A639-513E96BE9D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Đĩa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8" name="Hình Bầu dục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1" name="Hình khuyên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2" name="Hình Chữ nhật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Nơi giữ chỗ cho Tiêu đề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9" name="Nơi giữ chỗ cho Văn bản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 smtClean="0"/>
          </a:p>
        </p:txBody>
      </p:sp>
      <p:sp>
        <p:nvSpPr>
          <p:cNvPr id="24" name="Nơi giữ chỗ cho Ngày tháng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E919A563-410F-4E99-941E-2CE7D50DCB67}" type="datetime1">
              <a:rPr lang="vi-VN"/>
              <a:pPr>
                <a:defRPr/>
              </a:pPr>
              <a:t>29/06/2016</a:t>
            </a:fld>
            <a:endParaRPr lang="en-US"/>
          </a:p>
        </p:txBody>
      </p:sp>
      <p:sp>
        <p:nvSpPr>
          <p:cNvPr id="10" name="Nơi giữ chỗ cho Chân trang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r>
              <a:rPr lang="en-US"/>
              <a:t>THIẾT KẾ NGUYỄN THỊ BÍCH LOAN</a:t>
            </a:r>
          </a:p>
        </p:txBody>
      </p:sp>
      <p:sp>
        <p:nvSpPr>
          <p:cNvPr id="22" name="Nơi giữ chỗ cho Số hiệu Bản chiếu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12AB080C-7CF8-44A4-8935-A3E4B547EE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Hình Chữ nhật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45" r:id="rId2"/>
    <p:sldLayoutId id="2147483852" r:id="rId3"/>
    <p:sldLayoutId id="2147483846" r:id="rId4"/>
    <p:sldLayoutId id="2147483853" r:id="rId5"/>
    <p:sldLayoutId id="2147483847" r:id="rId6"/>
    <p:sldLayoutId id="2147483854" r:id="rId7"/>
    <p:sldLayoutId id="2147483855" r:id="rId8"/>
    <p:sldLayoutId id="2147483856" r:id="rId9"/>
    <p:sldLayoutId id="2147483848" r:id="rId10"/>
    <p:sldLayoutId id="2147483849" r:id="rId11"/>
    <p:sldLayoutId id="2147483850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Franklin Gothic Medium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H4"/>
          <p:cNvPicPr>
            <a:picLocks noChangeAspect="1" noChangeArrowheads="1"/>
          </p:cNvPicPr>
          <p:nvPr/>
        </p:nvPicPr>
        <p:blipFill>
          <a:blip r:embed="rId2"/>
          <a:srcRect t="4443" b="530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êu đề 1"/>
          <p:cNvSpPr>
            <a:spLocks noGrp="1"/>
          </p:cNvSpPr>
          <p:nvPr>
            <p:ph type="title"/>
          </p:nvPr>
        </p:nvSpPr>
        <p:spPr>
          <a:xfrm>
            <a:off x="2209800" y="609600"/>
            <a:ext cx="5562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66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Times New Roman" pitchFamily="18" charset="0"/>
              </a:rPr>
              <a:t>Tập </a:t>
            </a:r>
            <a:r>
              <a:rPr lang="vi-VN" sz="660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đọc</a:t>
            </a:r>
            <a:endParaRPr lang="en-US" sz="6600" smtClean="0">
              <a:effectLst>
                <a:outerShdw blurRad="38100" dist="38100" dir="2700000" algn="tl">
                  <a:srgbClr val="C0C0C0"/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8196" name="Nơi giữ chỗ cho Nội dung 2"/>
          <p:cNvSpPr>
            <a:spLocks noGrp="1"/>
          </p:cNvSpPr>
          <p:nvPr>
            <p:ph idx="1"/>
          </p:nvPr>
        </p:nvSpPr>
        <p:spPr>
          <a:xfrm>
            <a:off x="2590800" y="1828800"/>
            <a:ext cx="4648200" cy="1066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5400" b="1" smtClean="0">
                <a:solidFill>
                  <a:srgbClr val="FF0066"/>
                </a:solidFill>
                <a:latin typeface="Arial" charset="0"/>
                <a:cs typeface="Times New Roman" pitchFamily="18" charset="0"/>
              </a:rPr>
              <a:t>Bác sĩ Sói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</a:endParaRPr>
          </a:p>
        </p:txBody>
      </p:sp>
      <p:pic>
        <p:nvPicPr>
          <p:cNvPr id="17412" name="Picture 4" descr="k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Hộp_Văn_Bản 5"/>
          <p:cNvSpPr txBox="1">
            <a:spLocks noChangeArrowheads="1"/>
          </p:cNvSpPr>
          <p:nvPr/>
        </p:nvSpPr>
        <p:spPr bwMode="auto">
          <a:xfrm>
            <a:off x="762000" y="1066800"/>
            <a:ext cx="67818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400" b="1">
                <a:latin typeface="Arial" charset="0"/>
                <a:cs typeface="Times New Roman" pitchFamily="18" charset="0"/>
              </a:rPr>
              <a:t>5. Chọn tên khác cho truyện theo gợi ý d</a:t>
            </a:r>
            <a:r>
              <a:rPr lang="vi-VN" sz="4400" b="1">
                <a:latin typeface="Arial" charset="0"/>
                <a:cs typeface="Times New Roman" pitchFamily="18" charset="0"/>
              </a:rPr>
              <a:t>ưới</a:t>
            </a:r>
            <a:r>
              <a:rPr lang="en-US" sz="4400" b="1">
                <a:latin typeface="Arial" charset="0"/>
                <a:cs typeface="Times New Roman" pitchFamily="18" charset="0"/>
              </a:rPr>
              <a:t> </a:t>
            </a:r>
            <a:r>
              <a:rPr lang="vi-VN" sz="4400" b="1">
                <a:latin typeface="Arial" charset="0"/>
                <a:cs typeface="Times New Roman" pitchFamily="18" charset="0"/>
              </a:rPr>
              <a:t>đâ</a:t>
            </a:r>
            <a:r>
              <a:rPr lang="en-US" sz="4400" b="1">
                <a:latin typeface="Arial" charset="0"/>
                <a:cs typeface="Times New Roman" pitchFamily="18" charset="0"/>
              </a:rPr>
              <a:t>y:</a:t>
            </a:r>
          </a:p>
          <a:p>
            <a:pPr algn="l"/>
            <a:r>
              <a:rPr lang="en-US" sz="4400" b="1">
                <a:latin typeface="Arial" charset="0"/>
                <a:cs typeface="Times New Roman" pitchFamily="18" charset="0"/>
              </a:rPr>
              <a:t> a, Sói và Ngựa .</a:t>
            </a:r>
          </a:p>
          <a:p>
            <a:pPr algn="l"/>
            <a:r>
              <a:rPr lang="en-US" sz="4400" b="1">
                <a:latin typeface="Arial" charset="0"/>
                <a:cs typeface="Times New Roman" pitchFamily="18" charset="0"/>
              </a:rPr>
              <a:t> b, Lừa ng</a:t>
            </a:r>
            <a:r>
              <a:rPr lang="vi-VN" sz="4400" b="1">
                <a:latin typeface="Arial" charset="0"/>
                <a:cs typeface="Times New Roman" pitchFamily="18" charset="0"/>
              </a:rPr>
              <a:t>ười</a:t>
            </a:r>
            <a:r>
              <a:rPr lang="en-US" sz="4400" b="1">
                <a:latin typeface="Arial" charset="0"/>
                <a:cs typeface="Times New Roman" pitchFamily="18" charset="0"/>
              </a:rPr>
              <a:t> lại bị ng</a:t>
            </a:r>
            <a:r>
              <a:rPr lang="vi-VN" sz="4400" b="1">
                <a:latin typeface="Arial" charset="0"/>
                <a:cs typeface="Times New Roman" pitchFamily="18" charset="0"/>
              </a:rPr>
              <a:t>ười</a:t>
            </a:r>
            <a:r>
              <a:rPr lang="en-US" sz="4400" b="1">
                <a:latin typeface="Arial" charset="0"/>
                <a:cs typeface="Times New Roman" pitchFamily="18" charset="0"/>
              </a:rPr>
              <a:t> lừa.</a:t>
            </a:r>
          </a:p>
          <a:p>
            <a:pPr algn="l"/>
            <a:r>
              <a:rPr lang="en-US" sz="4400" b="1">
                <a:latin typeface="Arial" charset="0"/>
                <a:cs typeface="Times New Roman" pitchFamily="18" charset="0"/>
              </a:rPr>
              <a:t> c, Anh Ngựa thông minh.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" descr="hinh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Hộp_Văn_Bản 11"/>
          <p:cNvSpPr txBox="1">
            <a:spLocks noChangeArrowheads="1"/>
          </p:cNvSpPr>
          <p:nvPr/>
        </p:nvSpPr>
        <p:spPr bwMode="auto">
          <a:xfrm>
            <a:off x="2667000" y="1524000"/>
            <a:ext cx="47244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FF0066"/>
                </a:solidFill>
                <a:latin typeface="Arial" charset="0"/>
                <a:cs typeface="Times New Roman" pitchFamily="18" charset="0"/>
              </a:rPr>
              <a:t>Nội dung</a:t>
            </a:r>
            <a:r>
              <a:rPr lang="en-US" sz="3600">
                <a:latin typeface="Arial" charset="0"/>
                <a:cs typeface="Times New Roman" pitchFamily="18" charset="0"/>
              </a:rPr>
              <a:t>:</a:t>
            </a:r>
          </a:p>
          <a:p>
            <a:r>
              <a:rPr lang="en-US" sz="3600">
                <a:latin typeface="Arial" charset="0"/>
                <a:cs typeface="Times New Roman" pitchFamily="18" charset="0"/>
              </a:rPr>
              <a:t> </a:t>
            </a:r>
            <a:r>
              <a:rPr lang="en-US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Sói gian ngoan bày m</a:t>
            </a:r>
            <a:r>
              <a:rPr lang="vi-VN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ư</a:t>
            </a:r>
            <a:r>
              <a:rPr lang="en-US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u kế </a:t>
            </a:r>
            <a:r>
              <a:rPr lang="vi-VN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định</a:t>
            </a:r>
            <a:r>
              <a:rPr lang="en-US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l</a:t>
            </a:r>
            <a:r>
              <a:rPr lang="vi-VN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ừa</a:t>
            </a:r>
            <a:r>
              <a:rPr lang="en-US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Ng</a:t>
            </a:r>
            <a:r>
              <a:rPr lang="vi-VN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vi-VN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để</a:t>
            </a:r>
            <a:r>
              <a:rPr lang="en-US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vi-VN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ă</a:t>
            </a:r>
            <a:r>
              <a:rPr lang="en-US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n thịt, không ng</a:t>
            </a:r>
            <a:r>
              <a:rPr lang="vi-VN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ờ</a:t>
            </a:r>
            <a:r>
              <a:rPr lang="en-US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bị Ng</a:t>
            </a:r>
            <a:r>
              <a:rPr lang="vi-VN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360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thông minh dùng mẹo trị lại.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_Văn_Bản 11"/>
          <p:cNvSpPr txBox="1">
            <a:spLocks noChangeArrowheads="1"/>
          </p:cNvSpPr>
          <p:nvPr/>
        </p:nvSpPr>
        <p:spPr bwMode="auto">
          <a:xfrm>
            <a:off x="609600" y="609600"/>
            <a:ext cx="762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Arial" charset="0"/>
                <a:cs typeface="Times New Roman" pitchFamily="18" charset="0"/>
              </a:rPr>
              <a:t>Luyện </a:t>
            </a:r>
            <a:r>
              <a:rPr lang="vi-VN" sz="4000" b="1">
                <a:latin typeface="Arial" charset="0"/>
                <a:cs typeface="Times New Roman" pitchFamily="18" charset="0"/>
              </a:rPr>
              <a:t>đọc</a:t>
            </a:r>
            <a:r>
              <a:rPr lang="en-US" sz="4000" b="1">
                <a:latin typeface="Arial" charset="0"/>
                <a:cs typeface="Times New Roman" pitchFamily="18" charset="0"/>
              </a:rPr>
              <a:t> phân vai</a:t>
            </a:r>
          </a:p>
        </p:txBody>
      </p:sp>
      <p:sp>
        <p:nvSpPr>
          <p:cNvPr id="6" name="Hộp_Văn_Bản 12"/>
          <p:cNvSpPr txBox="1">
            <a:spLocks noChangeArrowheads="1"/>
          </p:cNvSpPr>
          <p:nvPr/>
        </p:nvSpPr>
        <p:spPr bwMode="auto">
          <a:xfrm>
            <a:off x="457200" y="2667000"/>
            <a:ext cx="8610600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FF3300"/>
                </a:solidFill>
                <a:latin typeface="Arial" charset="0"/>
                <a:cs typeface="Times New Roman" pitchFamily="18" charset="0"/>
              </a:rPr>
              <a:t>Giọng ng</a:t>
            </a:r>
            <a:r>
              <a:rPr lang="vi-VN" sz="4400" b="1">
                <a:solidFill>
                  <a:srgbClr val="FF3300"/>
                </a:solidFill>
                <a:latin typeface="Arial" charset="0"/>
                <a:cs typeface="Times New Roman" pitchFamily="18" charset="0"/>
              </a:rPr>
              <a:t>ười</a:t>
            </a:r>
            <a:r>
              <a:rPr lang="en-US" sz="4400" b="1">
                <a:solidFill>
                  <a:srgbClr val="FF3300"/>
                </a:solidFill>
                <a:latin typeface="Arial" charset="0"/>
                <a:cs typeface="Times New Roman" pitchFamily="18" charset="0"/>
              </a:rPr>
              <a:t> kể vui vẻ, tinh nghịch</a:t>
            </a:r>
          </a:p>
          <a:p>
            <a:r>
              <a:rPr lang="en-US" sz="4400" b="1">
                <a:solidFill>
                  <a:srgbClr val="FF3300"/>
                </a:solidFill>
                <a:latin typeface="Arial" charset="0"/>
                <a:cs typeface="Times New Roman" pitchFamily="18" charset="0"/>
              </a:rPr>
              <a:t>Giọng Sói giả bộ hiền lành</a:t>
            </a:r>
          </a:p>
          <a:p>
            <a:r>
              <a:rPr lang="en-US" sz="4400" b="1">
                <a:solidFill>
                  <a:srgbClr val="FF3300"/>
                </a:solidFill>
                <a:latin typeface="Arial" charset="0"/>
                <a:cs typeface="Times New Roman" pitchFamily="18" charset="0"/>
              </a:rPr>
              <a:t>Giọng Ng</a:t>
            </a:r>
            <a:r>
              <a:rPr lang="vi-VN" sz="4400" b="1">
                <a:solidFill>
                  <a:srgbClr val="FF3300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4400" b="1">
                <a:solidFill>
                  <a:srgbClr val="FF3300"/>
                </a:solidFill>
                <a:latin typeface="Arial" charset="0"/>
                <a:cs typeface="Times New Roman" pitchFamily="18" charset="0"/>
              </a:rPr>
              <a:t> ngoan ngoãn lễ phép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4400"/>
            <a:ext cx="9144000" cy="584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Hộp_Văn_Bản 11"/>
          <p:cNvSpPr txBox="1">
            <a:spLocks noChangeArrowheads="1"/>
          </p:cNvSpPr>
          <p:nvPr/>
        </p:nvSpPr>
        <p:spPr bwMode="auto">
          <a:xfrm>
            <a:off x="1752600" y="1600200"/>
            <a:ext cx="5715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Sói gian ngoan bày m</a:t>
            </a:r>
            <a:r>
              <a:rPr lang="vi-VN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ư</a:t>
            </a:r>
            <a:r>
              <a:rPr lang="en-US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u kế </a:t>
            </a:r>
            <a:r>
              <a:rPr lang="vi-VN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định</a:t>
            </a:r>
            <a:r>
              <a:rPr lang="en-US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l</a:t>
            </a:r>
            <a:r>
              <a:rPr lang="vi-VN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ừa</a:t>
            </a:r>
            <a:r>
              <a:rPr lang="en-US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Ng</a:t>
            </a:r>
            <a:r>
              <a:rPr lang="vi-VN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vi-VN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để</a:t>
            </a:r>
            <a:r>
              <a:rPr lang="en-US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vi-VN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ă</a:t>
            </a:r>
            <a:r>
              <a:rPr lang="en-US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n thịt, không ng</a:t>
            </a:r>
            <a:r>
              <a:rPr lang="vi-VN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ờ</a:t>
            </a:r>
            <a:r>
              <a:rPr lang="en-US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bị Ng</a:t>
            </a:r>
            <a:r>
              <a:rPr lang="vi-VN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4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thông minh dùng mẹo trị lại.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rial" charset="0"/>
            </a:endParaRPr>
          </a:p>
        </p:txBody>
      </p:sp>
      <p:pic>
        <p:nvPicPr>
          <p:cNvPr id="9220" name="Picture 4" descr="k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Hộp_Văn_Bản 9"/>
          <p:cNvSpPr txBox="1">
            <a:spLocks noChangeArrowheads="1"/>
          </p:cNvSpPr>
          <p:nvPr/>
        </p:nvSpPr>
        <p:spPr bwMode="auto">
          <a:xfrm>
            <a:off x="685800" y="1752600"/>
            <a:ext cx="78486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cuống lên, </a:t>
            </a:r>
            <a:r>
              <a:rPr lang="en-US" sz="4800" b="1">
                <a:solidFill>
                  <a:srgbClr val="FF0000"/>
                </a:solidFill>
                <a:latin typeface="Arial" charset="0"/>
              </a:rPr>
              <a:t>hiền lành, l</a:t>
            </a:r>
            <a:r>
              <a:rPr lang="vi-VN" sz="4800" b="1">
                <a:solidFill>
                  <a:srgbClr val="FF0000"/>
                </a:solidFill>
                <a:latin typeface="Arial" charset="0"/>
              </a:rPr>
              <a:t>ựa</a:t>
            </a:r>
            <a:r>
              <a:rPr lang="en-US" sz="4800" b="1">
                <a:solidFill>
                  <a:srgbClr val="FF0000"/>
                </a:solidFill>
                <a:latin typeface="Arial" charset="0"/>
              </a:rPr>
              <a:t> miếng, rỏ dãi, hu</a:t>
            </a:r>
            <a:r>
              <a:rPr lang="vi-VN" sz="4800" b="1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4800" b="1">
                <a:solidFill>
                  <a:srgbClr val="FF0000"/>
                </a:solidFill>
                <a:latin typeface="Arial" charset="0"/>
              </a:rPr>
              <a:t> gi</a:t>
            </a:r>
            <a:r>
              <a:rPr lang="vi-VN" sz="4800" b="1">
                <a:solidFill>
                  <a:srgbClr val="FF0000"/>
                </a:solidFill>
                <a:latin typeface="Arial" charset="0"/>
              </a:rPr>
              <a:t>ữ</a:t>
            </a:r>
            <a:r>
              <a:rPr lang="en-US" sz="4800" b="1">
                <a:solidFill>
                  <a:srgbClr val="FF0000"/>
                </a:solidFill>
                <a:latin typeface="Arial" charset="0"/>
              </a:rPr>
              <a:t>a tr</a:t>
            </a:r>
            <a:r>
              <a:rPr lang="vi-VN" sz="4800" b="1">
                <a:solidFill>
                  <a:srgbClr val="FF0000"/>
                </a:solidFill>
                <a:latin typeface="Arial" charset="0"/>
              </a:rPr>
              <a:t>ời</a:t>
            </a:r>
            <a:r>
              <a:rPr lang="en-US" sz="4800" b="1">
                <a:solidFill>
                  <a:srgbClr val="FF0000"/>
                </a:solidFill>
                <a:latin typeface="Arial" charset="0"/>
              </a:rPr>
              <a:t>,</a:t>
            </a:r>
          </a:p>
          <a:p>
            <a:pPr algn="l"/>
            <a:r>
              <a:rPr lang="en-US" sz="4800" b="1">
                <a:solidFill>
                  <a:srgbClr val="FF0000"/>
                </a:solidFill>
                <a:latin typeface="Arial" charset="0"/>
              </a:rPr>
              <a:t>làm </a:t>
            </a:r>
            <a:r>
              <a:rPr lang="vi-VN" sz="4800" b="1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4800" b="1">
                <a:solidFill>
                  <a:srgbClr val="FF0000"/>
                </a:solidFill>
                <a:latin typeface="Arial" charset="0"/>
              </a:rPr>
              <a:t>n, lễ phép</a:t>
            </a:r>
          </a:p>
        </p:txBody>
      </p:sp>
      <p:sp>
        <p:nvSpPr>
          <p:cNvPr id="9222" name="Hộp_Văn_Bản 7"/>
          <p:cNvSpPr txBox="1">
            <a:spLocks noChangeArrowheads="1"/>
          </p:cNvSpPr>
          <p:nvPr/>
        </p:nvSpPr>
        <p:spPr bwMode="auto">
          <a:xfrm>
            <a:off x="1981200" y="944563"/>
            <a:ext cx="35814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latin typeface="Arial" charset="0"/>
                <a:cs typeface="Times New Roman" pitchFamily="18" charset="0"/>
              </a:rPr>
              <a:t>Luyện </a:t>
            </a:r>
            <a:r>
              <a:rPr lang="vi-VN" sz="4800" b="1">
                <a:latin typeface="Arial" charset="0"/>
                <a:cs typeface="Times New Roman" pitchFamily="18" charset="0"/>
              </a:rPr>
              <a:t>đọc</a:t>
            </a:r>
            <a:endParaRPr lang="en-US" sz="4800" b="1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Hộp_Văn_Bản 7"/>
          <p:cNvSpPr txBox="1">
            <a:spLocks noChangeArrowheads="1"/>
          </p:cNvSpPr>
          <p:nvPr/>
        </p:nvSpPr>
        <p:spPr bwMode="auto">
          <a:xfrm>
            <a:off x="1981200" y="304800"/>
            <a:ext cx="3581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latin typeface="Arial" charset="0"/>
                <a:cs typeface="Times New Roman" pitchFamily="18" charset="0"/>
              </a:rPr>
              <a:t>Luyện </a:t>
            </a:r>
            <a:r>
              <a:rPr lang="vi-VN" sz="4800" b="1">
                <a:latin typeface="Arial" charset="0"/>
                <a:cs typeface="Times New Roman" pitchFamily="18" charset="0"/>
              </a:rPr>
              <a:t>đọc</a:t>
            </a:r>
            <a:endParaRPr lang="en-US" sz="4800" b="1">
              <a:latin typeface="Arial" charset="0"/>
              <a:cs typeface="Times New Roman" pitchFamily="18" charset="0"/>
            </a:endParaRPr>
          </a:p>
        </p:txBody>
      </p:sp>
      <p:sp>
        <p:nvSpPr>
          <p:cNvPr id="10243" name="Hộp_Văn_Bản 10"/>
          <p:cNvSpPr txBox="1">
            <a:spLocks noChangeArrowheads="1"/>
          </p:cNvSpPr>
          <p:nvPr/>
        </p:nvSpPr>
        <p:spPr bwMode="auto">
          <a:xfrm>
            <a:off x="3276600" y="1828800"/>
            <a:ext cx="228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0244" name="Hộp_Văn_Bản 11"/>
          <p:cNvSpPr txBox="1">
            <a:spLocks noChangeArrowheads="1"/>
          </p:cNvSpPr>
          <p:nvPr/>
        </p:nvSpPr>
        <p:spPr bwMode="auto">
          <a:xfrm>
            <a:off x="6096000" y="19050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0245" name="Hộp_Văn_Bản 13"/>
          <p:cNvSpPr txBox="1">
            <a:spLocks noChangeArrowheads="1"/>
          </p:cNvSpPr>
          <p:nvPr/>
        </p:nvSpPr>
        <p:spPr bwMode="auto">
          <a:xfrm>
            <a:off x="6096000" y="2819400"/>
            <a:ext cx="2209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0246" name="Hộp_Văn_Bản 14"/>
          <p:cNvSpPr txBox="1">
            <a:spLocks noChangeArrowheads="1"/>
          </p:cNvSpPr>
          <p:nvPr/>
        </p:nvSpPr>
        <p:spPr bwMode="auto">
          <a:xfrm>
            <a:off x="3276600" y="2819400"/>
            <a:ext cx="2438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0247" name="Hộp_Văn_Bản 15"/>
          <p:cNvSpPr txBox="1">
            <a:spLocks noChangeArrowheads="1"/>
          </p:cNvSpPr>
          <p:nvPr/>
        </p:nvSpPr>
        <p:spPr bwMode="auto">
          <a:xfrm>
            <a:off x="3200400" y="3733800"/>
            <a:ext cx="2667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6" name="Nơi giữ chỗ cho Nội dung 2"/>
          <p:cNvSpPr>
            <a:spLocks/>
          </p:cNvSpPr>
          <p:nvPr/>
        </p:nvSpPr>
        <p:spPr bwMode="auto">
          <a:xfrm>
            <a:off x="1066800" y="1447800"/>
            <a:ext cx="8077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82575" algn="l" eaLnBrk="1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Nó bèn kiếm một c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ặp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kính 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đ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eo lên m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ắt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,  một ống nghe c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ặp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vào cổ,  một áo choàng khoác lên ng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ười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,  một chiếc mũ thêu ch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ữ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thập 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đỏ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chụp lên 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đầu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. </a:t>
            </a:r>
          </a:p>
        </p:txBody>
      </p:sp>
      <p:cxnSp>
        <p:nvCxnSpPr>
          <p:cNvPr id="12" name="Đường kết nối thẳng 11"/>
          <p:cNvCxnSpPr>
            <a:cxnSpLocks noChangeShapeType="1"/>
          </p:cNvCxnSpPr>
          <p:nvPr/>
        </p:nvCxnSpPr>
        <p:spPr bwMode="auto">
          <a:xfrm rot="5400000">
            <a:off x="4495800" y="23622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  <p:cxnSp>
        <p:nvCxnSpPr>
          <p:cNvPr id="2" name="Đường kết nối thẳng 11"/>
          <p:cNvCxnSpPr>
            <a:cxnSpLocks noChangeShapeType="1"/>
          </p:cNvCxnSpPr>
          <p:nvPr/>
        </p:nvCxnSpPr>
        <p:spPr bwMode="auto">
          <a:xfrm rot="5400000">
            <a:off x="3352800" y="49530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  <p:cxnSp>
        <p:nvCxnSpPr>
          <p:cNvPr id="3" name="Đường kết nối thẳng 11"/>
          <p:cNvCxnSpPr>
            <a:cxnSpLocks noChangeShapeType="1"/>
          </p:cNvCxnSpPr>
          <p:nvPr/>
        </p:nvCxnSpPr>
        <p:spPr bwMode="auto">
          <a:xfrm rot="5400000">
            <a:off x="4191000" y="30480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  <p:cxnSp>
        <p:nvCxnSpPr>
          <p:cNvPr id="4" name="Đường kết nối thẳng 11"/>
          <p:cNvCxnSpPr>
            <a:cxnSpLocks noChangeShapeType="1"/>
          </p:cNvCxnSpPr>
          <p:nvPr/>
        </p:nvCxnSpPr>
        <p:spPr bwMode="auto">
          <a:xfrm rot="5400000">
            <a:off x="5638800" y="36576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  <p:cxnSp>
        <p:nvCxnSpPr>
          <p:cNvPr id="5" name="Đường kết nối thẳng 11"/>
          <p:cNvCxnSpPr>
            <a:cxnSpLocks noChangeShapeType="1"/>
          </p:cNvCxnSpPr>
          <p:nvPr/>
        </p:nvCxnSpPr>
        <p:spPr bwMode="auto">
          <a:xfrm rot="5400000">
            <a:off x="3429000" y="49530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êu đề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4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Times New Roman" pitchFamily="18" charset="0"/>
              </a:rPr>
              <a:t> Luyện </a:t>
            </a:r>
            <a:r>
              <a:rPr lang="vi-VN" sz="44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đọc</a:t>
            </a:r>
            <a:endParaRPr lang="en-US" sz="4400" b="1" smtClean="0">
              <a:effectLst>
                <a:outerShdw blurRad="38100" dist="38100" dir="2700000" algn="tl">
                  <a:srgbClr val="C0C0C0"/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16" name="Hình Chữ nhật 15"/>
          <p:cNvSpPr>
            <a:spLocks noChangeArrowheads="1"/>
          </p:cNvSpPr>
          <p:nvPr/>
        </p:nvSpPr>
        <p:spPr bwMode="auto">
          <a:xfrm>
            <a:off x="1066800" y="1524000"/>
            <a:ext cx="77724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buFont typeface="Arial" charset="0"/>
              <a:buChar char="•"/>
            </a:pPr>
            <a:r>
              <a:rPr lang="en-US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Sói 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m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ừng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r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ơ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n</a:t>
            </a:r>
            <a:r>
              <a:rPr lang="en-US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, 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mon men </a:t>
            </a:r>
            <a:r>
              <a:rPr lang="en-US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lại phía sau, </a:t>
            </a:r>
            <a:r>
              <a:rPr lang="vi-VN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định</a:t>
            </a:r>
            <a:r>
              <a:rPr lang="en-US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l</a:t>
            </a:r>
            <a:r>
              <a:rPr lang="vi-VN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miếng, 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đớp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sâu </a:t>
            </a:r>
            <a:r>
              <a:rPr lang="en-US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vào </a:t>
            </a:r>
            <a:r>
              <a:rPr lang="vi-VN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đùi</a:t>
            </a:r>
            <a:r>
              <a:rPr lang="en-US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Ng</a:t>
            </a:r>
            <a:r>
              <a:rPr lang="vi-VN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cho Ng</a:t>
            </a:r>
            <a:r>
              <a:rPr lang="vi-VN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4800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hết </a:t>
            </a:r>
            <a:r>
              <a:rPr lang="vi-VN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đường</a:t>
            </a:r>
            <a:r>
              <a:rPr lang="en-US" sz="4800" b="1">
                <a:solidFill>
                  <a:srgbClr val="006600"/>
                </a:solidFill>
                <a:latin typeface="Arial" charset="0"/>
                <a:cs typeface="Times New Roman" pitchFamily="18" charset="0"/>
              </a:rPr>
              <a:t> chạy.</a:t>
            </a:r>
          </a:p>
        </p:txBody>
      </p:sp>
      <p:cxnSp>
        <p:nvCxnSpPr>
          <p:cNvPr id="8" name="Đường kết nối thẳng 7"/>
          <p:cNvCxnSpPr>
            <a:cxnSpLocks noChangeShapeType="1"/>
          </p:cNvCxnSpPr>
          <p:nvPr/>
        </p:nvCxnSpPr>
        <p:spPr bwMode="auto">
          <a:xfrm rot="5400000">
            <a:off x="4800600" y="19050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  <p:cxnSp>
        <p:nvCxnSpPr>
          <p:cNvPr id="2" name="Đường kết nối thẳng 7"/>
          <p:cNvCxnSpPr>
            <a:cxnSpLocks noChangeShapeType="1"/>
          </p:cNvCxnSpPr>
          <p:nvPr/>
        </p:nvCxnSpPr>
        <p:spPr bwMode="auto">
          <a:xfrm rot="5400000">
            <a:off x="3048000" y="25908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  <p:cxnSp>
        <p:nvCxnSpPr>
          <p:cNvPr id="3" name="Đường kết nối thẳng 7"/>
          <p:cNvCxnSpPr>
            <a:cxnSpLocks noChangeShapeType="1"/>
          </p:cNvCxnSpPr>
          <p:nvPr/>
        </p:nvCxnSpPr>
        <p:spPr bwMode="auto">
          <a:xfrm rot="5400000">
            <a:off x="7086600" y="25146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  <p:cxnSp>
        <p:nvCxnSpPr>
          <p:cNvPr id="4" name="Đường kết nối thẳng 7"/>
          <p:cNvCxnSpPr>
            <a:cxnSpLocks noChangeShapeType="1"/>
          </p:cNvCxnSpPr>
          <p:nvPr/>
        </p:nvCxnSpPr>
        <p:spPr bwMode="auto">
          <a:xfrm rot="5400000">
            <a:off x="5257800" y="32766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  <p:cxnSp>
        <p:nvCxnSpPr>
          <p:cNvPr id="5" name="Đường kết nối thẳng 7"/>
          <p:cNvCxnSpPr>
            <a:cxnSpLocks noChangeShapeType="1"/>
          </p:cNvCxnSpPr>
          <p:nvPr/>
        </p:nvCxnSpPr>
        <p:spPr bwMode="auto">
          <a:xfrm rot="5400000">
            <a:off x="5334000" y="40386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  <p:cxnSp>
        <p:nvCxnSpPr>
          <p:cNvPr id="6" name="Đường kết nối thẳng 7"/>
          <p:cNvCxnSpPr>
            <a:cxnSpLocks noChangeShapeType="1"/>
          </p:cNvCxnSpPr>
          <p:nvPr/>
        </p:nvCxnSpPr>
        <p:spPr bwMode="auto">
          <a:xfrm rot="5400000">
            <a:off x="5181600" y="4038600"/>
            <a:ext cx="685800" cy="228600"/>
          </a:xfrm>
          <a:prstGeom prst="line">
            <a:avLst/>
          </a:prstGeom>
          <a:noFill/>
          <a:ln w="57150" algn="ctr">
            <a:solidFill>
              <a:srgbClr val="FF0066"/>
            </a:solidFill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Hộp_Văn_Bản 3"/>
          <p:cNvSpPr txBox="1">
            <a:spLocks noChangeArrowheads="1"/>
          </p:cNvSpPr>
          <p:nvPr/>
        </p:nvSpPr>
        <p:spPr bwMode="auto">
          <a:xfrm>
            <a:off x="1600200" y="304800"/>
            <a:ext cx="2133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" charset="0"/>
                <a:cs typeface="Times New Roman" pitchFamily="18" charset="0"/>
              </a:rPr>
              <a:t>T</a:t>
            </a:r>
            <a:r>
              <a:rPr lang="vi-VN" sz="3200">
                <a:latin typeface="Arial" charset="0"/>
                <a:cs typeface="Times New Roman" pitchFamily="18" charset="0"/>
              </a:rPr>
              <a:t>ừ</a:t>
            </a:r>
            <a:r>
              <a:rPr lang="en-US" sz="3200">
                <a:latin typeface="Arial" charset="0"/>
                <a:cs typeface="Times New Roman" pitchFamily="18" charset="0"/>
              </a:rPr>
              <a:t> m</a:t>
            </a:r>
            <a:r>
              <a:rPr lang="vi-VN" sz="3200">
                <a:latin typeface="Arial" charset="0"/>
                <a:cs typeface="Times New Roman" pitchFamily="18" charset="0"/>
              </a:rPr>
              <a:t>ới</a:t>
            </a:r>
            <a:endParaRPr lang="en-US" sz="3200">
              <a:latin typeface="Arial" charset="0"/>
              <a:cs typeface="Times New Roman" pitchFamily="18" charset="0"/>
            </a:endParaRPr>
          </a:p>
        </p:txBody>
      </p:sp>
      <p:pic>
        <p:nvPicPr>
          <p:cNvPr id="11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990600"/>
            <a:ext cx="7010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Hộp_Văn_Bản 11"/>
          <p:cNvSpPr txBox="1">
            <a:spLocks noChangeArrowheads="1"/>
          </p:cNvSpPr>
          <p:nvPr/>
        </p:nvSpPr>
        <p:spPr bwMode="auto">
          <a:xfrm>
            <a:off x="2057400" y="5287963"/>
            <a:ext cx="5715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vi-VN" sz="4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đá</a:t>
            </a:r>
            <a:r>
              <a:rPr lang="en-US" sz="4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một cú tr</a:t>
            </a:r>
            <a:r>
              <a:rPr lang="vi-VN" sz="4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ời</a:t>
            </a:r>
            <a:r>
              <a:rPr lang="en-US" sz="4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giáng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 bwMode="auto">
          <a:xfrm>
            <a:off x="1435100" y="76200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Tìm hiểu bài</a:t>
            </a:r>
          </a:p>
        </p:txBody>
      </p:sp>
      <p:sp>
        <p:nvSpPr>
          <p:cNvPr id="17418" name="Hộp_Văn_Bản 3"/>
          <p:cNvSpPr txBox="1">
            <a:spLocks noChangeArrowheads="1"/>
          </p:cNvSpPr>
          <p:nvPr/>
        </p:nvSpPr>
        <p:spPr bwMode="auto">
          <a:xfrm>
            <a:off x="914400" y="914400"/>
            <a:ext cx="82296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800" b="1">
                <a:latin typeface="Arial" charset="0"/>
                <a:cs typeface="Times New Roman" pitchFamily="18" charset="0"/>
              </a:rPr>
              <a:t>1. Từ ngữ nào tả sự thèm thuồng của Sói khi thấy Ngựa?</a:t>
            </a:r>
          </a:p>
        </p:txBody>
      </p:sp>
      <p:sp>
        <p:nvSpPr>
          <p:cNvPr id="4" name="Hộp_Văn_Bản 6"/>
          <p:cNvSpPr txBox="1">
            <a:spLocks noChangeArrowheads="1"/>
          </p:cNvSpPr>
          <p:nvPr/>
        </p:nvSpPr>
        <p:spPr bwMode="auto">
          <a:xfrm>
            <a:off x="1066800" y="2741613"/>
            <a:ext cx="7696200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8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Từ ngữ tả sự thèm thuồng của Sói khi thấy Ngựa là: </a:t>
            </a:r>
            <a:r>
              <a:rPr lang="en-US" sz="4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rỏ dãi</a:t>
            </a:r>
            <a:r>
              <a:rPr lang="en-US" sz="48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idx="4294967295"/>
          </p:nvPr>
        </p:nvSpPr>
        <p:spPr bwMode="auto">
          <a:xfrm>
            <a:off x="1435100" y="76200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Tìm hiểu bài</a:t>
            </a:r>
          </a:p>
        </p:txBody>
      </p:sp>
      <p:sp>
        <p:nvSpPr>
          <p:cNvPr id="6" name="Hộp_Văn_Bản 8"/>
          <p:cNvSpPr txBox="1">
            <a:spLocks noChangeArrowheads="1"/>
          </p:cNvSpPr>
          <p:nvPr/>
        </p:nvSpPr>
        <p:spPr bwMode="auto">
          <a:xfrm>
            <a:off x="1066800" y="2743200"/>
            <a:ext cx="7696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8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Sói giả làm bác sĩ khám bệnh cho Ng</a:t>
            </a:r>
            <a:r>
              <a:rPr lang="vi-VN" sz="48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48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vi-VN" sz="48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để</a:t>
            </a:r>
            <a:r>
              <a:rPr lang="en-US" sz="48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lừa Ngựa</a:t>
            </a:r>
          </a:p>
        </p:txBody>
      </p:sp>
      <p:sp>
        <p:nvSpPr>
          <p:cNvPr id="5" name="Hộp_Văn_Bản 7"/>
          <p:cNvSpPr txBox="1">
            <a:spLocks noChangeArrowheads="1"/>
          </p:cNvSpPr>
          <p:nvPr/>
        </p:nvSpPr>
        <p:spPr bwMode="auto">
          <a:xfrm>
            <a:off x="990600" y="1295400"/>
            <a:ext cx="7924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800" b="1">
                <a:latin typeface="Arial" charset="0"/>
                <a:cs typeface="Times New Roman" pitchFamily="18" charset="0"/>
              </a:rPr>
              <a:t>2. Sói làm gì </a:t>
            </a:r>
            <a:r>
              <a:rPr lang="vi-VN" sz="4800" b="1">
                <a:latin typeface="Arial" charset="0"/>
                <a:cs typeface="Times New Roman" pitchFamily="18" charset="0"/>
              </a:rPr>
              <a:t>để</a:t>
            </a:r>
            <a:r>
              <a:rPr lang="en-US" sz="4800" b="1">
                <a:latin typeface="Arial" charset="0"/>
                <a:cs typeface="Times New Roman" pitchFamily="18" charset="0"/>
              </a:rPr>
              <a:t> lừa Ngựa?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H4"/>
          <p:cNvPicPr>
            <a:picLocks noChangeAspect="1" noChangeArrowheads="1"/>
          </p:cNvPicPr>
          <p:nvPr/>
        </p:nvPicPr>
        <p:blipFill>
          <a:blip r:embed="rId3"/>
          <a:srcRect t="5556" b="524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Hộp_Văn_Bản 9"/>
          <p:cNvSpPr txBox="1">
            <a:spLocks noChangeArrowheads="1"/>
          </p:cNvSpPr>
          <p:nvPr/>
        </p:nvSpPr>
        <p:spPr bwMode="auto">
          <a:xfrm>
            <a:off x="990600" y="1219200"/>
            <a:ext cx="8001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400" b="1">
                <a:latin typeface="Arial" charset="0"/>
                <a:cs typeface="Times New Roman" pitchFamily="18" charset="0"/>
              </a:rPr>
              <a:t>3. Ngựa </a:t>
            </a:r>
            <a:r>
              <a:rPr lang="vi-VN" sz="4400" b="1">
                <a:latin typeface="Arial" charset="0"/>
                <a:cs typeface="Times New Roman" pitchFamily="18" charset="0"/>
              </a:rPr>
              <a:t>đã</a:t>
            </a:r>
            <a:r>
              <a:rPr lang="en-US" sz="4400" b="1">
                <a:latin typeface="Arial" charset="0"/>
                <a:cs typeface="Times New Roman" pitchFamily="18" charset="0"/>
              </a:rPr>
              <a:t> bình tĩnh giả </a:t>
            </a:r>
            <a:r>
              <a:rPr lang="vi-VN" sz="4400" b="1">
                <a:latin typeface="Arial" charset="0"/>
                <a:cs typeface="Times New Roman" pitchFamily="18" charset="0"/>
              </a:rPr>
              <a:t>đ</a:t>
            </a:r>
            <a:r>
              <a:rPr lang="en-US" sz="4400" b="1">
                <a:latin typeface="Arial" charset="0"/>
                <a:cs typeface="Times New Roman" pitchFamily="18" charset="0"/>
              </a:rPr>
              <a:t>au nh</a:t>
            </a:r>
            <a:r>
              <a:rPr lang="vi-VN" sz="4400" b="1">
                <a:latin typeface="Arial" charset="0"/>
                <a:cs typeface="Times New Roman" pitchFamily="18" charset="0"/>
              </a:rPr>
              <a:t>ư</a:t>
            </a:r>
            <a:r>
              <a:rPr lang="en-US" sz="4400" b="1">
                <a:latin typeface="Arial" charset="0"/>
                <a:cs typeface="Times New Roman" pitchFamily="18" charset="0"/>
              </a:rPr>
              <a:t> thế nào?</a:t>
            </a:r>
          </a:p>
        </p:txBody>
      </p:sp>
      <p:sp>
        <p:nvSpPr>
          <p:cNvPr id="8" name="Hộp_Văn_Bản 10"/>
          <p:cNvSpPr txBox="1">
            <a:spLocks noChangeArrowheads="1"/>
          </p:cNvSpPr>
          <p:nvPr/>
        </p:nvSpPr>
        <p:spPr bwMode="auto">
          <a:xfrm>
            <a:off x="990600" y="3048000"/>
            <a:ext cx="8153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Biết m</a:t>
            </a:r>
            <a:r>
              <a:rPr lang="vi-VN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ư</a:t>
            </a:r>
            <a:r>
              <a:rPr lang="en-US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u của Sói, Ng</a:t>
            </a:r>
            <a:r>
              <a:rPr lang="vi-VN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ựa</a:t>
            </a:r>
            <a:r>
              <a:rPr lang="en-US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bình tĩnh nói là mình bị </a:t>
            </a:r>
            <a:r>
              <a:rPr lang="vi-VN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đ</a:t>
            </a:r>
            <a:r>
              <a:rPr lang="en-US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au ở chân sau, nh</a:t>
            </a:r>
            <a:r>
              <a:rPr lang="vi-VN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ờ</a:t>
            </a:r>
            <a:r>
              <a:rPr lang="en-US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Sói làm </a:t>
            </a:r>
            <a:r>
              <a:rPr lang="vi-VN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ơ</a:t>
            </a:r>
            <a:r>
              <a:rPr lang="en-US" sz="40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n xem giúp.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Hình Chữ nhật 3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16387" name="Hộp_Văn_Bản 4"/>
          <p:cNvSpPr txBox="1">
            <a:spLocks noChangeArrowheads="1"/>
          </p:cNvSpPr>
          <p:nvPr/>
        </p:nvSpPr>
        <p:spPr bwMode="auto">
          <a:xfrm>
            <a:off x="304800" y="0"/>
            <a:ext cx="6477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  <a:cs typeface="Times New Roman" pitchFamily="18" charset="0"/>
              </a:rPr>
              <a:t>Tìm hiểu bài</a:t>
            </a:r>
          </a:p>
        </p:txBody>
      </p:sp>
      <p:sp>
        <p:nvSpPr>
          <p:cNvPr id="17412" name="Hộp_Văn_Bản 9"/>
          <p:cNvSpPr txBox="1">
            <a:spLocks noChangeArrowheads="1"/>
          </p:cNvSpPr>
          <p:nvPr/>
        </p:nvSpPr>
        <p:spPr bwMode="auto">
          <a:xfrm>
            <a:off x="838200" y="2955925"/>
            <a:ext cx="4572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000" b="1">
                <a:latin typeface="Arial" charset="0"/>
                <a:cs typeface="Times New Roman" pitchFamily="18" charset="0"/>
              </a:rPr>
              <a:t>4. Tả lại cảnh Sói bị Ngựa </a:t>
            </a:r>
            <a:r>
              <a:rPr lang="vi-VN" sz="4000" b="1">
                <a:latin typeface="Arial" charset="0"/>
                <a:cs typeface="Times New Roman" pitchFamily="18" charset="0"/>
              </a:rPr>
              <a:t>đá</a:t>
            </a:r>
            <a:r>
              <a:rPr lang="en-US" sz="4000" b="1">
                <a:latin typeface="Arial" charset="0"/>
                <a:cs typeface="Times New Roman" pitchFamily="18" charset="0"/>
              </a:rPr>
              <a:t>.</a:t>
            </a:r>
          </a:p>
        </p:txBody>
      </p:sp>
      <p:pic>
        <p:nvPicPr>
          <p:cNvPr id="17414" name="Ảnh 11" descr="Bac si So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685800"/>
            <a:ext cx="294957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Đỉnh elip">
  <a:themeElements>
    <a:clrScheme name="Đỉnh elip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Hành trình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684</TotalTime>
  <Words>387</Words>
  <Application>Microsoft Office PowerPoint</Application>
  <PresentationFormat>On-screen Show (4:3)</PresentationFormat>
  <Paragraphs>36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Comic Sans MS</vt:lpstr>
      <vt:lpstr>Arial</vt:lpstr>
      <vt:lpstr>Franklin Gothic Medium</vt:lpstr>
      <vt:lpstr>Franklin Gothic Book</vt:lpstr>
      <vt:lpstr>Wingdings 2</vt:lpstr>
      <vt:lpstr>Verdana</vt:lpstr>
      <vt:lpstr>Times New Roman</vt:lpstr>
      <vt:lpstr>Đỉnh elip</vt:lpstr>
      <vt:lpstr>Tập đọc</vt:lpstr>
      <vt:lpstr>Slide 2</vt:lpstr>
      <vt:lpstr>Slide 3</vt:lpstr>
      <vt:lpstr> Luyện đọc</vt:lpstr>
      <vt:lpstr>Slide 5</vt:lpstr>
      <vt:lpstr>Tìm hiểu bài</vt:lpstr>
      <vt:lpstr>Tìm hiểu bài</vt:lpstr>
      <vt:lpstr>Slide 8</vt:lpstr>
      <vt:lpstr>Slide 9</vt:lpstr>
      <vt:lpstr>Slide 10</vt:lpstr>
      <vt:lpstr>Slide 11</vt:lpstr>
      <vt:lpstr>Slide 12</vt:lpstr>
      <vt:lpstr>Slide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76</cp:revision>
  <dcterms:created xsi:type="dcterms:W3CDTF">2008-03-04T07:48:12Z</dcterms:created>
  <dcterms:modified xsi:type="dcterms:W3CDTF">2016-06-29T09:24:44Z</dcterms:modified>
</cp:coreProperties>
</file>