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60" r:id="rId1"/>
  </p:sldMasterIdLst>
  <p:notesMasterIdLst>
    <p:notesMasterId r:id="rId12"/>
  </p:notesMasterIdLst>
  <p:sldIdLst>
    <p:sldId id="301" r:id="rId2"/>
    <p:sldId id="303" r:id="rId3"/>
    <p:sldId id="355" r:id="rId4"/>
    <p:sldId id="305" r:id="rId5"/>
    <p:sldId id="350" r:id="rId6"/>
    <p:sldId id="356" r:id="rId7"/>
    <p:sldId id="359" r:id="rId8"/>
    <p:sldId id="319" r:id="rId9"/>
    <p:sldId id="311" r:id="rId10"/>
    <p:sldId id="354" r:id="rId11"/>
  </p:sldIdLst>
  <p:sldSz cx="9144000" cy="6858000" type="screen4x3"/>
  <p:notesSz cx="6858000" cy="9144000"/>
  <p:embeddedFontLst>
    <p:embeddedFont>
      <p:font typeface="Garamond" pitchFamily="18" charset="0"/>
      <p:regular r:id="rId13"/>
      <p:bold r:id="rId14"/>
      <p:italic r:id="rId15"/>
    </p:embeddedFont>
  </p:embeddedFont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showPr showNarration="1">
    <p:present/>
    <p:sldAll/>
    <p:penClr>
      <a:schemeClr val="tx1"/>
    </p:penClr>
  </p:showPr>
  <p:clrMru>
    <a:srgbClr val="FFFF00"/>
    <a:srgbClr val="FF3399"/>
    <a:srgbClr val="00FF99"/>
    <a:srgbClr val="FF9933"/>
    <a:srgbClr val="FF5050"/>
    <a:srgbClr val="00FF00"/>
    <a:srgbClr val="FF0000"/>
    <a:srgbClr val="FF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815" autoAdjust="0"/>
    <p:restoredTop sz="98623" autoAdjust="0"/>
  </p:normalViewPr>
  <p:slideViewPr>
    <p:cSldViewPr>
      <p:cViewPr>
        <p:scale>
          <a:sx n="80" d="100"/>
          <a:sy n="80" d="100"/>
        </p:scale>
        <p:origin x="-16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20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1331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05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756EC55B-4001-4311-8434-F7B02CBD010F}"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vi-VN">
                  <a:latin typeface="Garamond" pitchFamily="18" charset="0"/>
                </a:endParaRPr>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vi-VN">
                  <a:latin typeface="Garamond" pitchFamily="18" charset="0"/>
                </a:endParaRPr>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vi-VN">
                  <a:latin typeface="Garamond" pitchFamily="18" charset="0"/>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w="9525">
                <a:noFill/>
                <a:round/>
                <a:headEnd/>
                <a:tailEnd/>
              </a:ln>
            </p:spPr>
            <p:txBody>
              <a:bodyPr/>
              <a:lstStyle/>
              <a:p>
                <a:endParaRPr lang="en-US"/>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vi-VN">
                  <a:latin typeface="Garamond" pitchFamily="18" charset="0"/>
                </a:endParaRPr>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vi-VN">
                <a:latin typeface="Garamond" pitchFamily="18" charset="0"/>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endParaRPr lang="en-US"/>
            </a:p>
          </p:txBody>
        </p:sp>
      </p:grpSp>
      <p:sp>
        <p:nvSpPr>
          <p:cNvPr id="199691"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19969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quarter" idx="10"/>
          </p:nvPr>
        </p:nvSpPr>
        <p:spPr>
          <a:xfrm>
            <a:off x="457200" y="6248400"/>
            <a:ext cx="2133600" cy="47625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3124200" y="6251575"/>
            <a:ext cx="2895600" cy="47625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0417A9CC-258C-4085-9A1F-F461F6DC24C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095FCF8C-F4BB-4000-84E2-1A65F9B246CE}"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395C0636-1A8B-4D92-A40C-98930ADA3DE6}"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3676BEB3-10AD-47DD-A9C7-5D568C8EE215}"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6305E080-3815-40D6-82DD-6976DF0FC89B}"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F77FD3B7-D6EB-4E7E-ACB0-8BFE55DAA1D2}"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Rectangle 2"/>
          <p:cNvSpPr>
            <a:spLocks noGrp="1" noChangeArrowheads="1"/>
          </p:cNvSpPr>
          <p:nvPr>
            <p:ph type="dt" sz="half"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CDDC27E0-29DB-4E62-AB07-63899CA6D42E}" type="slidenum">
              <a:rPr lang="en-US"/>
              <a:pPr>
                <a:defRPr/>
              </a:pPr>
              <a:t>‹#›</a:t>
            </a:fld>
            <a:endParaRPr lang="en-US"/>
          </a:p>
        </p:txBody>
      </p:sp>
      <p:sp>
        <p:nvSpPr>
          <p:cNvPr id="9"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06602703-7698-442A-8281-B477473A3EF7}" type="slidenum">
              <a:rPr lang="en-US"/>
              <a:pPr>
                <a:defRPr/>
              </a:pPr>
              <a:t>‹#›</a:t>
            </a:fld>
            <a:endParaRPr lang="en-US"/>
          </a:p>
        </p:txBody>
      </p:sp>
      <p:sp>
        <p:nvSpPr>
          <p:cNvPr id="5"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p>
        </p:txBody>
      </p:sp>
      <p:sp>
        <p:nvSpPr>
          <p:cNvPr id="3" name="Rectangle 3"/>
          <p:cNvSpPr>
            <a:spLocks noGrp="1" noChangeArrowheads="1"/>
          </p:cNvSpPr>
          <p:nvPr>
            <p:ph type="sldNum" sz="quarter" idx="11"/>
          </p:nvPr>
        </p:nvSpPr>
        <p:spPr>
          <a:ln/>
        </p:spPr>
        <p:txBody>
          <a:bodyPr/>
          <a:lstStyle>
            <a:lvl1pPr>
              <a:defRPr/>
            </a:lvl1pPr>
          </a:lstStyle>
          <a:p>
            <a:pPr>
              <a:defRPr/>
            </a:pPr>
            <a:fld id="{07952853-FE7A-4E13-96E4-A3EB67491B16}" type="slidenum">
              <a:rPr lang="en-US"/>
              <a:pPr>
                <a:defRPr/>
              </a:pPr>
              <a:t>‹#›</a:t>
            </a:fld>
            <a:endParaRPr lang="en-US"/>
          </a:p>
        </p:txBody>
      </p:sp>
      <p:sp>
        <p:nvSpPr>
          <p:cNvPr id="4"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81649F3E-2549-43F7-956F-BCCCC1B5852A}"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7B8D8CCF-C19B-4B1D-9476-DFD7DA59C480}"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8658"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198659"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6A61360B-72E8-467E-B394-2330DDBC9B99}" type="slidenum">
              <a:rPr lang="en-US"/>
              <a:pPr>
                <a:defRPr/>
              </a:pPr>
              <a:t>‹#›</a:t>
            </a:fld>
            <a:endParaRPr lang="en-US"/>
          </a:p>
        </p:txBody>
      </p:sp>
      <p:grpSp>
        <p:nvGrpSpPr>
          <p:cNvPr id="1028" name="Group 4"/>
          <p:cNvGrpSpPr>
            <a:grpSpLocks/>
          </p:cNvGrpSpPr>
          <p:nvPr/>
        </p:nvGrpSpPr>
        <p:grpSpPr bwMode="auto">
          <a:xfrm>
            <a:off x="0" y="0"/>
            <a:ext cx="9140825"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198662"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vi-VN">
                  <a:latin typeface="Garamond" pitchFamily="18" charset="0"/>
                </a:endParaRPr>
              </a:p>
            </p:txBody>
          </p:sp>
          <p:sp>
            <p:nvSpPr>
              <p:cNvPr id="198663"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vi-VN">
                  <a:latin typeface="Garamond" pitchFamily="18" charset="0"/>
                </a:endParaRPr>
              </a:p>
            </p:txBody>
          </p:sp>
          <p:sp>
            <p:nvSpPr>
              <p:cNvPr id="198664"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vi-VN">
                  <a:latin typeface="Garamond" pitchFamily="18" charset="0"/>
                </a:endParaRPr>
              </a:p>
            </p:txBody>
          </p:sp>
          <p:sp>
            <p:nvSpPr>
              <p:cNvPr id="1038"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w="9525">
                <a:noFill/>
                <a:round/>
                <a:headEnd/>
                <a:tailEnd/>
              </a:ln>
            </p:spPr>
            <p:txBody>
              <a:bodyPr/>
              <a:lstStyle/>
              <a:p>
                <a:endParaRPr lang="en-US"/>
              </a:p>
            </p:txBody>
          </p:sp>
          <p:sp>
            <p:nvSpPr>
              <p:cNvPr id="198666"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vi-VN">
                  <a:latin typeface="Garamond" pitchFamily="18" charset="0"/>
                </a:endParaRPr>
              </a:p>
            </p:txBody>
          </p:sp>
        </p:grpSp>
        <p:sp>
          <p:nvSpPr>
            <p:cNvPr id="198667"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vi-VN">
                <a:latin typeface="Garamond" pitchFamily="18" charset="0"/>
              </a:endParaRPr>
            </a:p>
          </p:txBody>
        </p:sp>
        <p:sp>
          <p:nvSpPr>
            <p:cNvPr id="1034" name="Freeform 12"/>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endParaRPr lang="en-US"/>
            </a:p>
          </p:txBody>
        </p:sp>
      </p:grpSp>
      <p:sp>
        <p:nvSpPr>
          <p:cNvPr id="198669"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98670"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en-US"/>
          </a:p>
        </p:txBody>
      </p:sp>
      <p:sp>
        <p:nvSpPr>
          <p:cNvPr id="198671"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19"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SJ113"/>
          <p:cNvPicPr>
            <a:picLocks noChangeAspect="1" noChangeArrowheads="1"/>
          </p:cNvPicPr>
          <p:nvPr/>
        </p:nvPicPr>
        <p:blipFill>
          <a:blip r:embed="rId2"/>
          <a:srcRect/>
          <a:stretch>
            <a:fillRect/>
          </a:stretch>
        </p:blipFill>
        <p:spPr bwMode="auto">
          <a:xfrm>
            <a:off x="0" y="76200"/>
            <a:ext cx="9144000" cy="6858000"/>
          </a:xfrm>
          <a:prstGeom prst="rect">
            <a:avLst/>
          </a:prstGeom>
          <a:noFill/>
          <a:ln w="9525">
            <a:noFill/>
            <a:miter lim="800000"/>
            <a:headEnd/>
            <a:tailEnd/>
          </a:ln>
        </p:spPr>
      </p:pic>
      <p:sp>
        <p:nvSpPr>
          <p:cNvPr id="117766" name="Rectangle 6"/>
          <p:cNvSpPr>
            <a:spLocks noChangeArrowheads="1"/>
          </p:cNvSpPr>
          <p:nvPr/>
        </p:nvSpPr>
        <p:spPr bwMode="auto">
          <a:xfrm>
            <a:off x="762000" y="1060450"/>
            <a:ext cx="7467600" cy="914400"/>
          </a:xfrm>
          <a:prstGeom prst="rect">
            <a:avLst/>
          </a:prstGeom>
          <a:noFill/>
          <a:ln w="9525" algn="ctr">
            <a:noFill/>
            <a:miter lim="800000"/>
            <a:headEnd/>
            <a:tailEnd/>
          </a:ln>
          <a:effectLst/>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a:spcBef>
                <a:spcPct val="50000"/>
              </a:spcBef>
              <a:defRPr/>
            </a:pPr>
            <a:r>
              <a:rPr lang="en-US" sz="5400" b="1">
                <a:ln w="50800"/>
                <a:solidFill>
                  <a:schemeClr val="bg1">
                    <a:shade val="50000"/>
                  </a:schemeClr>
                </a:solidFill>
                <a:latin typeface="Arial"/>
              </a:rPr>
              <a:t>MÔN:  TẬP ĐỌC</a:t>
            </a:r>
            <a:endParaRPr lang="en-US" sz="5400" b="1" dirty="0">
              <a:ln w="50800"/>
              <a:solidFill>
                <a:schemeClr val="bg1">
                  <a:shade val="50000"/>
                </a:schemeClr>
              </a:solidFill>
              <a:latin typeface="Arial"/>
            </a:endParaRPr>
          </a:p>
        </p:txBody>
      </p:sp>
      <p:sp>
        <p:nvSpPr>
          <p:cNvPr id="117782" name="Text Box 22"/>
          <p:cNvSpPr txBox="1">
            <a:spLocks noChangeArrowheads="1"/>
          </p:cNvSpPr>
          <p:nvPr/>
        </p:nvSpPr>
        <p:spPr bwMode="auto">
          <a:xfrm>
            <a:off x="1143000" y="2895600"/>
            <a:ext cx="7315200" cy="1006475"/>
          </a:xfrm>
          <a:prstGeom prst="rect">
            <a:avLst/>
          </a:prstGeom>
          <a:noFill/>
          <a:ln w="9525" algn="ctr">
            <a:noFill/>
            <a:miter lim="800000"/>
            <a:headEnd/>
            <a:tailEnd/>
          </a:ln>
          <a:effectLst/>
        </p:spPr>
        <p:txBody>
          <a:bodyPr>
            <a:spAutoFit/>
            <a:scene3d>
              <a:camera prst="orthographicFront"/>
              <a:lightRig rig="balanced" dir="t">
                <a:rot lat="0" lon="0" rev="2100000"/>
              </a:lightRig>
            </a:scene3d>
            <a:sp3d extrusionH="57150" prstMaterial="metal">
              <a:bevelT w="38100" h="25400"/>
              <a:contourClr>
                <a:schemeClr val="bg2"/>
              </a:contourClr>
            </a:sp3d>
          </a:bodyPr>
          <a:lstStyle/>
          <a:p>
            <a:pPr>
              <a:spcBef>
                <a:spcPct val="50000"/>
              </a:spcBef>
              <a:defRPr/>
            </a:pPr>
            <a:r>
              <a:rPr lang="en-US" sz="6000" b="1">
                <a:ln w="50800"/>
                <a:solidFill>
                  <a:schemeClr val="bg1">
                    <a:shade val="50000"/>
                  </a:schemeClr>
                </a:solidFill>
                <a:latin typeface="Arial"/>
              </a:rPr>
              <a:t>CÒ VÀ CUỐC</a:t>
            </a:r>
            <a:endParaRPr lang="en-US" sz="6000" b="1" dirty="0">
              <a:ln w="50800"/>
              <a:solidFill>
                <a:schemeClr val="bg1">
                  <a:shade val="50000"/>
                </a:schemeClr>
              </a:solidFill>
              <a:latin typeface="Arial"/>
            </a:endParaRPr>
          </a:p>
        </p:txBody>
      </p:sp>
      <p:pic>
        <p:nvPicPr>
          <p:cNvPr id="3077" name="Picture 10720" descr="BAR_EL~1"/>
          <p:cNvPicPr>
            <a:picLocks noChangeAspect="1" noChangeArrowheads="1"/>
          </p:cNvPicPr>
          <p:nvPr/>
        </p:nvPicPr>
        <p:blipFill>
          <a:blip r:embed="rId3"/>
          <a:srcRect/>
          <a:stretch>
            <a:fillRect/>
          </a:stretch>
        </p:blipFill>
        <p:spPr bwMode="auto">
          <a:xfrm rot="-5400000">
            <a:off x="-3162300" y="3314700"/>
            <a:ext cx="6477000" cy="152400"/>
          </a:xfrm>
          <a:prstGeom prst="rect">
            <a:avLst/>
          </a:prstGeom>
          <a:noFill/>
          <a:ln w="9525">
            <a:noFill/>
            <a:miter lim="800000"/>
            <a:headEnd/>
            <a:tailEnd/>
          </a:ln>
        </p:spPr>
      </p:pic>
      <p:pic>
        <p:nvPicPr>
          <p:cNvPr id="3078" name="Picture 10720" descr="BAR_EL~1"/>
          <p:cNvPicPr>
            <a:picLocks noChangeAspect="1" noChangeArrowheads="1"/>
          </p:cNvPicPr>
          <p:nvPr/>
        </p:nvPicPr>
        <p:blipFill>
          <a:blip r:embed="rId3"/>
          <a:srcRect/>
          <a:stretch>
            <a:fillRect/>
          </a:stretch>
        </p:blipFill>
        <p:spPr bwMode="auto">
          <a:xfrm>
            <a:off x="11113" y="0"/>
            <a:ext cx="9486900" cy="223838"/>
          </a:xfrm>
          <a:prstGeom prst="rect">
            <a:avLst/>
          </a:prstGeom>
          <a:noFill/>
          <a:ln w="9525">
            <a:noFill/>
            <a:miter lim="800000"/>
            <a:headEnd/>
            <a:tailEnd/>
          </a:ln>
        </p:spPr>
      </p:pic>
      <p:pic>
        <p:nvPicPr>
          <p:cNvPr id="3079" name="Picture 10720" descr="BAR_EL~1"/>
          <p:cNvPicPr>
            <a:picLocks noChangeAspect="1" noChangeArrowheads="1"/>
          </p:cNvPicPr>
          <p:nvPr/>
        </p:nvPicPr>
        <p:blipFill>
          <a:blip r:embed="rId3"/>
          <a:srcRect/>
          <a:stretch>
            <a:fillRect/>
          </a:stretch>
        </p:blipFill>
        <p:spPr bwMode="auto">
          <a:xfrm rot="-5400000">
            <a:off x="5829300" y="3249613"/>
            <a:ext cx="6477000" cy="152400"/>
          </a:xfrm>
          <a:prstGeom prst="rect">
            <a:avLst/>
          </a:prstGeom>
          <a:noFill/>
          <a:ln w="9525">
            <a:noFill/>
            <a:miter lim="800000"/>
            <a:headEnd/>
            <a:tailEnd/>
          </a:ln>
        </p:spPr>
      </p:pic>
      <p:pic>
        <p:nvPicPr>
          <p:cNvPr id="3080" name="Picture 10720" descr="BAR_EL~1"/>
          <p:cNvPicPr>
            <a:picLocks noChangeAspect="1" noChangeArrowheads="1"/>
          </p:cNvPicPr>
          <p:nvPr/>
        </p:nvPicPr>
        <p:blipFill>
          <a:blip r:embed="rId3"/>
          <a:srcRect/>
          <a:stretch>
            <a:fillRect/>
          </a:stretch>
        </p:blipFill>
        <p:spPr bwMode="auto">
          <a:xfrm>
            <a:off x="0" y="6634163"/>
            <a:ext cx="9486900" cy="223837"/>
          </a:xfrm>
          <a:prstGeom prst="rect">
            <a:avLst/>
          </a:prstGeom>
          <a:noFill/>
          <a:ln w="9525">
            <a:noFill/>
            <a:miter lim="800000"/>
            <a:headEnd/>
            <a:tailEnd/>
          </a:ln>
        </p:spPr>
      </p:pic>
      <p:pic>
        <p:nvPicPr>
          <p:cNvPr id="3081" name="Picture 43" descr="Hoa"/>
          <p:cNvPicPr>
            <a:picLocks noChangeAspect="1" noChangeArrowheads="1" noCrop="1"/>
          </p:cNvPicPr>
          <p:nvPr/>
        </p:nvPicPr>
        <p:blipFill>
          <a:blip r:embed="rId4"/>
          <a:srcRect/>
          <a:stretch>
            <a:fillRect/>
          </a:stretch>
        </p:blipFill>
        <p:spPr bwMode="auto">
          <a:xfrm>
            <a:off x="5384800" y="4419600"/>
            <a:ext cx="838200" cy="808038"/>
          </a:xfrm>
          <a:prstGeom prst="rect">
            <a:avLst/>
          </a:prstGeom>
          <a:noFill/>
          <a:ln w="9525">
            <a:noFill/>
            <a:miter lim="800000"/>
            <a:headEnd/>
            <a:tailEnd/>
          </a:ln>
        </p:spPr>
      </p:pic>
      <p:pic>
        <p:nvPicPr>
          <p:cNvPr id="3082" name="Picture 43" descr="Hoa"/>
          <p:cNvPicPr>
            <a:picLocks noChangeAspect="1" noChangeArrowheads="1" noCrop="1"/>
          </p:cNvPicPr>
          <p:nvPr/>
        </p:nvPicPr>
        <p:blipFill>
          <a:blip r:embed="rId4"/>
          <a:srcRect/>
          <a:stretch>
            <a:fillRect/>
          </a:stretch>
        </p:blipFill>
        <p:spPr bwMode="auto">
          <a:xfrm>
            <a:off x="1600200" y="1828800"/>
            <a:ext cx="838200" cy="808038"/>
          </a:xfrm>
          <a:prstGeom prst="rect">
            <a:avLst/>
          </a:prstGeom>
          <a:noFill/>
          <a:ln w="9525">
            <a:noFill/>
            <a:miter lim="800000"/>
            <a:headEnd/>
            <a:tailEnd/>
          </a:ln>
        </p:spPr>
      </p:pic>
      <p:pic>
        <p:nvPicPr>
          <p:cNvPr id="3083" name="Picture 43" descr="Hoa"/>
          <p:cNvPicPr>
            <a:picLocks noChangeAspect="1" noChangeArrowheads="1" noCrop="1"/>
          </p:cNvPicPr>
          <p:nvPr/>
        </p:nvPicPr>
        <p:blipFill>
          <a:blip r:embed="rId4"/>
          <a:srcRect/>
          <a:stretch>
            <a:fillRect/>
          </a:stretch>
        </p:blipFill>
        <p:spPr bwMode="auto">
          <a:xfrm>
            <a:off x="5461000" y="5181600"/>
            <a:ext cx="838200" cy="808038"/>
          </a:xfrm>
          <a:prstGeom prst="rect">
            <a:avLst/>
          </a:prstGeom>
          <a:noFill/>
          <a:ln w="9525">
            <a:noFill/>
            <a:miter lim="800000"/>
            <a:headEnd/>
            <a:tailEnd/>
          </a:ln>
        </p:spPr>
      </p:pic>
      <p:pic>
        <p:nvPicPr>
          <p:cNvPr id="3084" name="Picture 43" descr="Hoa"/>
          <p:cNvPicPr>
            <a:picLocks noChangeAspect="1" noChangeArrowheads="1" noCrop="1"/>
          </p:cNvPicPr>
          <p:nvPr/>
        </p:nvPicPr>
        <p:blipFill>
          <a:blip r:embed="rId4"/>
          <a:srcRect/>
          <a:stretch>
            <a:fillRect/>
          </a:stretch>
        </p:blipFill>
        <p:spPr bwMode="auto">
          <a:xfrm>
            <a:off x="1676400" y="2590800"/>
            <a:ext cx="838200" cy="808038"/>
          </a:xfrm>
          <a:prstGeom prst="rect">
            <a:avLst/>
          </a:prstGeom>
          <a:noFill/>
          <a:ln w="9525">
            <a:noFill/>
            <a:miter lim="800000"/>
            <a:headEnd/>
            <a:tailEnd/>
          </a:ln>
        </p:spPr>
      </p:pic>
      <p:pic>
        <p:nvPicPr>
          <p:cNvPr id="3085" name="Picture 43" descr="Hoa"/>
          <p:cNvPicPr>
            <a:picLocks noChangeAspect="1" noChangeArrowheads="1" noCrop="1"/>
          </p:cNvPicPr>
          <p:nvPr/>
        </p:nvPicPr>
        <p:blipFill>
          <a:blip r:embed="rId4"/>
          <a:srcRect/>
          <a:stretch>
            <a:fillRect/>
          </a:stretch>
        </p:blipFill>
        <p:spPr bwMode="auto">
          <a:xfrm>
            <a:off x="4495800" y="2667000"/>
            <a:ext cx="838200" cy="808038"/>
          </a:xfrm>
          <a:prstGeom prst="rect">
            <a:avLst/>
          </a:prstGeom>
          <a:noFill/>
          <a:ln w="9525">
            <a:noFill/>
            <a:miter lim="800000"/>
            <a:headEnd/>
            <a:tailEnd/>
          </a:ln>
        </p:spPr>
      </p:pic>
      <p:pic>
        <p:nvPicPr>
          <p:cNvPr id="3086" name="Picture 43" descr="Hoa"/>
          <p:cNvPicPr>
            <a:picLocks noChangeAspect="1" noChangeArrowheads="1" noCrop="1"/>
          </p:cNvPicPr>
          <p:nvPr/>
        </p:nvPicPr>
        <p:blipFill>
          <a:blip r:embed="rId4"/>
          <a:srcRect/>
          <a:stretch>
            <a:fillRect/>
          </a:stretch>
        </p:blipFill>
        <p:spPr bwMode="auto">
          <a:xfrm>
            <a:off x="6604000" y="5791200"/>
            <a:ext cx="838200" cy="8080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805" name="Rectangle 29"/>
          <p:cNvSpPr>
            <a:spLocks noChangeArrowheads="1"/>
          </p:cNvSpPr>
          <p:nvPr/>
        </p:nvSpPr>
        <p:spPr bwMode="auto">
          <a:xfrm>
            <a:off x="4495800" y="5154613"/>
            <a:ext cx="184150" cy="368300"/>
          </a:xfrm>
          <a:prstGeom prst="rect">
            <a:avLst/>
          </a:prstGeom>
          <a:solidFill>
            <a:schemeClr val="accent1"/>
          </a:solidFill>
          <a:ln w="9525" algn="ctr">
            <a:solidFill>
              <a:schemeClr val="tx1"/>
            </a:solidFill>
            <a:miter lim="800000"/>
            <a:headEnd/>
            <a:tailEnd/>
          </a:ln>
        </p:spPr>
        <p:txBody>
          <a:bodyPr wrap="none" anchor="ctr">
            <a:spAutoFit/>
          </a:bodyPr>
          <a:lstStyle/>
          <a:p>
            <a:endParaRPr lang="vi-VN"/>
          </a:p>
        </p:txBody>
      </p:sp>
      <p:grpSp>
        <p:nvGrpSpPr>
          <p:cNvPr id="12291" name="Group 2"/>
          <p:cNvGrpSpPr>
            <a:grpSpLocks/>
          </p:cNvGrpSpPr>
          <p:nvPr/>
        </p:nvGrpSpPr>
        <p:grpSpPr bwMode="auto">
          <a:xfrm>
            <a:off x="3276600" y="2028825"/>
            <a:ext cx="1828800" cy="3962400"/>
            <a:chOff x="2208" y="816"/>
            <a:chExt cx="1488" cy="2160"/>
          </a:xfrm>
        </p:grpSpPr>
        <p:sp>
          <p:nvSpPr>
            <p:cNvPr id="12315" name="Line 3"/>
            <p:cNvSpPr>
              <a:spLocks noChangeShapeType="1"/>
            </p:cNvSpPr>
            <p:nvPr/>
          </p:nvSpPr>
          <p:spPr bwMode="auto">
            <a:xfrm>
              <a:off x="2208" y="816"/>
              <a:ext cx="1488" cy="0"/>
            </a:xfrm>
            <a:prstGeom prst="line">
              <a:avLst/>
            </a:prstGeom>
            <a:noFill/>
            <a:ln w="38100">
              <a:solidFill>
                <a:srgbClr val="FF00FF"/>
              </a:solidFill>
              <a:round/>
              <a:headEnd/>
              <a:tailEnd/>
            </a:ln>
          </p:spPr>
          <p:txBody>
            <a:bodyPr>
              <a:spAutoFit/>
            </a:bodyPr>
            <a:lstStyle/>
            <a:p>
              <a:endParaRPr lang="en-US"/>
            </a:p>
          </p:txBody>
        </p:sp>
        <p:sp>
          <p:nvSpPr>
            <p:cNvPr id="12316" name="Line 4"/>
            <p:cNvSpPr>
              <a:spLocks noChangeShapeType="1"/>
            </p:cNvSpPr>
            <p:nvPr/>
          </p:nvSpPr>
          <p:spPr bwMode="auto">
            <a:xfrm>
              <a:off x="2976" y="816"/>
              <a:ext cx="0" cy="2160"/>
            </a:xfrm>
            <a:prstGeom prst="line">
              <a:avLst/>
            </a:prstGeom>
            <a:noFill/>
            <a:ln w="38100">
              <a:solidFill>
                <a:srgbClr val="FF00FF"/>
              </a:solidFill>
              <a:round/>
              <a:headEnd/>
              <a:tailEnd/>
            </a:ln>
          </p:spPr>
          <p:txBody>
            <a:bodyPr>
              <a:spAutoFit/>
            </a:bodyPr>
            <a:lstStyle/>
            <a:p>
              <a:endParaRPr lang="en-US"/>
            </a:p>
          </p:txBody>
        </p:sp>
      </p:grpSp>
      <p:sp>
        <p:nvSpPr>
          <p:cNvPr id="12292" name="Text Box 5"/>
          <p:cNvSpPr txBox="1">
            <a:spLocks noChangeArrowheads="1"/>
          </p:cNvSpPr>
          <p:nvPr/>
        </p:nvSpPr>
        <p:spPr bwMode="auto">
          <a:xfrm>
            <a:off x="5334000" y="1828800"/>
            <a:ext cx="4114800" cy="396875"/>
          </a:xfrm>
          <a:prstGeom prst="rect">
            <a:avLst/>
          </a:prstGeom>
          <a:noFill/>
          <a:ln w="9525" algn="ctr">
            <a:noFill/>
            <a:miter lim="800000"/>
            <a:headEnd/>
            <a:tailEnd/>
          </a:ln>
        </p:spPr>
        <p:txBody>
          <a:bodyPr>
            <a:spAutoFit/>
          </a:bodyPr>
          <a:lstStyle/>
          <a:p>
            <a:pPr>
              <a:spcBef>
                <a:spcPct val="50000"/>
              </a:spcBef>
            </a:pPr>
            <a:r>
              <a:rPr lang="en-US" sz="2000" b="1" u="sng"/>
              <a:t>Tìm hiểu bài</a:t>
            </a:r>
          </a:p>
        </p:txBody>
      </p:sp>
      <p:sp>
        <p:nvSpPr>
          <p:cNvPr id="203782" name="Text Box 6"/>
          <p:cNvSpPr txBox="1">
            <a:spLocks noChangeArrowheads="1"/>
          </p:cNvSpPr>
          <p:nvPr/>
        </p:nvSpPr>
        <p:spPr bwMode="auto">
          <a:xfrm>
            <a:off x="1447800" y="2243138"/>
            <a:ext cx="2133600" cy="396875"/>
          </a:xfrm>
          <a:prstGeom prst="rect">
            <a:avLst/>
          </a:prstGeom>
          <a:noFill/>
          <a:ln w="9525" algn="ctr">
            <a:noFill/>
            <a:miter lim="800000"/>
            <a:headEnd/>
            <a:tailEnd/>
          </a:ln>
          <a:effectLst/>
        </p:spPr>
        <p:txBody>
          <a:bodyPr>
            <a:spAutoFit/>
          </a:bodyPr>
          <a:lstStyle/>
          <a:p>
            <a:pPr>
              <a:spcBef>
                <a:spcPct val="50000"/>
              </a:spcBef>
              <a:defRPr/>
            </a:pPr>
            <a:r>
              <a:rPr lang="en-US" sz="2000" b="1">
                <a:effectLst>
                  <a:outerShdw blurRad="38100" dist="38100" dir="2700000" algn="tl">
                    <a:srgbClr val="000000"/>
                  </a:outerShdw>
                </a:effectLst>
                <a:latin typeface="Arial"/>
              </a:rPr>
              <a:t>vất vả</a:t>
            </a:r>
          </a:p>
        </p:txBody>
      </p:sp>
      <p:sp>
        <p:nvSpPr>
          <p:cNvPr id="203783" name="Text Box 7"/>
          <p:cNvSpPr txBox="1">
            <a:spLocks noChangeArrowheads="1"/>
          </p:cNvSpPr>
          <p:nvPr/>
        </p:nvSpPr>
        <p:spPr bwMode="auto">
          <a:xfrm>
            <a:off x="1357313" y="2747963"/>
            <a:ext cx="3581400" cy="396875"/>
          </a:xfrm>
          <a:prstGeom prst="rect">
            <a:avLst/>
          </a:prstGeom>
          <a:noFill/>
          <a:ln w="9525" algn="ctr">
            <a:noFill/>
            <a:miter lim="800000"/>
            <a:headEnd/>
            <a:tailEnd/>
          </a:ln>
          <a:effectLst/>
        </p:spPr>
        <p:txBody>
          <a:bodyPr>
            <a:spAutoFit/>
          </a:bodyPr>
          <a:lstStyle/>
          <a:p>
            <a:pPr>
              <a:spcBef>
                <a:spcPct val="50000"/>
              </a:spcBef>
              <a:defRPr/>
            </a:pPr>
            <a:r>
              <a:rPr lang="en-US" sz="2000" b="1">
                <a:effectLst>
                  <a:outerShdw blurRad="38100" dist="38100" dir="2700000" algn="tl">
                    <a:srgbClr val="000000"/>
                  </a:outerShdw>
                </a:effectLst>
                <a:latin typeface="Arial"/>
              </a:rPr>
              <a:t>trắng tinh</a:t>
            </a:r>
          </a:p>
        </p:txBody>
      </p:sp>
      <p:sp>
        <p:nvSpPr>
          <p:cNvPr id="203784" name="Text Box 8"/>
          <p:cNvSpPr txBox="1">
            <a:spLocks noChangeArrowheads="1"/>
          </p:cNvSpPr>
          <p:nvPr/>
        </p:nvSpPr>
        <p:spPr bwMode="auto">
          <a:xfrm>
            <a:off x="1371600" y="3219450"/>
            <a:ext cx="3505200" cy="396875"/>
          </a:xfrm>
          <a:prstGeom prst="rect">
            <a:avLst/>
          </a:prstGeom>
          <a:noFill/>
          <a:ln w="9525" algn="ctr">
            <a:noFill/>
            <a:miter lim="800000"/>
            <a:headEnd/>
            <a:tailEnd/>
          </a:ln>
          <a:effectLst/>
        </p:spPr>
        <p:txBody>
          <a:bodyPr>
            <a:spAutoFit/>
          </a:bodyPr>
          <a:lstStyle/>
          <a:p>
            <a:pPr>
              <a:spcBef>
                <a:spcPct val="50000"/>
              </a:spcBef>
              <a:defRPr/>
            </a:pPr>
            <a:r>
              <a:rPr lang="en-US" sz="2000" b="1">
                <a:effectLst>
                  <a:outerShdw blurRad="38100" dist="38100" dir="2700000" algn="tl">
                    <a:srgbClr val="000000"/>
                  </a:outerShdw>
                </a:effectLst>
                <a:latin typeface="Arial"/>
              </a:rPr>
              <a:t>cất cánh</a:t>
            </a:r>
          </a:p>
        </p:txBody>
      </p:sp>
      <p:sp>
        <p:nvSpPr>
          <p:cNvPr id="12296" name="Text Box 9"/>
          <p:cNvSpPr txBox="1">
            <a:spLocks noChangeArrowheads="1"/>
          </p:cNvSpPr>
          <p:nvPr/>
        </p:nvSpPr>
        <p:spPr bwMode="auto">
          <a:xfrm>
            <a:off x="1828800" y="228600"/>
            <a:ext cx="5562600" cy="1477963"/>
          </a:xfrm>
          <a:prstGeom prst="rect">
            <a:avLst/>
          </a:prstGeom>
          <a:noFill/>
          <a:ln w="9525" algn="ctr">
            <a:noFill/>
            <a:miter lim="800000"/>
            <a:headEnd/>
            <a:tailEnd/>
          </a:ln>
        </p:spPr>
        <p:txBody>
          <a:bodyPr>
            <a:spAutoFit/>
          </a:bodyPr>
          <a:lstStyle/>
          <a:p>
            <a:pPr>
              <a:spcBef>
                <a:spcPct val="50000"/>
              </a:spcBef>
            </a:pPr>
            <a:r>
              <a:rPr lang="en-US" sz="2400" b="1">
                <a:solidFill>
                  <a:schemeClr val="tx2"/>
                </a:solidFill>
              </a:rPr>
              <a:t>                     </a:t>
            </a:r>
            <a:r>
              <a:rPr lang="en-US" sz="2400" b="1" u="sng">
                <a:solidFill>
                  <a:schemeClr val="tx2"/>
                </a:solidFill>
              </a:rPr>
              <a:t>Tập đọc:</a:t>
            </a:r>
          </a:p>
          <a:p>
            <a:pPr>
              <a:spcBef>
                <a:spcPct val="50000"/>
              </a:spcBef>
            </a:pPr>
            <a:r>
              <a:rPr lang="en-US" sz="2400" b="1">
                <a:solidFill>
                  <a:schemeClr val="tx2"/>
                </a:solidFill>
              </a:rPr>
              <a:t>        </a:t>
            </a:r>
            <a:r>
              <a:rPr lang="en-US" sz="4400" b="1">
                <a:solidFill>
                  <a:srgbClr val="FF0000"/>
                </a:solidFill>
              </a:rPr>
              <a:t>CÒ VÀ CUỐC</a:t>
            </a:r>
          </a:p>
        </p:txBody>
      </p:sp>
      <p:sp>
        <p:nvSpPr>
          <p:cNvPr id="12297" name="Text Box 10"/>
          <p:cNvSpPr txBox="1">
            <a:spLocks noChangeArrowheads="1"/>
          </p:cNvSpPr>
          <p:nvPr/>
        </p:nvSpPr>
        <p:spPr bwMode="auto">
          <a:xfrm>
            <a:off x="171450" y="1766888"/>
            <a:ext cx="3581400" cy="396875"/>
          </a:xfrm>
          <a:prstGeom prst="rect">
            <a:avLst/>
          </a:prstGeom>
          <a:noFill/>
          <a:ln w="9525" algn="ctr">
            <a:noFill/>
            <a:miter lim="800000"/>
            <a:headEnd/>
            <a:tailEnd/>
          </a:ln>
        </p:spPr>
        <p:txBody>
          <a:bodyPr>
            <a:spAutoFit/>
          </a:bodyPr>
          <a:lstStyle/>
          <a:p>
            <a:pPr algn="ctr">
              <a:spcBef>
                <a:spcPct val="50000"/>
              </a:spcBef>
            </a:pPr>
            <a:r>
              <a:rPr lang="en-US" sz="2000" b="1" u="sng"/>
              <a:t>Luyện đọc</a:t>
            </a:r>
          </a:p>
        </p:txBody>
      </p:sp>
      <p:sp>
        <p:nvSpPr>
          <p:cNvPr id="203787" name="Text Box 11"/>
          <p:cNvSpPr txBox="1">
            <a:spLocks noChangeArrowheads="1"/>
          </p:cNvSpPr>
          <p:nvPr/>
        </p:nvSpPr>
        <p:spPr bwMode="auto">
          <a:xfrm>
            <a:off x="1828800" y="228600"/>
            <a:ext cx="5562600" cy="2492375"/>
          </a:xfrm>
          <a:prstGeom prst="rect">
            <a:avLst/>
          </a:prstGeom>
          <a:noFill/>
          <a:ln w="9525" algn="ctr">
            <a:noFill/>
            <a:miter lim="800000"/>
            <a:headEnd/>
            <a:tailEnd/>
          </a:ln>
          <a:effectLst/>
        </p:spPr>
        <p:txBody>
          <a:bodyPr>
            <a:spAutoFit/>
          </a:bodyPr>
          <a:lstStyle/>
          <a:p>
            <a:pPr>
              <a:spcBef>
                <a:spcPct val="50000"/>
              </a:spcBef>
              <a:defRPr/>
            </a:pPr>
            <a:r>
              <a:rPr lang="en-US" sz="2400" b="1">
                <a:solidFill>
                  <a:schemeClr val="tx2"/>
                </a:solidFill>
                <a:latin typeface="Arial"/>
              </a:rPr>
              <a:t>                     </a:t>
            </a:r>
            <a:r>
              <a:rPr lang="en-US" sz="2400" b="1" u="sng">
                <a:solidFill>
                  <a:schemeClr val="tx2"/>
                </a:solidFill>
                <a:latin typeface="Arial"/>
              </a:rPr>
              <a:t>Tập đọc:</a:t>
            </a:r>
          </a:p>
          <a:p>
            <a:pPr>
              <a:spcBef>
                <a:spcPct val="50000"/>
              </a:spcBef>
              <a:defRPr/>
            </a:pPr>
            <a:r>
              <a:rPr lang="en-US" sz="2400" b="1">
                <a:solidFill>
                  <a:schemeClr val="tx2"/>
                </a:solidFill>
                <a:latin typeface="Arial"/>
              </a:rPr>
              <a:t>        </a:t>
            </a:r>
            <a:r>
              <a:rPr lang="en-US" sz="4400" b="1">
                <a:solidFill>
                  <a:srgbClr val="FFFF00"/>
                </a:solidFill>
                <a:effectLst>
                  <a:outerShdw blurRad="38100" dist="38100" dir="2700000" algn="tl">
                    <a:srgbClr val="000000"/>
                  </a:outerShdw>
                </a:effectLst>
                <a:latin typeface="Arial"/>
              </a:rPr>
              <a:t>CÒ VÀ CUỐC</a:t>
            </a:r>
          </a:p>
          <a:p>
            <a:pPr>
              <a:spcBef>
                <a:spcPct val="50000"/>
              </a:spcBef>
              <a:defRPr/>
            </a:pPr>
            <a:r>
              <a:rPr lang="en-US" sz="4400" b="1">
                <a:solidFill>
                  <a:srgbClr val="FF0000"/>
                </a:solidFill>
                <a:effectLst>
                  <a:outerShdw blurRad="38100" dist="38100" dir="2700000" algn="tl">
                    <a:srgbClr val="000000"/>
                  </a:outerShdw>
                </a:effectLst>
                <a:latin typeface="Arial"/>
              </a:rPr>
              <a:t>                       </a:t>
            </a:r>
          </a:p>
        </p:txBody>
      </p:sp>
      <p:sp>
        <p:nvSpPr>
          <p:cNvPr id="203788" name="Text Box 12"/>
          <p:cNvSpPr txBox="1">
            <a:spLocks noChangeArrowheads="1"/>
          </p:cNvSpPr>
          <p:nvPr/>
        </p:nvSpPr>
        <p:spPr bwMode="auto">
          <a:xfrm>
            <a:off x="5105400" y="2438400"/>
            <a:ext cx="2590800" cy="396875"/>
          </a:xfrm>
          <a:prstGeom prst="rect">
            <a:avLst/>
          </a:prstGeom>
          <a:noFill/>
          <a:ln w="9525" algn="ctr">
            <a:noFill/>
            <a:miter lim="800000"/>
            <a:headEnd/>
            <a:tailEnd/>
          </a:ln>
          <a:effectLst/>
        </p:spPr>
        <p:txBody>
          <a:bodyPr>
            <a:spAutoFit/>
          </a:bodyPr>
          <a:lstStyle/>
          <a:p>
            <a:pPr>
              <a:spcBef>
                <a:spcPct val="50000"/>
              </a:spcBef>
              <a:defRPr/>
            </a:pPr>
            <a:r>
              <a:rPr lang="en-US" sz="2000" b="1">
                <a:effectLst>
                  <a:outerShdw blurRad="38100" dist="38100" dir="2700000" algn="tl">
                    <a:srgbClr val="000000"/>
                  </a:outerShdw>
                </a:effectLst>
                <a:latin typeface="Arial"/>
              </a:rPr>
              <a:t> Cuốc</a:t>
            </a:r>
          </a:p>
        </p:txBody>
      </p:sp>
      <p:sp>
        <p:nvSpPr>
          <p:cNvPr id="203789" name="Text Box 13"/>
          <p:cNvSpPr txBox="1">
            <a:spLocks noChangeArrowheads="1"/>
          </p:cNvSpPr>
          <p:nvPr/>
        </p:nvSpPr>
        <p:spPr bwMode="auto">
          <a:xfrm>
            <a:off x="5105400" y="2895600"/>
            <a:ext cx="3657600" cy="396875"/>
          </a:xfrm>
          <a:prstGeom prst="rect">
            <a:avLst/>
          </a:prstGeom>
          <a:noFill/>
          <a:ln w="9525" algn="ctr">
            <a:noFill/>
            <a:miter lim="800000"/>
            <a:headEnd/>
            <a:tailEnd/>
          </a:ln>
          <a:effectLst/>
        </p:spPr>
        <p:txBody>
          <a:bodyPr>
            <a:spAutoFit/>
          </a:bodyPr>
          <a:lstStyle/>
          <a:p>
            <a:pPr>
              <a:spcBef>
                <a:spcPct val="50000"/>
              </a:spcBef>
              <a:defRPr/>
            </a:pPr>
            <a:r>
              <a:rPr lang="en-US" sz="2000" b="1">
                <a:effectLst>
                  <a:outerShdw blurRad="38100" dist="38100" dir="2700000" algn="tl">
                    <a:srgbClr val="000000"/>
                  </a:outerShdw>
                </a:effectLst>
                <a:latin typeface="Arial"/>
              </a:rPr>
              <a:t>trắng phau phau</a:t>
            </a:r>
          </a:p>
        </p:txBody>
      </p:sp>
      <p:sp>
        <p:nvSpPr>
          <p:cNvPr id="203790" name="Text Box 14"/>
          <p:cNvSpPr txBox="1">
            <a:spLocks noChangeArrowheads="1"/>
          </p:cNvSpPr>
          <p:nvPr/>
        </p:nvSpPr>
        <p:spPr bwMode="auto">
          <a:xfrm>
            <a:off x="4953000" y="3048000"/>
            <a:ext cx="3733800" cy="823913"/>
          </a:xfrm>
          <a:prstGeom prst="rect">
            <a:avLst/>
          </a:prstGeom>
          <a:noFill/>
          <a:ln w="9525" algn="ctr">
            <a:noFill/>
            <a:miter lim="800000"/>
            <a:headEnd/>
            <a:tailEnd/>
          </a:ln>
          <a:effectLst/>
        </p:spPr>
        <p:txBody>
          <a:bodyPr>
            <a:spAutoFit/>
          </a:bodyPr>
          <a:lstStyle/>
          <a:p>
            <a:pPr>
              <a:spcBef>
                <a:spcPct val="50000"/>
              </a:spcBef>
              <a:defRPr/>
            </a:pPr>
            <a:r>
              <a:rPr lang="en-US" sz="4800">
                <a:latin typeface="Arial"/>
              </a:rPr>
              <a:t> </a:t>
            </a:r>
            <a:r>
              <a:rPr lang="en-US" sz="2000" b="1">
                <a:effectLst>
                  <a:outerShdw blurRad="38100" dist="38100" dir="2700000" algn="tl">
                    <a:srgbClr val="000000"/>
                  </a:outerShdw>
                </a:effectLst>
                <a:latin typeface="Arial"/>
              </a:rPr>
              <a:t>thảnh thơi</a:t>
            </a:r>
          </a:p>
        </p:txBody>
      </p:sp>
      <p:sp>
        <p:nvSpPr>
          <p:cNvPr id="203792" name="Text Box 16"/>
          <p:cNvSpPr txBox="1">
            <a:spLocks noChangeArrowheads="1"/>
          </p:cNvSpPr>
          <p:nvPr/>
        </p:nvSpPr>
        <p:spPr bwMode="auto">
          <a:xfrm>
            <a:off x="4519613" y="4824413"/>
            <a:ext cx="4495800" cy="1158875"/>
          </a:xfrm>
          <a:prstGeom prst="rect">
            <a:avLst/>
          </a:prstGeom>
          <a:noFill/>
          <a:ln w="9525" algn="ctr">
            <a:noFill/>
            <a:miter lim="800000"/>
            <a:headEnd/>
            <a:tailEnd/>
          </a:ln>
        </p:spPr>
        <p:txBody>
          <a:bodyPr>
            <a:spAutoFit/>
          </a:bodyPr>
          <a:lstStyle/>
          <a:p>
            <a:pPr algn="just">
              <a:spcBef>
                <a:spcPct val="50000"/>
              </a:spcBef>
            </a:pPr>
            <a:r>
              <a:rPr lang="en-US" b="1">
                <a:solidFill>
                  <a:srgbClr val="FFFF00"/>
                </a:solidFill>
              </a:rPr>
              <a:t>   </a:t>
            </a:r>
            <a:r>
              <a:rPr lang="en-US" sz="2000" b="1">
                <a:solidFill>
                  <a:srgbClr val="FFFF00"/>
                </a:solidFill>
              </a:rPr>
              <a:t>Phải lao động vất vả mới có lúc thảnh thơi, sung sướng.</a:t>
            </a:r>
          </a:p>
          <a:p>
            <a:pPr algn="just">
              <a:spcBef>
                <a:spcPct val="50000"/>
              </a:spcBef>
            </a:pPr>
            <a:endParaRPr lang="en-US" sz="2000">
              <a:solidFill>
                <a:srgbClr val="FFFF00"/>
              </a:solidFill>
            </a:endParaRPr>
          </a:p>
        </p:txBody>
      </p:sp>
      <p:sp>
        <p:nvSpPr>
          <p:cNvPr id="203793" name="Text Box 17"/>
          <p:cNvSpPr txBox="1">
            <a:spLocks noChangeArrowheads="1"/>
          </p:cNvSpPr>
          <p:nvPr/>
        </p:nvSpPr>
        <p:spPr bwMode="auto">
          <a:xfrm>
            <a:off x="6248400" y="1447800"/>
            <a:ext cx="2590800" cy="708025"/>
          </a:xfrm>
          <a:prstGeom prst="rect">
            <a:avLst/>
          </a:prstGeom>
          <a:noFill/>
          <a:ln w="9525" algn="ctr">
            <a:noFill/>
            <a:miter lim="800000"/>
            <a:headEnd/>
            <a:tailEnd/>
          </a:ln>
          <a:effectLst/>
        </p:spPr>
        <p:txBody>
          <a:bodyPr>
            <a:spAutoFit/>
          </a:bodyPr>
          <a:lstStyle/>
          <a:p>
            <a:pPr>
              <a:spcBef>
                <a:spcPct val="50000"/>
              </a:spcBef>
              <a:defRPr/>
            </a:pPr>
            <a:r>
              <a:rPr lang="en-US" sz="2000" b="1">
                <a:effectLst>
                  <a:outerShdw blurRad="38100" dist="38100" dir="2700000" algn="tl">
                    <a:srgbClr val="000000"/>
                  </a:outerShdw>
                </a:effectLst>
                <a:latin typeface="Arial"/>
              </a:rPr>
              <a:t>(</a:t>
            </a:r>
            <a:r>
              <a:rPr lang="en-US" sz="2000" b="1">
                <a:effectLst>
                  <a:outerShdw blurRad="38100" dist="38100" dir="2700000" algn="tl">
                    <a:srgbClr val="000000"/>
                  </a:outerShdw>
                </a:effectLst>
                <a:latin typeface="Arial"/>
              </a:rPr>
              <a:t>Nguyễn Đình Quảng</a:t>
            </a:r>
            <a:r>
              <a:rPr lang="en-US" sz="2000" b="1">
                <a:effectLst>
                  <a:outerShdw blurRad="38100" dist="38100" dir="2700000" algn="tl">
                    <a:srgbClr val="000000"/>
                  </a:outerShdw>
                </a:effectLst>
                <a:latin typeface="Arial"/>
              </a:rPr>
              <a:t>)</a:t>
            </a:r>
          </a:p>
        </p:txBody>
      </p:sp>
      <p:sp>
        <p:nvSpPr>
          <p:cNvPr id="12304" name="Text Box 18"/>
          <p:cNvSpPr txBox="1">
            <a:spLocks noChangeArrowheads="1"/>
          </p:cNvSpPr>
          <p:nvPr/>
        </p:nvSpPr>
        <p:spPr bwMode="auto">
          <a:xfrm>
            <a:off x="228600" y="3733800"/>
            <a:ext cx="4038600" cy="2333625"/>
          </a:xfrm>
          <a:prstGeom prst="rect">
            <a:avLst/>
          </a:prstGeom>
          <a:noFill/>
          <a:ln w="9525" algn="ctr">
            <a:noFill/>
            <a:miter lim="800000"/>
            <a:headEnd/>
            <a:tailEnd/>
          </a:ln>
        </p:spPr>
        <p:txBody>
          <a:bodyPr>
            <a:spAutoFit/>
          </a:bodyPr>
          <a:lstStyle/>
          <a:p>
            <a:pPr>
              <a:spcBef>
                <a:spcPct val="50000"/>
              </a:spcBef>
            </a:pPr>
            <a:r>
              <a:rPr lang="en-US" sz="2000"/>
              <a:t>    -</a:t>
            </a:r>
            <a:r>
              <a:rPr lang="en-US" sz="2000" b="1"/>
              <a:t>Em sống trong bụi cây dưới đất, nhìn lên trời xanh, thấy các anh chị trắng phau phau, đôi cánh dập dờn như múa, không nghĩ cũng có lúc</a:t>
            </a:r>
            <a:r>
              <a:rPr lang="en-US" sz="2000" b="1">
                <a:solidFill>
                  <a:srgbClr val="00FF00"/>
                </a:solidFill>
              </a:rPr>
              <a:t> </a:t>
            </a:r>
            <a:r>
              <a:rPr lang="en-US" sz="2000" b="1"/>
              <a:t>chị phải khó nhọc thế này.</a:t>
            </a:r>
            <a:r>
              <a:rPr lang="en-US" b="1"/>
              <a:t>  </a:t>
            </a:r>
          </a:p>
          <a:p>
            <a:pPr>
              <a:spcBef>
                <a:spcPct val="50000"/>
              </a:spcBef>
            </a:pPr>
            <a:endParaRPr lang="en-US"/>
          </a:p>
        </p:txBody>
      </p:sp>
      <p:sp>
        <p:nvSpPr>
          <p:cNvPr id="12305" name="Text Box 19"/>
          <p:cNvSpPr txBox="1">
            <a:spLocks noChangeArrowheads="1"/>
          </p:cNvSpPr>
          <p:nvPr/>
        </p:nvSpPr>
        <p:spPr bwMode="auto">
          <a:xfrm>
            <a:off x="0" y="5715000"/>
            <a:ext cx="4191000" cy="1006475"/>
          </a:xfrm>
          <a:prstGeom prst="rect">
            <a:avLst/>
          </a:prstGeom>
          <a:noFill/>
          <a:ln w="9525" algn="ctr">
            <a:noFill/>
            <a:miter lim="800000"/>
            <a:headEnd/>
            <a:tailEnd/>
          </a:ln>
        </p:spPr>
        <p:txBody>
          <a:bodyPr>
            <a:spAutoFit/>
          </a:bodyPr>
          <a:lstStyle/>
          <a:p>
            <a:pPr>
              <a:spcBef>
                <a:spcPct val="50000"/>
              </a:spcBef>
            </a:pPr>
            <a:r>
              <a:rPr lang="en-US" b="1"/>
              <a:t>        </a:t>
            </a:r>
            <a:r>
              <a:rPr lang="en-US" sz="2000" b="1"/>
              <a:t>- Phải có lúc vất vả lội bùn mới có khi  được thảnh thơi bay lên</a:t>
            </a:r>
            <a:r>
              <a:rPr lang="en-US" sz="2000"/>
              <a:t> </a:t>
            </a:r>
            <a:r>
              <a:rPr lang="en-US" sz="2000" b="1"/>
              <a:t>trời cao.</a:t>
            </a:r>
          </a:p>
        </p:txBody>
      </p:sp>
      <p:sp>
        <p:nvSpPr>
          <p:cNvPr id="12306" name="Line 20"/>
          <p:cNvSpPr>
            <a:spLocks noChangeShapeType="1"/>
          </p:cNvSpPr>
          <p:nvPr/>
        </p:nvSpPr>
        <p:spPr bwMode="auto">
          <a:xfrm flipH="1">
            <a:off x="852488" y="5014913"/>
            <a:ext cx="76200" cy="304800"/>
          </a:xfrm>
          <a:prstGeom prst="line">
            <a:avLst/>
          </a:prstGeom>
          <a:noFill/>
          <a:ln w="28575">
            <a:solidFill>
              <a:srgbClr val="FFFF00"/>
            </a:solidFill>
            <a:round/>
            <a:headEnd/>
            <a:tailEnd/>
          </a:ln>
        </p:spPr>
        <p:txBody>
          <a:bodyPr>
            <a:spAutoFit/>
          </a:bodyPr>
          <a:lstStyle/>
          <a:p>
            <a:endParaRPr lang="en-US"/>
          </a:p>
        </p:txBody>
      </p:sp>
      <p:sp>
        <p:nvSpPr>
          <p:cNvPr id="12307" name="Rectangle 21"/>
          <p:cNvSpPr>
            <a:spLocks noChangeArrowheads="1"/>
          </p:cNvSpPr>
          <p:nvPr/>
        </p:nvSpPr>
        <p:spPr bwMode="auto">
          <a:xfrm>
            <a:off x="1185863" y="4333875"/>
            <a:ext cx="2174875" cy="396875"/>
          </a:xfrm>
          <a:prstGeom prst="rect">
            <a:avLst/>
          </a:prstGeom>
          <a:noFill/>
          <a:ln w="9525" algn="ctr">
            <a:noFill/>
            <a:miter lim="800000"/>
            <a:headEnd/>
            <a:tailEnd/>
          </a:ln>
        </p:spPr>
        <p:txBody>
          <a:bodyPr wrap="none">
            <a:spAutoFit/>
          </a:bodyPr>
          <a:lstStyle/>
          <a:p>
            <a:r>
              <a:rPr lang="en-US" sz="2000" b="1">
                <a:solidFill>
                  <a:srgbClr val="FFFF00"/>
                </a:solidFill>
              </a:rPr>
              <a:t>trắng phau phau</a:t>
            </a:r>
          </a:p>
        </p:txBody>
      </p:sp>
      <p:sp>
        <p:nvSpPr>
          <p:cNvPr id="12308" name="Rectangle 22"/>
          <p:cNvSpPr>
            <a:spLocks noChangeArrowheads="1"/>
          </p:cNvSpPr>
          <p:nvPr/>
        </p:nvSpPr>
        <p:spPr bwMode="auto">
          <a:xfrm>
            <a:off x="914400" y="4648200"/>
            <a:ext cx="1141413" cy="396875"/>
          </a:xfrm>
          <a:prstGeom prst="rect">
            <a:avLst/>
          </a:prstGeom>
          <a:noFill/>
          <a:ln w="9525" algn="ctr">
            <a:noFill/>
            <a:miter lim="800000"/>
            <a:headEnd/>
            <a:tailEnd/>
          </a:ln>
        </p:spPr>
        <p:txBody>
          <a:bodyPr wrap="none">
            <a:spAutoFit/>
          </a:bodyPr>
          <a:lstStyle/>
          <a:p>
            <a:r>
              <a:rPr lang="en-US" sz="2000" b="1">
                <a:solidFill>
                  <a:srgbClr val="FFFF00"/>
                </a:solidFill>
              </a:rPr>
              <a:t>dập</a:t>
            </a:r>
            <a:r>
              <a:rPr lang="en-US" b="1">
                <a:solidFill>
                  <a:srgbClr val="FFFF00"/>
                </a:solidFill>
              </a:rPr>
              <a:t> dờn</a:t>
            </a:r>
          </a:p>
        </p:txBody>
      </p:sp>
      <p:sp>
        <p:nvSpPr>
          <p:cNvPr id="12309" name="Rectangle 23"/>
          <p:cNvSpPr>
            <a:spLocks noChangeArrowheads="1"/>
          </p:cNvSpPr>
          <p:nvPr/>
        </p:nvSpPr>
        <p:spPr bwMode="auto">
          <a:xfrm>
            <a:off x="3343275" y="4953000"/>
            <a:ext cx="706438" cy="701675"/>
          </a:xfrm>
          <a:prstGeom prst="rect">
            <a:avLst/>
          </a:prstGeom>
          <a:noFill/>
          <a:ln w="9525" algn="ctr">
            <a:noFill/>
            <a:miter lim="800000"/>
            <a:headEnd/>
            <a:tailEnd/>
          </a:ln>
        </p:spPr>
        <p:txBody>
          <a:bodyPr wrap="none">
            <a:spAutoFit/>
          </a:bodyPr>
          <a:lstStyle/>
          <a:p>
            <a:r>
              <a:rPr lang="en-US" sz="2000" b="1">
                <a:solidFill>
                  <a:srgbClr val="FFFF00"/>
                </a:solidFill>
              </a:rPr>
              <a:t>khó </a:t>
            </a:r>
          </a:p>
          <a:p>
            <a:endParaRPr lang="en-US" sz="2000" b="1">
              <a:solidFill>
                <a:srgbClr val="FFFF00"/>
              </a:solidFill>
            </a:endParaRPr>
          </a:p>
        </p:txBody>
      </p:sp>
      <p:sp>
        <p:nvSpPr>
          <p:cNvPr id="12310" name="Rectangle 24"/>
          <p:cNvSpPr>
            <a:spLocks noChangeArrowheads="1"/>
          </p:cNvSpPr>
          <p:nvPr/>
        </p:nvSpPr>
        <p:spPr bwMode="auto">
          <a:xfrm>
            <a:off x="242888" y="5267325"/>
            <a:ext cx="730250" cy="366713"/>
          </a:xfrm>
          <a:prstGeom prst="rect">
            <a:avLst/>
          </a:prstGeom>
          <a:noFill/>
          <a:ln w="9525" algn="ctr">
            <a:noFill/>
            <a:miter lim="800000"/>
            <a:headEnd/>
            <a:tailEnd/>
          </a:ln>
        </p:spPr>
        <p:txBody>
          <a:bodyPr wrap="none">
            <a:spAutoFit/>
          </a:bodyPr>
          <a:lstStyle/>
          <a:p>
            <a:r>
              <a:rPr lang="en-US" b="1">
                <a:solidFill>
                  <a:srgbClr val="FFFF00"/>
                </a:solidFill>
              </a:rPr>
              <a:t>nhọc</a:t>
            </a:r>
          </a:p>
        </p:txBody>
      </p:sp>
      <p:sp>
        <p:nvSpPr>
          <p:cNvPr id="12311" name="Line 25"/>
          <p:cNvSpPr>
            <a:spLocks noChangeShapeType="1"/>
          </p:cNvSpPr>
          <p:nvPr/>
        </p:nvSpPr>
        <p:spPr bwMode="auto">
          <a:xfrm flipH="1">
            <a:off x="3810000" y="5791200"/>
            <a:ext cx="76200" cy="304800"/>
          </a:xfrm>
          <a:prstGeom prst="line">
            <a:avLst/>
          </a:prstGeom>
          <a:noFill/>
          <a:ln w="28575">
            <a:solidFill>
              <a:srgbClr val="FFFF00"/>
            </a:solidFill>
            <a:round/>
            <a:headEnd/>
            <a:tailEnd/>
          </a:ln>
        </p:spPr>
        <p:txBody>
          <a:bodyPr>
            <a:spAutoFit/>
          </a:bodyPr>
          <a:lstStyle/>
          <a:p>
            <a:endParaRPr lang="en-US"/>
          </a:p>
        </p:txBody>
      </p:sp>
      <p:sp>
        <p:nvSpPr>
          <p:cNvPr id="12312" name="Rectangle 26"/>
          <p:cNvSpPr>
            <a:spLocks noChangeArrowheads="1"/>
          </p:cNvSpPr>
          <p:nvPr/>
        </p:nvSpPr>
        <p:spPr bwMode="auto">
          <a:xfrm>
            <a:off x="2157413" y="6015038"/>
            <a:ext cx="1944687" cy="396875"/>
          </a:xfrm>
          <a:prstGeom prst="rect">
            <a:avLst/>
          </a:prstGeom>
          <a:noFill/>
          <a:ln w="9525" algn="ctr">
            <a:noFill/>
            <a:miter lim="800000"/>
            <a:headEnd/>
            <a:tailEnd/>
          </a:ln>
        </p:spPr>
        <p:txBody>
          <a:bodyPr wrap="none">
            <a:spAutoFit/>
          </a:bodyPr>
          <a:lstStyle/>
          <a:p>
            <a:pPr>
              <a:spcBef>
                <a:spcPct val="50000"/>
              </a:spcBef>
            </a:pPr>
            <a:r>
              <a:rPr lang="en-US" sz="2000" b="1">
                <a:solidFill>
                  <a:srgbClr val="FFFF00"/>
                </a:solidFill>
              </a:rPr>
              <a:t>thảnh thơi bay</a:t>
            </a:r>
          </a:p>
        </p:txBody>
      </p:sp>
      <p:sp>
        <p:nvSpPr>
          <p:cNvPr id="12313" name="Rectangle 27"/>
          <p:cNvSpPr>
            <a:spLocks noChangeArrowheads="1"/>
          </p:cNvSpPr>
          <p:nvPr/>
        </p:nvSpPr>
        <p:spPr bwMode="auto">
          <a:xfrm>
            <a:off x="0" y="6319838"/>
            <a:ext cx="550863" cy="396875"/>
          </a:xfrm>
          <a:prstGeom prst="rect">
            <a:avLst/>
          </a:prstGeom>
          <a:noFill/>
          <a:ln w="9525" algn="ctr">
            <a:noFill/>
            <a:miter lim="800000"/>
            <a:headEnd/>
            <a:tailEnd/>
          </a:ln>
        </p:spPr>
        <p:txBody>
          <a:bodyPr wrap="none">
            <a:spAutoFit/>
          </a:bodyPr>
          <a:lstStyle/>
          <a:p>
            <a:r>
              <a:rPr lang="en-US" sz="2000" b="1">
                <a:solidFill>
                  <a:srgbClr val="FFFF00"/>
                </a:solidFill>
              </a:rPr>
              <a:t>lên</a:t>
            </a:r>
          </a:p>
        </p:txBody>
      </p:sp>
      <p:sp>
        <p:nvSpPr>
          <p:cNvPr id="12314" name="Rectangle 28"/>
          <p:cNvSpPr>
            <a:spLocks noChangeArrowheads="1"/>
          </p:cNvSpPr>
          <p:nvPr/>
        </p:nvSpPr>
        <p:spPr bwMode="auto">
          <a:xfrm>
            <a:off x="2066925" y="5710238"/>
            <a:ext cx="1804988" cy="396875"/>
          </a:xfrm>
          <a:prstGeom prst="rect">
            <a:avLst/>
          </a:prstGeom>
          <a:noFill/>
          <a:ln w="9525" algn="ctr">
            <a:noFill/>
            <a:miter lim="800000"/>
            <a:headEnd/>
            <a:tailEnd/>
          </a:ln>
        </p:spPr>
        <p:txBody>
          <a:bodyPr wrap="none">
            <a:spAutoFit/>
          </a:bodyPr>
          <a:lstStyle/>
          <a:p>
            <a:r>
              <a:rPr lang="en-US" sz="2000" b="1">
                <a:solidFill>
                  <a:srgbClr val="FFFF00"/>
                </a:solidFill>
              </a:rPr>
              <a:t>vất vả lội bùn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3805"/>
                                        </p:tgtEl>
                                        <p:attrNameLst>
                                          <p:attrName>style.visibility</p:attrName>
                                        </p:attrNameLst>
                                      </p:cBhvr>
                                      <p:to>
                                        <p:strVal val="visible"/>
                                      </p:to>
                                    </p:set>
                                    <p:animEffect transition="in" filter="checkerboard(across)">
                                      <p:cBhvr>
                                        <p:cTn id="7" dur="500"/>
                                        <p:tgtEl>
                                          <p:spTgt spid="20380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03792"/>
                                        </p:tgtEl>
                                        <p:attrNameLst>
                                          <p:attrName>style.visibility</p:attrName>
                                        </p:attrNameLst>
                                      </p:cBhvr>
                                      <p:to>
                                        <p:strVal val="visible"/>
                                      </p:to>
                                    </p:set>
                                    <p:animEffect transition="in" filter="checkerboard(across)">
                                      <p:cBhvr>
                                        <p:cTn id="10" dur="500"/>
                                        <p:tgtEl>
                                          <p:spTgt spid="2037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805" grpId="0" animBg="1"/>
      <p:bldP spid="20379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0"/>
          <p:cNvSpPr txBox="1">
            <a:spLocks noChangeArrowheads="1"/>
          </p:cNvSpPr>
          <p:nvPr/>
        </p:nvSpPr>
        <p:spPr bwMode="auto">
          <a:xfrm>
            <a:off x="2971800" y="500063"/>
            <a:ext cx="2971800" cy="579437"/>
          </a:xfrm>
          <a:prstGeom prst="rect">
            <a:avLst/>
          </a:prstGeom>
          <a:noFill/>
          <a:ln w="9525" algn="ctr">
            <a:noFill/>
            <a:miter lim="800000"/>
            <a:headEnd/>
            <a:tailEnd/>
          </a:ln>
        </p:spPr>
        <p:txBody>
          <a:bodyPr>
            <a:spAutoFit/>
          </a:bodyPr>
          <a:lstStyle/>
          <a:p>
            <a:pPr>
              <a:spcBef>
                <a:spcPct val="50000"/>
              </a:spcBef>
            </a:pPr>
            <a:r>
              <a:rPr lang="en-US" sz="2400"/>
              <a:t>          </a:t>
            </a:r>
            <a:r>
              <a:rPr lang="en-US" sz="3200" u="sng"/>
              <a:t>Tập </a:t>
            </a:r>
            <a:r>
              <a:rPr lang="vi-VN" sz="3200" u="sng"/>
              <a:t>đ</a:t>
            </a:r>
            <a:r>
              <a:rPr lang="en-US" sz="3200" u="sng"/>
              <a:t>ọc</a:t>
            </a:r>
            <a:r>
              <a:rPr lang="en-US" sz="3200"/>
              <a:t> :</a:t>
            </a:r>
          </a:p>
        </p:txBody>
      </p:sp>
      <p:sp>
        <p:nvSpPr>
          <p:cNvPr id="123915" name="Text Box 11"/>
          <p:cNvSpPr txBox="1">
            <a:spLocks noChangeArrowheads="1"/>
          </p:cNvSpPr>
          <p:nvPr/>
        </p:nvSpPr>
        <p:spPr bwMode="auto">
          <a:xfrm>
            <a:off x="2362200" y="1028700"/>
            <a:ext cx="4648200" cy="823913"/>
          </a:xfrm>
          <a:prstGeom prst="rect">
            <a:avLst/>
          </a:prstGeom>
          <a:noFill/>
          <a:ln w="9525" algn="ctr">
            <a:noFill/>
            <a:miter lim="800000"/>
            <a:headEnd/>
            <a:tailEnd/>
          </a:ln>
          <a:effectLst/>
        </p:spPr>
        <p:txBody>
          <a:bodyPr>
            <a:spAutoFit/>
          </a:bodyPr>
          <a:lstStyle/>
          <a:p>
            <a:pPr>
              <a:spcBef>
                <a:spcPct val="50000"/>
              </a:spcBef>
              <a:defRPr/>
            </a:pPr>
            <a:r>
              <a:rPr lang="en-US" sz="4400" b="1">
                <a:solidFill>
                  <a:srgbClr val="FFFF00"/>
                </a:solidFill>
                <a:effectLst>
                  <a:outerShdw blurRad="38100" dist="38100" dir="2700000" algn="tl">
                    <a:srgbClr val="000000"/>
                  </a:outerShdw>
                </a:effectLst>
                <a:latin typeface="Arial"/>
              </a:rPr>
              <a:t>  </a:t>
            </a:r>
            <a:r>
              <a:rPr lang="en-US" sz="4400" b="1">
                <a:solidFill>
                  <a:srgbClr val="FFFF00"/>
                </a:solidFill>
                <a:effectLst>
                  <a:outerShdw blurRad="38100" dist="38100" dir="2700000" algn="tl">
                    <a:srgbClr val="000000"/>
                  </a:outerShdw>
                </a:effectLst>
                <a:latin typeface="Arial"/>
              </a:rPr>
              <a:t>CÒ VÀ </a:t>
            </a:r>
            <a:r>
              <a:rPr lang="en-US" sz="4800" b="1">
                <a:solidFill>
                  <a:srgbClr val="FFFF00"/>
                </a:solidFill>
                <a:effectLst>
                  <a:outerShdw blurRad="38100" dist="38100" dir="2700000" algn="tl">
                    <a:srgbClr val="000000"/>
                  </a:outerShdw>
                </a:effectLst>
                <a:latin typeface="Arial"/>
              </a:rPr>
              <a:t>CUỐC</a:t>
            </a:r>
            <a:endParaRPr lang="en-US" sz="4800" b="1">
              <a:solidFill>
                <a:srgbClr val="FFFF00"/>
              </a:solidFill>
              <a:effectLst>
                <a:outerShdw blurRad="38100" dist="38100" dir="2700000" algn="tl">
                  <a:srgbClr val="000000"/>
                </a:outerShdw>
              </a:effectLst>
              <a:latin typeface="Arial"/>
            </a:endParaRPr>
          </a:p>
        </p:txBody>
      </p:sp>
      <p:sp>
        <p:nvSpPr>
          <p:cNvPr id="123916" name="Text Box 12"/>
          <p:cNvSpPr txBox="1">
            <a:spLocks noChangeArrowheads="1"/>
          </p:cNvSpPr>
          <p:nvPr/>
        </p:nvSpPr>
        <p:spPr bwMode="auto">
          <a:xfrm>
            <a:off x="5810250" y="1785938"/>
            <a:ext cx="3505200" cy="954087"/>
          </a:xfrm>
          <a:prstGeom prst="rect">
            <a:avLst/>
          </a:prstGeom>
          <a:noFill/>
          <a:ln w="9525" algn="ctr">
            <a:noFill/>
            <a:miter lim="800000"/>
            <a:headEnd/>
            <a:tailEnd/>
          </a:ln>
        </p:spPr>
        <p:txBody>
          <a:bodyPr>
            <a:spAutoFit/>
          </a:bodyPr>
          <a:lstStyle/>
          <a:p>
            <a:pPr>
              <a:spcBef>
                <a:spcPct val="50000"/>
              </a:spcBef>
            </a:pPr>
            <a:r>
              <a:rPr lang="en-US" sz="2800"/>
              <a:t>(Nguyễn Đình Quảng)</a:t>
            </a:r>
          </a:p>
        </p:txBody>
      </p:sp>
      <p:pic>
        <p:nvPicPr>
          <p:cNvPr id="123917" name="Picture 13" descr="co"/>
          <p:cNvPicPr>
            <a:picLocks noChangeAspect="1" noChangeArrowheads="1"/>
          </p:cNvPicPr>
          <p:nvPr/>
        </p:nvPicPr>
        <p:blipFill>
          <a:blip r:embed="rId2"/>
          <a:srcRect/>
          <a:stretch>
            <a:fillRect/>
          </a:stretch>
        </p:blipFill>
        <p:spPr bwMode="auto">
          <a:xfrm>
            <a:off x="671513" y="2433638"/>
            <a:ext cx="7848600" cy="4419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23917"/>
                                        </p:tgtEl>
                                        <p:attrNameLst>
                                          <p:attrName>style.visibility</p:attrName>
                                        </p:attrNameLst>
                                      </p:cBhvr>
                                      <p:to>
                                        <p:strVal val="visible"/>
                                      </p:to>
                                    </p:set>
                                    <p:anim calcmode="lin" valueType="num">
                                      <p:cBhvr>
                                        <p:cTn id="7" dur="1000" fill="hold"/>
                                        <p:tgtEl>
                                          <p:spTgt spid="123917"/>
                                        </p:tgtEl>
                                        <p:attrNameLst>
                                          <p:attrName>ppt_w</p:attrName>
                                        </p:attrNameLst>
                                      </p:cBhvr>
                                      <p:tavLst>
                                        <p:tav tm="0">
                                          <p:val>
                                            <p:strVal val="#ppt_w*0.70"/>
                                          </p:val>
                                        </p:tav>
                                        <p:tav tm="100000">
                                          <p:val>
                                            <p:strVal val="#ppt_w"/>
                                          </p:val>
                                        </p:tav>
                                      </p:tavLst>
                                    </p:anim>
                                    <p:anim calcmode="lin" valueType="num">
                                      <p:cBhvr>
                                        <p:cTn id="8" dur="1000" fill="hold"/>
                                        <p:tgtEl>
                                          <p:spTgt spid="123917"/>
                                        </p:tgtEl>
                                        <p:attrNameLst>
                                          <p:attrName>ppt_h</p:attrName>
                                        </p:attrNameLst>
                                      </p:cBhvr>
                                      <p:tavLst>
                                        <p:tav tm="0">
                                          <p:val>
                                            <p:strVal val="#ppt_h"/>
                                          </p:val>
                                        </p:tav>
                                        <p:tav tm="100000">
                                          <p:val>
                                            <p:strVal val="#ppt_h"/>
                                          </p:val>
                                        </p:tav>
                                      </p:tavLst>
                                    </p:anim>
                                    <p:animEffect transition="in" filter="fade">
                                      <p:cBhvr>
                                        <p:cTn id="9" dur="1000"/>
                                        <p:tgtEl>
                                          <p:spTgt spid="12391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23915"/>
                                        </p:tgtEl>
                                        <p:attrNameLst>
                                          <p:attrName>style.visibility</p:attrName>
                                        </p:attrNameLst>
                                      </p:cBhvr>
                                      <p:to>
                                        <p:strVal val="visible"/>
                                      </p:to>
                                    </p:set>
                                    <p:anim calcmode="discrete" valueType="clr">
                                      <p:cBhvr override="childStyle">
                                        <p:cTn id="14" dur="80"/>
                                        <p:tgtEl>
                                          <p:spTgt spid="123915"/>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23915"/>
                                        </p:tgtEl>
                                        <p:attrNameLst>
                                          <p:attrName>fillcolor</p:attrName>
                                        </p:attrNameLst>
                                      </p:cBhvr>
                                      <p:tavLst>
                                        <p:tav tm="0">
                                          <p:val>
                                            <p:clrVal>
                                              <a:schemeClr val="accent2"/>
                                            </p:clrVal>
                                          </p:val>
                                        </p:tav>
                                        <p:tav tm="50000">
                                          <p:val>
                                            <p:clrVal>
                                              <a:schemeClr val="hlink"/>
                                            </p:clrVal>
                                          </p:val>
                                        </p:tav>
                                      </p:tavLst>
                                    </p:anim>
                                    <p:set>
                                      <p:cBhvr>
                                        <p:cTn id="16" dur="80"/>
                                        <p:tgtEl>
                                          <p:spTgt spid="123915"/>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23916"/>
                                        </p:tgtEl>
                                        <p:attrNameLst>
                                          <p:attrName>style.visibility</p:attrName>
                                        </p:attrNameLst>
                                      </p:cBhvr>
                                      <p:to>
                                        <p:strVal val="visible"/>
                                      </p:to>
                                    </p:set>
                                    <p:animEffect transition="in" filter="blinds(horizontal)">
                                      <p:cBhvr>
                                        <p:cTn id="21" dur="500"/>
                                        <p:tgtEl>
                                          <p:spTgt spid="123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15" grpId="0"/>
      <p:bldP spid="1239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2"/>
          <p:cNvGrpSpPr>
            <a:grpSpLocks/>
          </p:cNvGrpSpPr>
          <p:nvPr/>
        </p:nvGrpSpPr>
        <p:grpSpPr bwMode="auto">
          <a:xfrm>
            <a:off x="3276600" y="2028825"/>
            <a:ext cx="1828800" cy="4829175"/>
            <a:chOff x="2208" y="816"/>
            <a:chExt cx="1488" cy="2160"/>
          </a:xfrm>
        </p:grpSpPr>
        <p:sp>
          <p:nvSpPr>
            <p:cNvPr id="5149" name="Line 3"/>
            <p:cNvSpPr>
              <a:spLocks noChangeShapeType="1"/>
            </p:cNvSpPr>
            <p:nvPr/>
          </p:nvSpPr>
          <p:spPr bwMode="auto">
            <a:xfrm>
              <a:off x="2208" y="816"/>
              <a:ext cx="1488" cy="0"/>
            </a:xfrm>
            <a:prstGeom prst="line">
              <a:avLst/>
            </a:prstGeom>
            <a:noFill/>
            <a:ln w="38100">
              <a:solidFill>
                <a:srgbClr val="FF00FF"/>
              </a:solidFill>
              <a:round/>
              <a:headEnd/>
              <a:tailEnd/>
            </a:ln>
          </p:spPr>
          <p:txBody>
            <a:bodyPr>
              <a:spAutoFit/>
            </a:bodyPr>
            <a:lstStyle/>
            <a:p>
              <a:endParaRPr lang="en-US"/>
            </a:p>
          </p:txBody>
        </p:sp>
        <p:sp>
          <p:nvSpPr>
            <p:cNvPr id="5150" name="Line 4"/>
            <p:cNvSpPr>
              <a:spLocks noChangeShapeType="1"/>
            </p:cNvSpPr>
            <p:nvPr/>
          </p:nvSpPr>
          <p:spPr bwMode="auto">
            <a:xfrm>
              <a:off x="2976" y="816"/>
              <a:ext cx="0" cy="2160"/>
            </a:xfrm>
            <a:prstGeom prst="line">
              <a:avLst/>
            </a:prstGeom>
            <a:noFill/>
            <a:ln w="38100">
              <a:solidFill>
                <a:srgbClr val="FF00FF"/>
              </a:solidFill>
              <a:round/>
              <a:headEnd/>
              <a:tailEnd/>
            </a:ln>
          </p:spPr>
          <p:txBody>
            <a:bodyPr>
              <a:spAutoFit/>
            </a:bodyPr>
            <a:lstStyle/>
            <a:p>
              <a:endParaRPr lang="en-US"/>
            </a:p>
          </p:txBody>
        </p:sp>
      </p:grpSp>
      <p:sp>
        <p:nvSpPr>
          <p:cNvPr id="5123" name="Text Box 5"/>
          <p:cNvSpPr txBox="1">
            <a:spLocks noChangeArrowheads="1"/>
          </p:cNvSpPr>
          <p:nvPr/>
        </p:nvSpPr>
        <p:spPr bwMode="auto">
          <a:xfrm>
            <a:off x="5334000" y="1692275"/>
            <a:ext cx="4114800" cy="457200"/>
          </a:xfrm>
          <a:prstGeom prst="rect">
            <a:avLst/>
          </a:prstGeom>
          <a:noFill/>
          <a:ln w="9525" algn="ctr">
            <a:noFill/>
            <a:miter lim="800000"/>
            <a:headEnd/>
            <a:tailEnd/>
          </a:ln>
        </p:spPr>
        <p:txBody>
          <a:bodyPr>
            <a:spAutoFit/>
          </a:bodyPr>
          <a:lstStyle/>
          <a:p>
            <a:pPr>
              <a:spcBef>
                <a:spcPct val="50000"/>
              </a:spcBef>
            </a:pPr>
            <a:r>
              <a:rPr lang="en-US" sz="2400" b="1" u="sng"/>
              <a:t>Tìm hiểu bài</a:t>
            </a:r>
          </a:p>
        </p:txBody>
      </p:sp>
      <p:sp>
        <p:nvSpPr>
          <p:cNvPr id="5124" name="Text Box 9"/>
          <p:cNvSpPr txBox="1">
            <a:spLocks noChangeArrowheads="1"/>
          </p:cNvSpPr>
          <p:nvPr/>
        </p:nvSpPr>
        <p:spPr bwMode="auto">
          <a:xfrm>
            <a:off x="1828800" y="228600"/>
            <a:ext cx="5562600" cy="1477963"/>
          </a:xfrm>
          <a:prstGeom prst="rect">
            <a:avLst/>
          </a:prstGeom>
          <a:noFill/>
          <a:ln w="9525" algn="ctr">
            <a:noFill/>
            <a:miter lim="800000"/>
            <a:headEnd/>
            <a:tailEnd/>
          </a:ln>
        </p:spPr>
        <p:txBody>
          <a:bodyPr>
            <a:spAutoFit/>
          </a:bodyPr>
          <a:lstStyle/>
          <a:p>
            <a:pPr>
              <a:spcBef>
                <a:spcPct val="50000"/>
              </a:spcBef>
            </a:pPr>
            <a:r>
              <a:rPr lang="en-US" sz="2400" b="1">
                <a:solidFill>
                  <a:schemeClr val="tx2"/>
                </a:solidFill>
              </a:rPr>
              <a:t>                     </a:t>
            </a:r>
            <a:r>
              <a:rPr lang="en-US" sz="2400" b="1" u="sng">
                <a:solidFill>
                  <a:schemeClr val="tx2"/>
                </a:solidFill>
              </a:rPr>
              <a:t>Tập đọc:</a:t>
            </a:r>
          </a:p>
          <a:p>
            <a:pPr>
              <a:spcBef>
                <a:spcPct val="50000"/>
              </a:spcBef>
            </a:pPr>
            <a:r>
              <a:rPr lang="en-US" sz="2400" b="1">
                <a:solidFill>
                  <a:schemeClr val="tx2"/>
                </a:solidFill>
              </a:rPr>
              <a:t>        </a:t>
            </a:r>
            <a:r>
              <a:rPr lang="en-US" sz="4400" b="1">
                <a:solidFill>
                  <a:srgbClr val="FF0000"/>
                </a:solidFill>
              </a:rPr>
              <a:t>CÒ VÀ CUỐC</a:t>
            </a:r>
          </a:p>
        </p:txBody>
      </p:sp>
      <p:sp>
        <p:nvSpPr>
          <p:cNvPr id="5125" name="Text Box 10"/>
          <p:cNvSpPr txBox="1">
            <a:spLocks noChangeArrowheads="1"/>
          </p:cNvSpPr>
          <p:nvPr/>
        </p:nvSpPr>
        <p:spPr bwMode="auto">
          <a:xfrm>
            <a:off x="26988" y="1698625"/>
            <a:ext cx="3581400" cy="457200"/>
          </a:xfrm>
          <a:prstGeom prst="rect">
            <a:avLst/>
          </a:prstGeom>
          <a:noFill/>
          <a:ln w="9525" algn="ctr">
            <a:noFill/>
            <a:miter lim="800000"/>
            <a:headEnd/>
            <a:tailEnd/>
          </a:ln>
        </p:spPr>
        <p:txBody>
          <a:bodyPr>
            <a:spAutoFit/>
          </a:bodyPr>
          <a:lstStyle/>
          <a:p>
            <a:pPr algn="ctr">
              <a:spcBef>
                <a:spcPct val="50000"/>
              </a:spcBef>
            </a:pPr>
            <a:r>
              <a:rPr lang="en-US" sz="2000" b="1"/>
              <a:t>       </a:t>
            </a:r>
            <a:r>
              <a:rPr lang="en-US" sz="2400" b="1" u="sng"/>
              <a:t>Luyện đọc</a:t>
            </a:r>
          </a:p>
        </p:txBody>
      </p:sp>
      <p:sp>
        <p:nvSpPr>
          <p:cNvPr id="205835" name="Text Box 11"/>
          <p:cNvSpPr txBox="1">
            <a:spLocks noChangeArrowheads="1"/>
          </p:cNvSpPr>
          <p:nvPr/>
        </p:nvSpPr>
        <p:spPr bwMode="auto">
          <a:xfrm>
            <a:off x="1828800" y="228600"/>
            <a:ext cx="5562600" cy="2492375"/>
          </a:xfrm>
          <a:prstGeom prst="rect">
            <a:avLst/>
          </a:prstGeom>
          <a:noFill/>
          <a:ln w="9525" algn="ctr">
            <a:noFill/>
            <a:miter lim="800000"/>
            <a:headEnd/>
            <a:tailEnd/>
          </a:ln>
          <a:effectLst/>
        </p:spPr>
        <p:txBody>
          <a:bodyPr>
            <a:spAutoFit/>
          </a:bodyPr>
          <a:lstStyle/>
          <a:p>
            <a:pPr>
              <a:spcBef>
                <a:spcPct val="50000"/>
              </a:spcBef>
              <a:defRPr/>
            </a:pPr>
            <a:r>
              <a:rPr lang="en-US" sz="2400" b="1" dirty="0">
                <a:solidFill>
                  <a:schemeClr val="tx2"/>
                </a:solidFill>
                <a:latin typeface="Arial"/>
              </a:rPr>
              <a:t>                     </a:t>
            </a:r>
            <a:r>
              <a:rPr lang="en-US" sz="2400" b="1" u="sng" dirty="0" err="1">
                <a:solidFill>
                  <a:schemeClr val="tx2"/>
                </a:solidFill>
                <a:latin typeface="Arial"/>
              </a:rPr>
              <a:t>Tập</a:t>
            </a:r>
            <a:r>
              <a:rPr lang="en-US" sz="2400" b="1" u="sng" dirty="0">
                <a:solidFill>
                  <a:schemeClr val="tx2"/>
                </a:solidFill>
                <a:latin typeface="Arial"/>
              </a:rPr>
              <a:t> </a:t>
            </a:r>
            <a:r>
              <a:rPr lang="en-US" sz="2400" b="1" u="sng" dirty="0" err="1">
                <a:solidFill>
                  <a:schemeClr val="tx2"/>
                </a:solidFill>
                <a:latin typeface="Arial"/>
              </a:rPr>
              <a:t>đọc</a:t>
            </a:r>
            <a:r>
              <a:rPr lang="en-US" sz="2400" b="1" u="sng" dirty="0">
                <a:solidFill>
                  <a:schemeClr val="tx2"/>
                </a:solidFill>
                <a:latin typeface="Arial"/>
              </a:rPr>
              <a:t>:</a:t>
            </a:r>
          </a:p>
          <a:p>
            <a:pPr>
              <a:spcBef>
                <a:spcPct val="50000"/>
              </a:spcBef>
              <a:defRPr/>
            </a:pPr>
            <a:r>
              <a:rPr lang="en-US" sz="2400" b="1" dirty="0">
                <a:solidFill>
                  <a:schemeClr val="tx2"/>
                </a:solidFill>
                <a:latin typeface="Arial"/>
              </a:rPr>
              <a:t>        </a:t>
            </a:r>
            <a:r>
              <a:rPr lang="en-US" sz="4400" b="1" dirty="0">
                <a:solidFill>
                  <a:srgbClr val="FFFF00"/>
                </a:solidFill>
                <a:effectLst>
                  <a:outerShdw blurRad="38100" dist="38100" dir="2700000" algn="tl">
                    <a:srgbClr val="000000"/>
                  </a:outerShdw>
                </a:effectLst>
                <a:latin typeface="Arial"/>
              </a:rPr>
              <a:t>CÒ VÀ CUỐC</a:t>
            </a:r>
          </a:p>
          <a:p>
            <a:pPr>
              <a:spcBef>
                <a:spcPct val="50000"/>
              </a:spcBef>
              <a:defRPr/>
            </a:pPr>
            <a:r>
              <a:rPr lang="en-US" sz="4400" b="1" dirty="0">
                <a:solidFill>
                  <a:srgbClr val="FF0000"/>
                </a:solidFill>
                <a:effectLst>
                  <a:outerShdw blurRad="38100" dist="38100" dir="2700000" algn="tl">
                    <a:srgbClr val="000000"/>
                  </a:outerShdw>
                </a:effectLst>
                <a:latin typeface="Arial"/>
              </a:rPr>
              <a:t>                       </a:t>
            </a:r>
          </a:p>
        </p:txBody>
      </p:sp>
      <p:sp>
        <p:nvSpPr>
          <p:cNvPr id="205841" name="Text Box 17"/>
          <p:cNvSpPr txBox="1">
            <a:spLocks noChangeArrowheads="1"/>
          </p:cNvSpPr>
          <p:nvPr/>
        </p:nvSpPr>
        <p:spPr bwMode="auto">
          <a:xfrm>
            <a:off x="6248400" y="1406525"/>
            <a:ext cx="2590800" cy="708025"/>
          </a:xfrm>
          <a:prstGeom prst="rect">
            <a:avLst/>
          </a:prstGeom>
          <a:noFill/>
          <a:ln w="9525" algn="ctr">
            <a:noFill/>
            <a:miter lim="800000"/>
            <a:headEnd/>
            <a:tailEnd/>
          </a:ln>
          <a:effectLst/>
        </p:spPr>
        <p:txBody>
          <a:bodyPr>
            <a:spAutoFit/>
          </a:bodyPr>
          <a:lstStyle/>
          <a:p>
            <a:pPr>
              <a:spcBef>
                <a:spcPct val="50000"/>
              </a:spcBef>
              <a:defRPr/>
            </a:pPr>
            <a:r>
              <a:rPr lang="en-US" sz="2000" b="1">
                <a:effectLst>
                  <a:outerShdw blurRad="38100" dist="38100" dir="2700000" algn="tl">
                    <a:srgbClr val="000000"/>
                  </a:outerShdw>
                </a:effectLst>
                <a:latin typeface="Arial"/>
              </a:rPr>
              <a:t>(</a:t>
            </a:r>
            <a:r>
              <a:rPr lang="en-US" sz="2000" b="1">
                <a:effectLst>
                  <a:outerShdw blurRad="38100" dist="38100" dir="2700000" algn="tl">
                    <a:srgbClr val="000000"/>
                  </a:outerShdw>
                </a:effectLst>
                <a:latin typeface="Arial"/>
              </a:rPr>
              <a:t>Nguyễn Đình Quảng</a:t>
            </a:r>
            <a:r>
              <a:rPr lang="en-US" sz="2000" b="1">
                <a:effectLst>
                  <a:outerShdw blurRad="38100" dist="38100" dir="2700000" algn="tl">
                    <a:srgbClr val="000000"/>
                  </a:outerShdw>
                </a:effectLst>
                <a:latin typeface="Arial"/>
              </a:rPr>
              <a:t>)</a:t>
            </a:r>
          </a:p>
        </p:txBody>
      </p:sp>
      <p:pic>
        <p:nvPicPr>
          <p:cNvPr id="205853" name="Picture 29" descr="Cuoc01"/>
          <p:cNvPicPr>
            <a:picLocks noChangeAspect="1" noChangeArrowheads="1"/>
          </p:cNvPicPr>
          <p:nvPr/>
        </p:nvPicPr>
        <p:blipFill>
          <a:blip r:embed="rId2"/>
          <a:srcRect/>
          <a:stretch>
            <a:fillRect/>
          </a:stretch>
        </p:blipFill>
        <p:spPr bwMode="auto">
          <a:xfrm>
            <a:off x="4419600" y="3379788"/>
            <a:ext cx="4495800" cy="3249612"/>
          </a:xfrm>
          <a:prstGeom prst="rect">
            <a:avLst/>
          </a:prstGeom>
          <a:noFill/>
          <a:ln w="9525">
            <a:noFill/>
            <a:miter lim="800000"/>
            <a:headEnd/>
            <a:tailEnd/>
          </a:ln>
        </p:spPr>
      </p:pic>
      <p:pic>
        <p:nvPicPr>
          <p:cNvPr id="205855" name="Picture 31" descr="ho016"/>
          <p:cNvPicPr>
            <a:picLocks noChangeAspect="1" noChangeArrowheads="1"/>
          </p:cNvPicPr>
          <p:nvPr/>
        </p:nvPicPr>
        <p:blipFill>
          <a:blip r:embed="rId3"/>
          <a:srcRect/>
          <a:stretch>
            <a:fillRect/>
          </a:stretch>
        </p:blipFill>
        <p:spPr bwMode="auto">
          <a:xfrm>
            <a:off x="4419600" y="3403600"/>
            <a:ext cx="4495800" cy="2979738"/>
          </a:xfrm>
          <a:prstGeom prst="rect">
            <a:avLst/>
          </a:prstGeom>
          <a:noFill/>
          <a:ln w="9525">
            <a:noFill/>
            <a:miter lim="800000"/>
            <a:headEnd/>
            <a:tailEnd/>
          </a:ln>
        </p:spPr>
      </p:pic>
      <p:sp>
        <p:nvSpPr>
          <p:cNvPr id="205860" name="Text Box 36"/>
          <p:cNvSpPr txBox="1">
            <a:spLocks noChangeArrowheads="1"/>
          </p:cNvSpPr>
          <p:nvPr/>
        </p:nvSpPr>
        <p:spPr bwMode="auto">
          <a:xfrm>
            <a:off x="4681538" y="2952750"/>
            <a:ext cx="3733800" cy="461963"/>
          </a:xfrm>
          <a:prstGeom prst="rect">
            <a:avLst/>
          </a:prstGeom>
          <a:noFill/>
          <a:ln w="9525" algn="ctr">
            <a:noFill/>
            <a:miter lim="800000"/>
            <a:headEnd/>
            <a:tailEnd/>
          </a:ln>
        </p:spPr>
        <p:txBody>
          <a:bodyPr>
            <a:spAutoFit/>
          </a:bodyPr>
          <a:lstStyle/>
          <a:p>
            <a:r>
              <a:rPr lang="en-US" sz="2400" b="1">
                <a:cs typeface="Times New Roman" pitchFamily="18" charset="0"/>
              </a:rPr>
              <a:t>thảnh thơi</a:t>
            </a:r>
          </a:p>
        </p:txBody>
      </p:sp>
      <p:pic>
        <p:nvPicPr>
          <p:cNvPr id="205865" name="Picture 41" descr="Untitled-5 copy"/>
          <p:cNvPicPr>
            <a:picLocks noChangeAspect="1" noChangeArrowheads="1"/>
          </p:cNvPicPr>
          <p:nvPr/>
        </p:nvPicPr>
        <p:blipFill>
          <a:blip r:embed="rId4"/>
          <a:srcRect/>
          <a:stretch>
            <a:fillRect/>
          </a:stretch>
        </p:blipFill>
        <p:spPr bwMode="auto">
          <a:xfrm>
            <a:off x="4410075" y="3351213"/>
            <a:ext cx="4495800" cy="3251200"/>
          </a:xfrm>
          <a:prstGeom prst="rect">
            <a:avLst/>
          </a:prstGeom>
          <a:noFill/>
          <a:ln w="9525">
            <a:noFill/>
            <a:miter lim="800000"/>
            <a:headEnd/>
            <a:tailEnd/>
          </a:ln>
        </p:spPr>
      </p:pic>
      <p:sp>
        <p:nvSpPr>
          <p:cNvPr id="47" name="TextBox 46"/>
          <p:cNvSpPr txBox="1">
            <a:spLocks noChangeArrowheads="1"/>
          </p:cNvSpPr>
          <p:nvPr/>
        </p:nvSpPr>
        <p:spPr bwMode="auto">
          <a:xfrm>
            <a:off x="762000" y="2187575"/>
            <a:ext cx="3048000" cy="461963"/>
          </a:xfrm>
          <a:prstGeom prst="rect">
            <a:avLst/>
          </a:prstGeom>
          <a:noFill/>
          <a:ln w="9525">
            <a:noFill/>
            <a:miter lim="800000"/>
            <a:headEnd/>
            <a:tailEnd/>
          </a:ln>
        </p:spPr>
        <p:txBody>
          <a:bodyPr>
            <a:spAutoFit/>
          </a:bodyPr>
          <a:lstStyle/>
          <a:p>
            <a:r>
              <a:rPr lang="en-US" sz="2400" b="1">
                <a:cs typeface="Times New Roman" pitchFamily="18" charset="0"/>
              </a:rPr>
              <a:t>vất vả</a:t>
            </a:r>
            <a:endParaRPr lang="vi-VN" sz="2400" b="1">
              <a:cs typeface="Times New Roman" pitchFamily="18" charset="0"/>
            </a:endParaRPr>
          </a:p>
        </p:txBody>
      </p:sp>
      <p:sp>
        <p:nvSpPr>
          <p:cNvPr id="48" name="TextBox 47"/>
          <p:cNvSpPr txBox="1">
            <a:spLocks noChangeArrowheads="1"/>
          </p:cNvSpPr>
          <p:nvPr/>
        </p:nvSpPr>
        <p:spPr bwMode="auto">
          <a:xfrm>
            <a:off x="727075" y="2559050"/>
            <a:ext cx="2743200" cy="461963"/>
          </a:xfrm>
          <a:prstGeom prst="rect">
            <a:avLst/>
          </a:prstGeom>
          <a:noFill/>
          <a:ln w="9525">
            <a:noFill/>
            <a:miter lim="800000"/>
            <a:headEnd/>
            <a:tailEnd/>
          </a:ln>
        </p:spPr>
        <p:txBody>
          <a:bodyPr>
            <a:spAutoFit/>
          </a:bodyPr>
          <a:lstStyle/>
          <a:p>
            <a:r>
              <a:rPr lang="vi-VN" sz="2400" b="1">
                <a:cs typeface="Times New Roman" pitchFamily="18" charset="0"/>
              </a:rPr>
              <a:t>trắng tinh</a:t>
            </a:r>
          </a:p>
        </p:txBody>
      </p:sp>
      <p:sp>
        <p:nvSpPr>
          <p:cNvPr id="49" name="TextBox 48"/>
          <p:cNvSpPr txBox="1">
            <a:spLocks noChangeArrowheads="1"/>
          </p:cNvSpPr>
          <p:nvPr/>
        </p:nvSpPr>
        <p:spPr bwMode="auto">
          <a:xfrm>
            <a:off x="720725" y="2921000"/>
            <a:ext cx="1905000" cy="461963"/>
          </a:xfrm>
          <a:prstGeom prst="rect">
            <a:avLst/>
          </a:prstGeom>
          <a:noFill/>
          <a:ln w="9525">
            <a:noFill/>
            <a:miter lim="800000"/>
            <a:headEnd/>
            <a:tailEnd/>
          </a:ln>
        </p:spPr>
        <p:txBody>
          <a:bodyPr>
            <a:spAutoFit/>
          </a:bodyPr>
          <a:lstStyle/>
          <a:p>
            <a:r>
              <a:rPr lang="vi-VN" sz="2400" b="1">
                <a:cs typeface="Times New Roman" pitchFamily="18" charset="0"/>
              </a:rPr>
              <a:t>cất cánh</a:t>
            </a:r>
          </a:p>
        </p:txBody>
      </p:sp>
      <p:sp>
        <p:nvSpPr>
          <p:cNvPr id="50" name="TextBox 49"/>
          <p:cNvSpPr txBox="1">
            <a:spLocks noChangeArrowheads="1"/>
          </p:cNvSpPr>
          <p:nvPr/>
        </p:nvSpPr>
        <p:spPr bwMode="auto">
          <a:xfrm>
            <a:off x="109538" y="3259138"/>
            <a:ext cx="4038600" cy="2678112"/>
          </a:xfrm>
          <a:prstGeom prst="rect">
            <a:avLst/>
          </a:prstGeom>
          <a:noFill/>
          <a:ln w="9525">
            <a:noFill/>
            <a:miter lim="800000"/>
            <a:headEnd/>
            <a:tailEnd/>
          </a:ln>
        </p:spPr>
        <p:txBody>
          <a:bodyPr>
            <a:spAutoFit/>
          </a:bodyPr>
          <a:lstStyle/>
          <a:p>
            <a:pPr algn="just"/>
            <a:r>
              <a:rPr lang="vi-VN" sz="2400" b="1">
                <a:cs typeface="Times New Roman" pitchFamily="18" charset="0"/>
              </a:rPr>
              <a:t>- Em sống trong bụi cây dưới đất, nhìn lên trời xanh, thấy các anh chị trắng phau phau, đôi cánh dập dờn như múa, không nghĩ cũng có lúc chị phải khó nhọc thế này.</a:t>
            </a:r>
          </a:p>
        </p:txBody>
      </p:sp>
      <p:sp>
        <p:nvSpPr>
          <p:cNvPr id="51" name="TextBox 50"/>
          <p:cNvSpPr txBox="1">
            <a:spLocks noChangeArrowheads="1"/>
          </p:cNvSpPr>
          <p:nvPr/>
        </p:nvSpPr>
        <p:spPr bwMode="auto">
          <a:xfrm>
            <a:off x="131763" y="5551488"/>
            <a:ext cx="3886200" cy="1570037"/>
          </a:xfrm>
          <a:prstGeom prst="rect">
            <a:avLst/>
          </a:prstGeom>
          <a:noFill/>
          <a:ln w="9525">
            <a:noFill/>
            <a:miter lim="800000"/>
            <a:headEnd/>
            <a:tailEnd/>
          </a:ln>
        </p:spPr>
        <p:txBody>
          <a:bodyPr>
            <a:spAutoFit/>
          </a:bodyPr>
          <a:lstStyle/>
          <a:p>
            <a:r>
              <a:rPr lang="vi-VN" sz="2400" b="1">
                <a:cs typeface="Times New Roman" pitchFamily="18" charset="0"/>
              </a:rPr>
              <a:t>- Phải có lúc vất vả lội bùn mới có khi được thảnh thơi bay lên trời cao. </a:t>
            </a:r>
          </a:p>
        </p:txBody>
      </p:sp>
      <p:sp>
        <p:nvSpPr>
          <p:cNvPr id="54" name="Rectangle 53"/>
          <p:cNvSpPr>
            <a:spLocks noChangeArrowheads="1"/>
          </p:cNvSpPr>
          <p:nvPr/>
        </p:nvSpPr>
        <p:spPr bwMode="auto">
          <a:xfrm>
            <a:off x="1392238" y="4362450"/>
            <a:ext cx="1581150" cy="461963"/>
          </a:xfrm>
          <a:prstGeom prst="rect">
            <a:avLst/>
          </a:prstGeom>
          <a:noFill/>
          <a:ln w="9525">
            <a:noFill/>
            <a:miter lim="800000"/>
            <a:headEnd/>
            <a:tailEnd/>
          </a:ln>
        </p:spPr>
        <p:txBody>
          <a:bodyPr wrap="none">
            <a:spAutoFit/>
          </a:bodyPr>
          <a:lstStyle/>
          <a:p>
            <a:r>
              <a:rPr lang="vi-VN" sz="2400" b="1">
                <a:solidFill>
                  <a:srgbClr val="FFFF00"/>
                </a:solidFill>
                <a:cs typeface="Times New Roman" pitchFamily="18" charset="0"/>
              </a:rPr>
              <a:t>dập  dờn </a:t>
            </a:r>
            <a:endParaRPr lang="vi-VN" sz="2400">
              <a:solidFill>
                <a:srgbClr val="FFFF00"/>
              </a:solidFill>
            </a:endParaRPr>
          </a:p>
        </p:txBody>
      </p:sp>
      <p:sp>
        <p:nvSpPr>
          <p:cNvPr id="55" name="Rectangle 54"/>
          <p:cNvSpPr>
            <a:spLocks noChangeArrowheads="1"/>
          </p:cNvSpPr>
          <p:nvPr/>
        </p:nvSpPr>
        <p:spPr bwMode="auto">
          <a:xfrm>
            <a:off x="752475" y="5100638"/>
            <a:ext cx="1635125" cy="461962"/>
          </a:xfrm>
          <a:prstGeom prst="rect">
            <a:avLst/>
          </a:prstGeom>
          <a:noFill/>
          <a:ln w="9525">
            <a:noFill/>
            <a:miter lim="800000"/>
            <a:headEnd/>
            <a:tailEnd/>
          </a:ln>
        </p:spPr>
        <p:txBody>
          <a:bodyPr wrap="none">
            <a:spAutoFit/>
          </a:bodyPr>
          <a:lstStyle/>
          <a:p>
            <a:r>
              <a:rPr lang="vi-VN" sz="2400" b="1">
                <a:solidFill>
                  <a:srgbClr val="FFFF00"/>
                </a:solidFill>
                <a:cs typeface="Times New Roman" pitchFamily="18" charset="0"/>
              </a:rPr>
              <a:t>khó nhọc </a:t>
            </a:r>
            <a:endParaRPr lang="vi-VN" sz="2400">
              <a:solidFill>
                <a:srgbClr val="FFFF00"/>
              </a:solidFill>
            </a:endParaRPr>
          </a:p>
        </p:txBody>
      </p:sp>
      <p:sp>
        <p:nvSpPr>
          <p:cNvPr id="58" name="Rectangle 57"/>
          <p:cNvSpPr>
            <a:spLocks noChangeArrowheads="1"/>
          </p:cNvSpPr>
          <p:nvPr/>
        </p:nvSpPr>
        <p:spPr bwMode="auto">
          <a:xfrm>
            <a:off x="1803400" y="5562600"/>
            <a:ext cx="2147888" cy="461963"/>
          </a:xfrm>
          <a:prstGeom prst="rect">
            <a:avLst/>
          </a:prstGeom>
          <a:noFill/>
          <a:ln w="9525">
            <a:noFill/>
            <a:miter lim="800000"/>
            <a:headEnd/>
            <a:tailEnd/>
          </a:ln>
        </p:spPr>
        <p:txBody>
          <a:bodyPr wrap="none">
            <a:spAutoFit/>
          </a:bodyPr>
          <a:lstStyle/>
          <a:p>
            <a:r>
              <a:rPr lang="vi-VN" sz="2400" b="1">
                <a:solidFill>
                  <a:srgbClr val="FFFF00"/>
                </a:solidFill>
                <a:cs typeface="Times New Roman" pitchFamily="18" charset="0"/>
              </a:rPr>
              <a:t>vất vả lội bùn</a:t>
            </a:r>
            <a:endParaRPr lang="vi-VN" sz="2400"/>
          </a:p>
        </p:txBody>
      </p:sp>
      <p:cxnSp>
        <p:nvCxnSpPr>
          <p:cNvPr id="60" name="Straight Connector 59"/>
          <p:cNvCxnSpPr>
            <a:cxnSpLocks noChangeShapeType="1"/>
          </p:cNvCxnSpPr>
          <p:nvPr/>
        </p:nvCxnSpPr>
        <p:spPr bwMode="auto">
          <a:xfrm rot="5400000">
            <a:off x="3555206" y="5712619"/>
            <a:ext cx="398463" cy="193675"/>
          </a:xfrm>
          <a:prstGeom prst="line">
            <a:avLst/>
          </a:prstGeom>
          <a:noFill/>
          <a:ln w="38100" algn="ctr">
            <a:solidFill>
              <a:srgbClr val="FFFF00"/>
            </a:solidFill>
            <a:round/>
            <a:headEnd/>
            <a:tailEnd/>
          </a:ln>
        </p:spPr>
      </p:cxnSp>
      <p:cxnSp>
        <p:nvCxnSpPr>
          <p:cNvPr id="61" name="Straight Connector 60"/>
          <p:cNvCxnSpPr>
            <a:cxnSpLocks noChangeShapeType="1"/>
          </p:cNvCxnSpPr>
          <p:nvPr/>
        </p:nvCxnSpPr>
        <p:spPr bwMode="auto">
          <a:xfrm rot="5400000">
            <a:off x="1631950" y="4908550"/>
            <a:ext cx="393700" cy="152400"/>
          </a:xfrm>
          <a:prstGeom prst="line">
            <a:avLst/>
          </a:prstGeom>
          <a:noFill/>
          <a:ln w="38100" algn="ctr">
            <a:solidFill>
              <a:srgbClr val="FFFF00"/>
            </a:solidFill>
            <a:round/>
            <a:headEnd/>
            <a:tailEnd/>
          </a:ln>
        </p:spPr>
      </p:cxnSp>
      <p:sp>
        <p:nvSpPr>
          <p:cNvPr id="62" name="TextBox 61"/>
          <p:cNvSpPr txBox="1">
            <a:spLocks noChangeArrowheads="1"/>
          </p:cNvSpPr>
          <p:nvPr/>
        </p:nvSpPr>
        <p:spPr bwMode="auto">
          <a:xfrm>
            <a:off x="4724400" y="2286000"/>
            <a:ext cx="2438400" cy="461963"/>
          </a:xfrm>
          <a:prstGeom prst="rect">
            <a:avLst/>
          </a:prstGeom>
          <a:noFill/>
          <a:ln w="9525">
            <a:noFill/>
            <a:miter lim="800000"/>
            <a:headEnd/>
            <a:tailEnd/>
          </a:ln>
        </p:spPr>
        <p:txBody>
          <a:bodyPr>
            <a:spAutoFit/>
          </a:bodyPr>
          <a:lstStyle/>
          <a:p>
            <a:r>
              <a:rPr lang="en-US" sz="2400" b="1">
                <a:cs typeface="Times New Roman" pitchFamily="18" charset="0"/>
              </a:rPr>
              <a:t>cuốc</a:t>
            </a:r>
            <a:endParaRPr lang="vi-VN" sz="2400" b="1">
              <a:cs typeface="Times New Roman" pitchFamily="18" charset="0"/>
            </a:endParaRPr>
          </a:p>
        </p:txBody>
      </p:sp>
      <p:sp>
        <p:nvSpPr>
          <p:cNvPr id="63" name="TextBox 62"/>
          <p:cNvSpPr txBox="1">
            <a:spLocks noChangeArrowheads="1"/>
          </p:cNvSpPr>
          <p:nvPr/>
        </p:nvSpPr>
        <p:spPr bwMode="auto">
          <a:xfrm>
            <a:off x="4703763" y="2625725"/>
            <a:ext cx="2438400" cy="830263"/>
          </a:xfrm>
          <a:prstGeom prst="rect">
            <a:avLst/>
          </a:prstGeom>
          <a:noFill/>
          <a:ln w="9525">
            <a:noFill/>
            <a:miter lim="800000"/>
            <a:headEnd/>
            <a:tailEnd/>
          </a:ln>
        </p:spPr>
        <p:txBody>
          <a:bodyPr>
            <a:spAutoFit/>
          </a:bodyPr>
          <a:lstStyle/>
          <a:p>
            <a:r>
              <a:rPr lang="en-US" sz="2400" b="1">
                <a:cs typeface="Times New Roman" pitchFamily="18" charset="0"/>
              </a:rPr>
              <a:t>trắng phau phau</a:t>
            </a:r>
            <a:endParaRPr lang="vi-VN" sz="2400" b="1">
              <a:cs typeface="Times New Roman" pitchFamily="18" charset="0"/>
            </a:endParaRPr>
          </a:p>
        </p:txBody>
      </p:sp>
      <p:sp>
        <p:nvSpPr>
          <p:cNvPr id="70" name="Rectangle 69"/>
          <p:cNvSpPr>
            <a:spLocks noChangeArrowheads="1"/>
          </p:cNvSpPr>
          <p:nvPr/>
        </p:nvSpPr>
        <p:spPr bwMode="auto">
          <a:xfrm>
            <a:off x="2290763" y="5932488"/>
            <a:ext cx="1785937" cy="461962"/>
          </a:xfrm>
          <a:prstGeom prst="rect">
            <a:avLst/>
          </a:prstGeom>
          <a:noFill/>
          <a:ln w="9525">
            <a:noFill/>
            <a:miter lim="800000"/>
            <a:headEnd/>
            <a:tailEnd/>
          </a:ln>
        </p:spPr>
        <p:txBody>
          <a:bodyPr wrap="none">
            <a:spAutoFit/>
          </a:bodyPr>
          <a:lstStyle/>
          <a:p>
            <a:r>
              <a:rPr lang="vi-VN" sz="2400" b="1">
                <a:solidFill>
                  <a:srgbClr val="FFFF00"/>
                </a:solidFill>
                <a:cs typeface="Times New Roman" pitchFamily="18" charset="0"/>
              </a:rPr>
              <a:t>thảnh thơi </a:t>
            </a:r>
            <a:endParaRPr lang="vi-VN" sz="2400">
              <a:solidFill>
                <a:srgbClr val="FFFF00"/>
              </a:solidFill>
            </a:endParaRPr>
          </a:p>
        </p:txBody>
      </p:sp>
      <p:sp>
        <p:nvSpPr>
          <p:cNvPr id="71" name="Rectangle 70"/>
          <p:cNvSpPr>
            <a:spLocks noChangeArrowheads="1"/>
          </p:cNvSpPr>
          <p:nvPr/>
        </p:nvSpPr>
        <p:spPr bwMode="auto">
          <a:xfrm>
            <a:off x="130175" y="6276975"/>
            <a:ext cx="1328738" cy="461963"/>
          </a:xfrm>
          <a:prstGeom prst="rect">
            <a:avLst/>
          </a:prstGeom>
          <a:noFill/>
          <a:ln w="9525">
            <a:noFill/>
            <a:miter lim="800000"/>
            <a:headEnd/>
            <a:tailEnd/>
          </a:ln>
        </p:spPr>
        <p:txBody>
          <a:bodyPr wrap="none">
            <a:spAutoFit/>
          </a:bodyPr>
          <a:lstStyle/>
          <a:p>
            <a:r>
              <a:rPr lang="vi-VN" sz="2400" b="1">
                <a:solidFill>
                  <a:srgbClr val="FFFF00"/>
                </a:solidFill>
                <a:cs typeface="Times New Roman" pitchFamily="18" charset="0"/>
              </a:rPr>
              <a:t>bay lên </a:t>
            </a:r>
            <a:endParaRPr lang="vi-VN" sz="2400">
              <a:solidFill>
                <a:srgbClr val="FFFF00"/>
              </a:solidFill>
            </a:endParaRPr>
          </a:p>
        </p:txBody>
      </p:sp>
      <p:sp>
        <p:nvSpPr>
          <p:cNvPr id="74" name="Rectangle 73"/>
          <p:cNvSpPr>
            <a:spLocks noChangeArrowheads="1"/>
          </p:cNvSpPr>
          <p:nvPr/>
        </p:nvSpPr>
        <p:spPr bwMode="auto">
          <a:xfrm>
            <a:off x="1676400" y="3986213"/>
            <a:ext cx="954088" cy="461962"/>
          </a:xfrm>
          <a:prstGeom prst="rect">
            <a:avLst/>
          </a:prstGeom>
          <a:noFill/>
          <a:ln w="9525">
            <a:noFill/>
            <a:miter lim="800000"/>
            <a:headEnd/>
            <a:tailEnd/>
          </a:ln>
        </p:spPr>
        <p:txBody>
          <a:bodyPr wrap="none">
            <a:spAutoFit/>
          </a:bodyPr>
          <a:lstStyle/>
          <a:p>
            <a:r>
              <a:rPr lang="vi-VN" sz="2400" b="1">
                <a:solidFill>
                  <a:srgbClr val="FFFF00"/>
                </a:solidFill>
                <a:cs typeface="Times New Roman" pitchFamily="18" charset="0"/>
              </a:rPr>
              <a:t>trắng</a:t>
            </a:r>
            <a:endParaRPr lang="vi-VN" sz="2400">
              <a:solidFill>
                <a:srgbClr val="FFFF00"/>
              </a:solidFill>
            </a:endParaRPr>
          </a:p>
        </p:txBody>
      </p:sp>
      <p:sp>
        <p:nvSpPr>
          <p:cNvPr id="75" name="Rectangle 74"/>
          <p:cNvSpPr>
            <a:spLocks noChangeArrowheads="1"/>
          </p:cNvSpPr>
          <p:nvPr/>
        </p:nvSpPr>
        <p:spPr bwMode="auto">
          <a:xfrm>
            <a:off x="2473325" y="3990975"/>
            <a:ext cx="919163" cy="461963"/>
          </a:xfrm>
          <a:prstGeom prst="rect">
            <a:avLst/>
          </a:prstGeom>
          <a:noFill/>
          <a:ln w="9525">
            <a:noFill/>
            <a:miter lim="800000"/>
            <a:headEnd/>
            <a:tailEnd/>
          </a:ln>
        </p:spPr>
        <p:txBody>
          <a:bodyPr wrap="none">
            <a:spAutoFit/>
          </a:bodyPr>
          <a:lstStyle/>
          <a:p>
            <a:r>
              <a:rPr lang="vi-VN" sz="2400" b="1">
                <a:solidFill>
                  <a:srgbClr val="FFFF00"/>
                </a:solidFill>
                <a:cs typeface="Times New Roman" pitchFamily="18" charset="0"/>
              </a:rPr>
              <a:t>phau</a:t>
            </a:r>
            <a:endParaRPr lang="vi-VN" sz="2400">
              <a:solidFill>
                <a:srgbClr val="FFFF00"/>
              </a:solidFill>
            </a:endParaRPr>
          </a:p>
        </p:txBody>
      </p:sp>
      <p:sp>
        <p:nvSpPr>
          <p:cNvPr id="76" name="Rectangle 75"/>
          <p:cNvSpPr>
            <a:spLocks noChangeArrowheads="1"/>
          </p:cNvSpPr>
          <p:nvPr/>
        </p:nvSpPr>
        <p:spPr bwMode="auto">
          <a:xfrm>
            <a:off x="3224213" y="3990975"/>
            <a:ext cx="919162" cy="461963"/>
          </a:xfrm>
          <a:prstGeom prst="rect">
            <a:avLst/>
          </a:prstGeom>
          <a:noFill/>
          <a:ln w="9525">
            <a:noFill/>
            <a:miter lim="800000"/>
            <a:headEnd/>
            <a:tailEnd/>
          </a:ln>
        </p:spPr>
        <p:txBody>
          <a:bodyPr wrap="none">
            <a:spAutoFit/>
          </a:bodyPr>
          <a:lstStyle/>
          <a:p>
            <a:r>
              <a:rPr lang="vi-VN" sz="2400" b="1">
                <a:solidFill>
                  <a:srgbClr val="FFFF00"/>
                </a:solidFill>
                <a:cs typeface="Times New Roman" pitchFamily="18" charset="0"/>
              </a:rPr>
              <a:t>phau</a:t>
            </a:r>
            <a:endParaRPr lang="vi-VN" sz="240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checkerboard(across)">
                                      <p:cBhvr>
                                        <p:cTn id="7" dur="500"/>
                                        <p:tgtEl>
                                          <p:spTgt spid="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checkerboard(across)">
                                      <p:cBhvr>
                                        <p:cTn id="12" dur="500"/>
                                        <p:tgtEl>
                                          <p:spTgt spid="4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checkerboard(across)">
                                      <p:cBhvr>
                                        <p:cTn id="17" dur="500"/>
                                        <p:tgtEl>
                                          <p:spTgt spid="4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checkerboard(across)">
                                      <p:cBhvr>
                                        <p:cTn id="22" dur="500"/>
                                        <p:tgtEl>
                                          <p:spTgt spid="5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checkerboard(across)">
                                      <p:cBhvr>
                                        <p:cTn id="27" dur="500"/>
                                        <p:tgtEl>
                                          <p:spTgt spid="6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74"/>
                                        </p:tgtEl>
                                        <p:attrNameLst>
                                          <p:attrName>style.visibility</p:attrName>
                                        </p:attrNameLst>
                                      </p:cBhvr>
                                      <p:to>
                                        <p:strVal val="visible"/>
                                      </p:to>
                                    </p:set>
                                    <p:animEffect transition="in" filter="checkerboard(across)">
                                      <p:cBhvr>
                                        <p:cTn id="32" dur="500"/>
                                        <p:tgtEl>
                                          <p:spTgt spid="74"/>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75"/>
                                        </p:tgtEl>
                                        <p:attrNameLst>
                                          <p:attrName>style.visibility</p:attrName>
                                        </p:attrNameLst>
                                      </p:cBhvr>
                                      <p:to>
                                        <p:strVal val="visible"/>
                                      </p:to>
                                    </p:set>
                                    <p:animEffect transition="in" filter="checkerboard(across)">
                                      <p:cBhvr>
                                        <p:cTn id="35" dur="500"/>
                                        <p:tgtEl>
                                          <p:spTgt spid="75"/>
                                        </p:tgtEl>
                                      </p:cBhvr>
                                    </p:animEffect>
                                  </p:childTnLst>
                                </p:cTn>
                              </p:par>
                              <p:par>
                                <p:cTn id="36" presetID="5" presetClass="entr" presetSubtype="10" fill="hold" grpId="0" nodeType="withEffect">
                                  <p:stCondLst>
                                    <p:cond delay="0"/>
                                  </p:stCondLst>
                                  <p:childTnLst>
                                    <p:set>
                                      <p:cBhvr>
                                        <p:cTn id="37" dur="1" fill="hold">
                                          <p:stCondLst>
                                            <p:cond delay="0"/>
                                          </p:stCondLst>
                                        </p:cTn>
                                        <p:tgtEl>
                                          <p:spTgt spid="76"/>
                                        </p:tgtEl>
                                        <p:attrNameLst>
                                          <p:attrName>style.visibility</p:attrName>
                                        </p:attrNameLst>
                                      </p:cBhvr>
                                      <p:to>
                                        <p:strVal val="visible"/>
                                      </p:to>
                                    </p:set>
                                    <p:animEffect transition="in" filter="checkerboard(across)">
                                      <p:cBhvr>
                                        <p:cTn id="38" dur="500"/>
                                        <p:tgtEl>
                                          <p:spTgt spid="76"/>
                                        </p:tgtEl>
                                      </p:cBhvr>
                                    </p:animEffect>
                                  </p:childTnLst>
                                </p:cTn>
                              </p:par>
                              <p:par>
                                <p:cTn id="39" presetID="5" presetClass="entr" presetSubtype="10" fill="hold" grpId="0" nodeType="withEffect">
                                  <p:stCondLst>
                                    <p:cond delay="0"/>
                                  </p:stCondLst>
                                  <p:childTnLst>
                                    <p:set>
                                      <p:cBhvr>
                                        <p:cTn id="40" dur="1" fill="hold">
                                          <p:stCondLst>
                                            <p:cond delay="0"/>
                                          </p:stCondLst>
                                        </p:cTn>
                                        <p:tgtEl>
                                          <p:spTgt spid="54"/>
                                        </p:tgtEl>
                                        <p:attrNameLst>
                                          <p:attrName>style.visibility</p:attrName>
                                        </p:attrNameLst>
                                      </p:cBhvr>
                                      <p:to>
                                        <p:strVal val="visible"/>
                                      </p:to>
                                    </p:set>
                                    <p:animEffect transition="in" filter="checkerboard(across)">
                                      <p:cBhvr>
                                        <p:cTn id="41" dur="500"/>
                                        <p:tgtEl>
                                          <p:spTgt spid="54"/>
                                        </p:tgtEl>
                                      </p:cBhvr>
                                    </p:animEffect>
                                  </p:childTnLst>
                                </p:cTn>
                              </p:par>
                              <p:par>
                                <p:cTn id="42" presetID="5" presetClass="entr" presetSubtype="10" fill="hold" grpId="0" nodeType="withEffect">
                                  <p:stCondLst>
                                    <p:cond delay="0"/>
                                  </p:stCondLst>
                                  <p:childTnLst>
                                    <p:set>
                                      <p:cBhvr>
                                        <p:cTn id="43" dur="1" fill="hold">
                                          <p:stCondLst>
                                            <p:cond delay="0"/>
                                          </p:stCondLst>
                                        </p:cTn>
                                        <p:tgtEl>
                                          <p:spTgt spid="55"/>
                                        </p:tgtEl>
                                        <p:attrNameLst>
                                          <p:attrName>style.visibility</p:attrName>
                                        </p:attrNameLst>
                                      </p:cBhvr>
                                      <p:to>
                                        <p:strVal val="visible"/>
                                      </p:to>
                                    </p:set>
                                    <p:animEffect transition="in" filter="checkerboard(across)">
                                      <p:cBhvr>
                                        <p:cTn id="44" dur="500"/>
                                        <p:tgtEl>
                                          <p:spTgt spid="55"/>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 presetClass="entr" presetSubtype="10" fill="hold" grpId="0" nodeType="click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checkerboard(across)">
                                      <p:cBhvr>
                                        <p:cTn id="49" dur="500"/>
                                        <p:tgtEl>
                                          <p:spTgt spid="51"/>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5" presetClass="entr" presetSubtype="10" fill="hold" nodeType="clickEffect">
                                  <p:stCondLst>
                                    <p:cond delay="0"/>
                                  </p:stCondLst>
                                  <p:childTnLst>
                                    <p:set>
                                      <p:cBhvr>
                                        <p:cTn id="53" dur="1" fill="hold">
                                          <p:stCondLst>
                                            <p:cond delay="0"/>
                                          </p:stCondLst>
                                        </p:cTn>
                                        <p:tgtEl>
                                          <p:spTgt spid="60"/>
                                        </p:tgtEl>
                                        <p:attrNameLst>
                                          <p:attrName>style.visibility</p:attrName>
                                        </p:attrNameLst>
                                      </p:cBhvr>
                                      <p:to>
                                        <p:strVal val="visible"/>
                                      </p:to>
                                    </p:set>
                                    <p:animEffect transition="in" filter="checkerboard(across)">
                                      <p:cBhvr>
                                        <p:cTn id="54" dur="500"/>
                                        <p:tgtEl>
                                          <p:spTgt spid="60"/>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5" presetClass="entr" presetSubtype="10" fill="hold" grpId="0" nodeType="clickEffect">
                                  <p:stCondLst>
                                    <p:cond delay="0"/>
                                  </p:stCondLst>
                                  <p:childTnLst>
                                    <p:set>
                                      <p:cBhvr>
                                        <p:cTn id="58" dur="1" fill="hold">
                                          <p:stCondLst>
                                            <p:cond delay="0"/>
                                          </p:stCondLst>
                                        </p:cTn>
                                        <p:tgtEl>
                                          <p:spTgt spid="58"/>
                                        </p:tgtEl>
                                        <p:attrNameLst>
                                          <p:attrName>style.visibility</p:attrName>
                                        </p:attrNameLst>
                                      </p:cBhvr>
                                      <p:to>
                                        <p:strVal val="visible"/>
                                      </p:to>
                                    </p:set>
                                    <p:animEffect transition="in" filter="checkerboard(across)">
                                      <p:cBhvr>
                                        <p:cTn id="59" dur="500"/>
                                        <p:tgtEl>
                                          <p:spTgt spid="58"/>
                                        </p:tgtEl>
                                      </p:cBhvr>
                                    </p:animEffect>
                                  </p:childTnLst>
                                </p:cTn>
                              </p:par>
                              <p:par>
                                <p:cTn id="60" presetID="5" presetClass="entr" presetSubtype="10" fill="hold" grpId="0" nodeType="withEffect">
                                  <p:stCondLst>
                                    <p:cond delay="0"/>
                                  </p:stCondLst>
                                  <p:childTnLst>
                                    <p:set>
                                      <p:cBhvr>
                                        <p:cTn id="61" dur="1" fill="hold">
                                          <p:stCondLst>
                                            <p:cond delay="0"/>
                                          </p:stCondLst>
                                        </p:cTn>
                                        <p:tgtEl>
                                          <p:spTgt spid="70"/>
                                        </p:tgtEl>
                                        <p:attrNameLst>
                                          <p:attrName>style.visibility</p:attrName>
                                        </p:attrNameLst>
                                      </p:cBhvr>
                                      <p:to>
                                        <p:strVal val="visible"/>
                                      </p:to>
                                    </p:set>
                                    <p:animEffect transition="in" filter="checkerboard(across)">
                                      <p:cBhvr>
                                        <p:cTn id="62" dur="500"/>
                                        <p:tgtEl>
                                          <p:spTgt spid="70"/>
                                        </p:tgtEl>
                                      </p:cBhvr>
                                    </p:animEffect>
                                  </p:childTnLst>
                                </p:cTn>
                              </p:par>
                              <p:par>
                                <p:cTn id="63" presetID="5" presetClass="entr" presetSubtype="10" fill="hold" grpId="0" nodeType="withEffect">
                                  <p:stCondLst>
                                    <p:cond delay="0"/>
                                  </p:stCondLst>
                                  <p:childTnLst>
                                    <p:set>
                                      <p:cBhvr>
                                        <p:cTn id="64" dur="1" fill="hold">
                                          <p:stCondLst>
                                            <p:cond delay="0"/>
                                          </p:stCondLst>
                                        </p:cTn>
                                        <p:tgtEl>
                                          <p:spTgt spid="71"/>
                                        </p:tgtEl>
                                        <p:attrNameLst>
                                          <p:attrName>style.visibility</p:attrName>
                                        </p:attrNameLst>
                                      </p:cBhvr>
                                      <p:to>
                                        <p:strVal val="visible"/>
                                      </p:to>
                                    </p:set>
                                    <p:animEffect transition="in" filter="checkerboard(across)">
                                      <p:cBhvr>
                                        <p:cTn id="65" dur="500"/>
                                        <p:tgtEl>
                                          <p:spTgt spid="71"/>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4" presetClass="entr" presetSubtype="16" fill="hold" grpId="0" nodeType="clickEffect">
                                  <p:stCondLst>
                                    <p:cond delay="0"/>
                                  </p:stCondLst>
                                  <p:childTnLst>
                                    <p:set>
                                      <p:cBhvr>
                                        <p:cTn id="69" dur="1" fill="hold">
                                          <p:stCondLst>
                                            <p:cond delay="0"/>
                                          </p:stCondLst>
                                        </p:cTn>
                                        <p:tgtEl>
                                          <p:spTgt spid="62"/>
                                        </p:tgtEl>
                                        <p:attrNameLst>
                                          <p:attrName>style.visibility</p:attrName>
                                        </p:attrNameLst>
                                      </p:cBhvr>
                                      <p:to>
                                        <p:strVal val="visible"/>
                                      </p:to>
                                    </p:set>
                                    <p:animEffect transition="in" filter="box(in)">
                                      <p:cBhvr>
                                        <p:cTn id="70" dur="500"/>
                                        <p:tgtEl>
                                          <p:spTgt spid="62"/>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4" presetClass="entr" presetSubtype="16" fill="hold" nodeType="clickEffect">
                                  <p:stCondLst>
                                    <p:cond delay="0"/>
                                  </p:stCondLst>
                                  <p:childTnLst>
                                    <p:set>
                                      <p:cBhvr>
                                        <p:cTn id="74" dur="1" fill="hold">
                                          <p:stCondLst>
                                            <p:cond delay="0"/>
                                          </p:stCondLst>
                                        </p:cTn>
                                        <p:tgtEl>
                                          <p:spTgt spid="205853"/>
                                        </p:tgtEl>
                                        <p:attrNameLst>
                                          <p:attrName>style.visibility</p:attrName>
                                        </p:attrNameLst>
                                      </p:cBhvr>
                                      <p:to>
                                        <p:strVal val="visible"/>
                                      </p:to>
                                    </p:set>
                                    <p:animEffect transition="in" filter="box(in)">
                                      <p:cBhvr>
                                        <p:cTn id="75" dur="500"/>
                                        <p:tgtEl>
                                          <p:spTgt spid="205853"/>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4" presetClass="exit" presetSubtype="16" fill="hold" nodeType="clickEffect">
                                  <p:stCondLst>
                                    <p:cond delay="0"/>
                                  </p:stCondLst>
                                  <p:childTnLst>
                                    <p:animEffect transition="out" filter="box(in)">
                                      <p:cBhvr>
                                        <p:cTn id="79" dur="500"/>
                                        <p:tgtEl>
                                          <p:spTgt spid="205853"/>
                                        </p:tgtEl>
                                      </p:cBhvr>
                                    </p:animEffect>
                                    <p:set>
                                      <p:cBhvr>
                                        <p:cTn id="80" dur="1" fill="hold">
                                          <p:stCondLst>
                                            <p:cond delay="499"/>
                                          </p:stCondLst>
                                        </p:cTn>
                                        <p:tgtEl>
                                          <p:spTgt spid="205853"/>
                                        </p:tgtEl>
                                        <p:attrNameLst>
                                          <p:attrName>style.visibility</p:attrName>
                                        </p:attrNameLst>
                                      </p:cBhvr>
                                      <p:to>
                                        <p:strVal val="hidden"/>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5" presetClass="entr" presetSubtype="10" fill="hold" grpId="0" nodeType="clickEffect">
                                  <p:stCondLst>
                                    <p:cond delay="0"/>
                                  </p:stCondLst>
                                  <p:childTnLst>
                                    <p:set>
                                      <p:cBhvr>
                                        <p:cTn id="84" dur="1" fill="hold">
                                          <p:stCondLst>
                                            <p:cond delay="0"/>
                                          </p:stCondLst>
                                        </p:cTn>
                                        <p:tgtEl>
                                          <p:spTgt spid="63"/>
                                        </p:tgtEl>
                                        <p:attrNameLst>
                                          <p:attrName>style.visibility</p:attrName>
                                        </p:attrNameLst>
                                      </p:cBhvr>
                                      <p:to>
                                        <p:strVal val="visible"/>
                                      </p:to>
                                    </p:set>
                                    <p:animEffect transition="in" filter="checkerboard(across)">
                                      <p:cBhvr>
                                        <p:cTn id="85" dur="500"/>
                                        <p:tgtEl>
                                          <p:spTgt spid="63"/>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5" presetClass="entr" presetSubtype="10" fill="hold" nodeType="clickEffect">
                                  <p:stCondLst>
                                    <p:cond delay="0"/>
                                  </p:stCondLst>
                                  <p:childTnLst>
                                    <p:set>
                                      <p:cBhvr>
                                        <p:cTn id="89" dur="1" fill="hold">
                                          <p:stCondLst>
                                            <p:cond delay="0"/>
                                          </p:stCondLst>
                                        </p:cTn>
                                        <p:tgtEl>
                                          <p:spTgt spid="205855"/>
                                        </p:tgtEl>
                                        <p:attrNameLst>
                                          <p:attrName>style.visibility</p:attrName>
                                        </p:attrNameLst>
                                      </p:cBhvr>
                                      <p:to>
                                        <p:strVal val="visible"/>
                                      </p:to>
                                    </p:set>
                                    <p:animEffect transition="in" filter="checkerboard(across)">
                                      <p:cBhvr>
                                        <p:cTn id="90" dur="500"/>
                                        <p:tgtEl>
                                          <p:spTgt spid="205855"/>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4" presetClass="exit" presetSubtype="16" fill="hold" nodeType="clickEffect">
                                  <p:stCondLst>
                                    <p:cond delay="0"/>
                                  </p:stCondLst>
                                  <p:childTnLst>
                                    <p:animEffect transition="out" filter="box(in)">
                                      <p:cBhvr>
                                        <p:cTn id="94" dur="500"/>
                                        <p:tgtEl>
                                          <p:spTgt spid="205855"/>
                                        </p:tgtEl>
                                      </p:cBhvr>
                                    </p:animEffect>
                                    <p:set>
                                      <p:cBhvr>
                                        <p:cTn id="95" dur="1" fill="hold">
                                          <p:stCondLst>
                                            <p:cond delay="499"/>
                                          </p:stCondLst>
                                        </p:cTn>
                                        <p:tgtEl>
                                          <p:spTgt spid="205855"/>
                                        </p:tgtEl>
                                        <p:attrNameLst>
                                          <p:attrName>style.visibility</p:attrName>
                                        </p:attrNameLst>
                                      </p:cBhvr>
                                      <p:to>
                                        <p:strVal val="hidden"/>
                                      </p:to>
                                    </p:set>
                                  </p:childTnLst>
                                </p:cTn>
                              </p:par>
                            </p:childTnLst>
                          </p:cTn>
                        </p:par>
                      </p:childTnLst>
                    </p:cTn>
                  </p:par>
                  <p:par>
                    <p:cTn id="96" fill="hold" nodeType="clickPar">
                      <p:stCondLst>
                        <p:cond delay="indefinite"/>
                      </p:stCondLst>
                      <p:childTnLst>
                        <p:par>
                          <p:cTn id="97" fill="hold" nodeType="withGroup">
                            <p:stCondLst>
                              <p:cond delay="0"/>
                            </p:stCondLst>
                            <p:childTnLst>
                              <p:par>
                                <p:cTn id="98" presetID="4" presetClass="entr" presetSubtype="16" fill="hold" nodeType="clickEffect">
                                  <p:stCondLst>
                                    <p:cond delay="0"/>
                                  </p:stCondLst>
                                  <p:childTnLst>
                                    <p:set>
                                      <p:cBhvr>
                                        <p:cTn id="99" dur="1" fill="hold">
                                          <p:stCondLst>
                                            <p:cond delay="0"/>
                                          </p:stCondLst>
                                        </p:cTn>
                                        <p:tgtEl>
                                          <p:spTgt spid="205865"/>
                                        </p:tgtEl>
                                        <p:attrNameLst>
                                          <p:attrName>style.visibility</p:attrName>
                                        </p:attrNameLst>
                                      </p:cBhvr>
                                      <p:to>
                                        <p:strVal val="visible"/>
                                      </p:to>
                                    </p:set>
                                    <p:animEffect transition="in" filter="box(in)">
                                      <p:cBhvr>
                                        <p:cTn id="100" dur="500"/>
                                        <p:tgtEl>
                                          <p:spTgt spid="205865"/>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4" presetClass="exit" presetSubtype="16" fill="hold" nodeType="clickEffect">
                                  <p:stCondLst>
                                    <p:cond delay="0"/>
                                  </p:stCondLst>
                                  <p:childTnLst>
                                    <p:animEffect transition="out" filter="box(in)">
                                      <p:cBhvr>
                                        <p:cTn id="104" dur="500"/>
                                        <p:tgtEl>
                                          <p:spTgt spid="205865"/>
                                        </p:tgtEl>
                                      </p:cBhvr>
                                    </p:animEffect>
                                    <p:set>
                                      <p:cBhvr>
                                        <p:cTn id="105" dur="1" fill="hold">
                                          <p:stCondLst>
                                            <p:cond delay="499"/>
                                          </p:stCondLst>
                                        </p:cTn>
                                        <p:tgtEl>
                                          <p:spTgt spid="205865"/>
                                        </p:tgtEl>
                                        <p:attrNameLst>
                                          <p:attrName>style.visibility</p:attrName>
                                        </p:attrNameLst>
                                      </p:cBhvr>
                                      <p:to>
                                        <p:strVal val="hidden"/>
                                      </p:to>
                                    </p:se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5" presetClass="entr" presetSubtype="10" fill="hold" grpId="0" nodeType="clickEffect">
                                  <p:stCondLst>
                                    <p:cond delay="0"/>
                                  </p:stCondLst>
                                  <p:childTnLst>
                                    <p:set>
                                      <p:cBhvr>
                                        <p:cTn id="109" dur="1" fill="hold">
                                          <p:stCondLst>
                                            <p:cond delay="0"/>
                                          </p:stCondLst>
                                        </p:cTn>
                                        <p:tgtEl>
                                          <p:spTgt spid="205860"/>
                                        </p:tgtEl>
                                        <p:attrNameLst>
                                          <p:attrName>style.visibility</p:attrName>
                                        </p:attrNameLst>
                                      </p:cBhvr>
                                      <p:to>
                                        <p:strVal val="visible"/>
                                      </p:to>
                                    </p:set>
                                    <p:animEffect transition="in" filter="checkerboard(across)">
                                      <p:cBhvr>
                                        <p:cTn id="110" dur="500"/>
                                        <p:tgtEl>
                                          <p:spTgt spid="2058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60" grpId="0"/>
      <p:bldP spid="47" grpId="0"/>
      <p:bldP spid="48" grpId="0"/>
      <p:bldP spid="49" grpId="0"/>
      <p:bldP spid="50" grpId="0"/>
      <p:bldP spid="51" grpId="0"/>
      <p:bldP spid="54" grpId="0"/>
      <p:bldP spid="55" grpId="0"/>
      <p:bldP spid="58" grpId="0"/>
      <p:bldP spid="62" grpId="0"/>
      <p:bldP spid="63" grpId="0"/>
      <p:bldP spid="70" grpId="0"/>
      <p:bldP spid="71" grpId="0"/>
      <p:bldP spid="74" grpId="0"/>
      <p:bldP spid="75" grpId="0"/>
      <p:bldP spid="7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06" name="Text Box 10"/>
          <p:cNvSpPr txBox="1">
            <a:spLocks noChangeArrowheads="1"/>
          </p:cNvSpPr>
          <p:nvPr/>
        </p:nvSpPr>
        <p:spPr bwMode="auto">
          <a:xfrm>
            <a:off x="304800" y="3657600"/>
            <a:ext cx="8839200" cy="2654300"/>
          </a:xfrm>
          <a:prstGeom prst="rect">
            <a:avLst/>
          </a:prstGeom>
          <a:noFill/>
          <a:ln w="9525" algn="ctr">
            <a:noFill/>
            <a:miter lim="800000"/>
            <a:headEnd/>
            <a:tailEnd/>
          </a:ln>
        </p:spPr>
        <p:txBody>
          <a:bodyPr>
            <a:spAutoFit/>
          </a:bodyPr>
          <a:lstStyle/>
          <a:p>
            <a:pPr>
              <a:spcBef>
                <a:spcPct val="50000"/>
              </a:spcBef>
            </a:pPr>
            <a:r>
              <a:rPr lang="en-US" sz="4800" b="1" u="sng">
                <a:solidFill>
                  <a:srgbClr val="00FF00"/>
                </a:solidFill>
              </a:rPr>
              <a:t>Câu 1</a:t>
            </a:r>
            <a:r>
              <a:rPr lang="en-US" sz="4800" b="1">
                <a:solidFill>
                  <a:srgbClr val="00FF00"/>
                </a:solidFill>
              </a:rPr>
              <a:t>:</a:t>
            </a:r>
            <a:r>
              <a:rPr lang="en-US" sz="4800" b="1"/>
              <a:t> </a:t>
            </a:r>
          </a:p>
          <a:p>
            <a:pPr>
              <a:spcBef>
                <a:spcPct val="50000"/>
              </a:spcBef>
            </a:pPr>
            <a:r>
              <a:rPr lang="en-US" sz="4800" b="1"/>
              <a:t>Thấy Cò lội ruộng, Cuốc hỏi thế nào?</a:t>
            </a:r>
          </a:p>
        </p:txBody>
      </p:sp>
      <p:sp>
        <p:nvSpPr>
          <p:cNvPr id="6147" name="Text Box 11"/>
          <p:cNvSpPr txBox="1">
            <a:spLocks noChangeArrowheads="1"/>
          </p:cNvSpPr>
          <p:nvPr/>
        </p:nvSpPr>
        <p:spPr bwMode="auto">
          <a:xfrm>
            <a:off x="1752600" y="762000"/>
            <a:ext cx="5562600" cy="1739900"/>
          </a:xfrm>
          <a:prstGeom prst="rect">
            <a:avLst/>
          </a:prstGeom>
          <a:noFill/>
          <a:ln w="9525" algn="ctr">
            <a:noFill/>
            <a:miter lim="800000"/>
            <a:headEnd/>
            <a:tailEnd/>
          </a:ln>
        </p:spPr>
        <p:txBody>
          <a:bodyPr>
            <a:spAutoFit/>
          </a:bodyPr>
          <a:lstStyle/>
          <a:p>
            <a:pPr>
              <a:spcBef>
                <a:spcPct val="50000"/>
              </a:spcBef>
            </a:pPr>
            <a:r>
              <a:rPr lang="en-US" sz="2400" b="1">
                <a:solidFill>
                  <a:schemeClr val="tx2"/>
                </a:solidFill>
              </a:rPr>
              <a:t>                    </a:t>
            </a:r>
            <a:r>
              <a:rPr lang="en-US" sz="3600" b="1" u="sng">
                <a:solidFill>
                  <a:schemeClr val="tx2"/>
                </a:solidFill>
              </a:rPr>
              <a:t>Tập đọc:</a:t>
            </a:r>
          </a:p>
          <a:p>
            <a:pPr algn="ctr">
              <a:spcBef>
                <a:spcPct val="50000"/>
              </a:spcBef>
            </a:pPr>
            <a:r>
              <a:rPr lang="en-US" sz="4800" b="1">
                <a:solidFill>
                  <a:srgbClr val="FFFF00"/>
                </a:solidFill>
              </a:rPr>
              <a:t>CÒ VÀ CUỐC</a:t>
            </a:r>
          </a:p>
        </p:txBody>
      </p:sp>
      <p:sp>
        <p:nvSpPr>
          <p:cNvPr id="6148" name="Text Box 13"/>
          <p:cNvSpPr txBox="1">
            <a:spLocks noChangeArrowheads="1"/>
          </p:cNvSpPr>
          <p:nvPr/>
        </p:nvSpPr>
        <p:spPr bwMode="auto">
          <a:xfrm>
            <a:off x="0" y="2819400"/>
            <a:ext cx="5257800" cy="823913"/>
          </a:xfrm>
          <a:prstGeom prst="rect">
            <a:avLst/>
          </a:prstGeom>
          <a:noFill/>
          <a:ln w="9525" algn="ctr">
            <a:noFill/>
            <a:miter lim="800000"/>
            <a:headEnd/>
            <a:tailEnd/>
          </a:ln>
        </p:spPr>
        <p:txBody>
          <a:bodyPr>
            <a:spAutoFit/>
          </a:bodyPr>
          <a:lstStyle/>
          <a:p>
            <a:pPr>
              <a:spcBef>
                <a:spcPct val="50000"/>
              </a:spcBef>
            </a:pPr>
            <a:r>
              <a:rPr lang="en-US" sz="4800" u="sng">
                <a:solidFill>
                  <a:srgbClr val="FF9933"/>
                </a:solidFill>
              </a:rPr>
              <a:t>Tìm hiểu bài</a:t>
            </a:r>
            <a:r>
              <a:rPr lang="en-US" sz="4800">
                <a:solidFill>
                  <a:srgbClr val="FF9933"/>
                </a:solidFill>
              </a:rPr>
              <a:t>:</a:t>
            </a:r>
          </a:p>
        </p:txBody>
      </p:sp>
      <p:sp>
        <p:nvSpPr>
          <p:cNvPr id="6149" name="Text Box 14"/>
          <p:cNvSpPr txBox="1">
            <a:spLocks noChangeArrowheads="1"/>
          </p:cNvSpPr>
          <p:nvPr/>
        </p:nvSpPr>
        <p:spPr bwMode="auto">
          <a:xfrm>
            <a:off x="5486400" y="2438400"/>
            <a:ext cx="3657600" cy="954088"/>
          </a:xfrm>
          <a:prstGeom prst="rect">
            <a:avLst/>
          </a:prstGeom>
          <a:noFill/>
          <a:ln w="9525" algn="ctr">
            <a:noFill/>
            <a:miter lim="800000"/>
            <a:headEnd/>
            <a:tailEnd/>
          </a:ln>
        </p:spPr>
        <p:txBody>
          <a:bodyPr>
            <a:spAutoFit/>
          </a:bodyPr>
          <a:lstStyle/>
          <a:p>
            <a:pPr>
              <a:spcBef>
                <a:spcPct val="50000"/>
              </a:spcBef>
            </a:pPr>
            <a:r>
              <a:rPr lang="en-US" sz="2800"/>
              <a:t>(Nguyễn Đình Quảng)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32106"/>
                                        </p:tgtEl>
                                        <p:attrNameLst>
                                          <p:attrName>style.visibility</p:attrName>
                                        </p:attrNameLst>
                                      </p:cBhvr>
                                      <p:to>
                                        <p:strVal val="visible"/>
                                      </p:to>
                                    </p:set>
                                    <p:anim calcmode="lin" valueType="num">
                                      <p:cBhvr>
                                        <p:cTn id="7" dur="1000" fill="hold"/>
                                        <p:tgtEl>
                                          <p:spTgt spid="132106"/>
                                        </p:tgtEl>
                                        <p:attrNameLst>
                                          <p:attrName>ppt_w</p:attrName>
                                        </p:attrNameLst>
                                      </p:cBhvr>
                                      <p:tavLst>
                                        <p:tav tm="0">
                                          <p:val>
                                            <p:strVal val="#ppt_w*0.70"/>
                                          </p:val>
                                        </p:tav>
                                        <p:tav tm="100000">
                                          <p:val>
                                            <p:strVal val="#ppt_w"/>
                                          </p:val>
                                        </p:tav>
                                      </p:tavLst>
                                    </p:anim>
                                    <p:anim calcmode="lin" valueType="num">
                                      <p:cBhvr>
                                        <p:cTn id="8" dur="1000" fill="hold"/>
                                        <p:tgtEl>
                                          <p:spTgt spid="132106"/>
                                        </p:tgtEl>
                                        <p:attrNameLst>
                                          <p:attrName>ppt_h</p:attrName>
                                        </p:attrNameLst>
                                      </p:cBhvr>
                                      <p:tavLst>
                                        <p:tav tm="0">
                                          <p:val>
                                            <p:strVal val="#ppt_h"/>
                                          </p:val>
                                        </p:tav>
                                        <p:tav tm="100000">
                                          <p:val>
                                            <p:strVal val="#ppt_h"/>
                                          </p:val>
                                        </p:tav>
                                      </p:tavLst>
                                    </p:anim>
                                    <p:animEffect transition="in" filter="fade">
                                      <p:cBhvr>
                                        <p:cTn id="9" dur="1000"/>
                                        <p:tgtEl>
                                          <p:spTgt spid="132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0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Text Box 2"/>
          <p:cNvSpPr txBox="1">
            <a:spLocks noChangeArrowheads="1"/>
          </p:cNvSpPr>
          <p:nvPr/>
        </p:nvSpPr>
        <p:spPr bwMode="auto">
          <a:xfrm>
            <a:off x="228600" y="4267200"/>
            <a:ext cx="8382000" cy="1555750"/>
          </a:xfrm>
          <a:prstGeom prst="rect">
            <a:avLst/>
          </a:prstGeom>
          <a:noFill/>
          <a:ln w="9525" algn="ctr">
            <a:noFill/>
            <a:miter lim="800000"/>
            <a:headEnd/>
            <a:tailEnd/>
          </a:ln>
        </p:spPr>
        <p:txBody>
          <a:bodyPr>
            <a:spAutoFit/>
          </a:bodyPr>
          <a:lstStyle/>
          <a:p>
            <a:pPr>
              <a:spcBef>
                <a:spcPct val="50000"/>
              </a:spcBef>
            </a:pPr>
            <a:r>
              <a:rPr lang="en-US" sz="4800">
                <a:solidFill>
                  <a:srgbClr val="00FF00"/>
                </a:solidFill>
              </a:rPr>
              <a:t> </a:t>
            </a:r>
            <a:r>
              <a:rPr lang="en-US" sz="4800" u="sng">
                <a:solidFill>
                  <a:srgbClr val="00FF00"/>
                </a:solidFill>
              </a:rPr>
              <a:t>Câu 2</a:t>
            </a:r>
            <a:r>
              <a:rPr lang="en-US" sz="4800"/>
              <a:t>: Vì sao Cuốc lại hỏi Cò  như vậy? </a:t>
            </a:r>
          </a:p>
        </p:txBody>
      </p:sp>
      <p:sp>
        <p:nvSpPr>
          <p:cNvPr id="7171" name="Text Box 3"/>
          <p:cNvSpPr txBox="1">
            <a:spLocks noChangeArrowheads="1"/>
          </p:cNvSpPr>
          <p:nvPr/>
        </p:nvSpPr>
        <p:spPr bwMode="auto">
          <a:xfrm>
            <a:off x="1676400" y="1066800"/>
            <a:ext cx="5562600" cy="1739900"/>
          </a:xfrm>
          <a:prstGeom prst="rect">
            <a:avLst/>
          </a:prstGeom>
          <a:noFill/>
          <a:ln w="9525" algn="ctr">
            <a:noFill/>
            <a:miter lim="800000"/>
            <a:headEnd/>
            <a:tailEnd/>
          </a:ln>
        </p:spPr>
        <p:txBody>
          <a:bodyPr>
            <a:spAutoFit/>
          </a:bodyPr>
          <a:lstStyle/>
          <a:p>
            <a:pPr>
              <a:spcBef>
                <a:spcPct val="50000"/>
              </a:spcBef>
            </a:pPr>
            <a:r>
              <a:rPr lang="en-US" sz="2400" b="1">
                <a:solidFill>
                  <a:schemeClr val="tx2"/>
                </a:solidFill>
              </a:rPr>
              <a:t>               </a:t>
            </a:r>
            <a:r>
              <a:rPr lang="en-US" sz="3600" b="1" u="sng">
                <a:solidFill>
                  <a:schemeClr val="tx2"/>
                </a:solidFill>
              </a:rPr>
              <a:t>Tập đọc:</a:t>
            </a:r>
          </a:p>
          <a:p>
            <a:pPr>
              <a:spcBef>
                <a:spcPct val="50000"/>
              </a:spcBef>
            </a:pPr>
            <a:r>
              <a:rPr lang="en-US" sz="3600" b="1">
                <a:solidFill>
                  <a:schemeClr val="tx2"/>
                </a:solidFill>
              </a:rPr>
              <a:t>  </a:t>
            </a:r>
            <a:r>
              <a:rPr lang="en-US" sz="4800" b="1">
                <a:solidFill>
                  <a:srgbClr val="FFFF00"/>
                </a:solidFill>
              </a:rPr>
              <a:t>CÒ VÀ CUỐC</a:t>
            </a:r>
          </a:p>
        </p:txBody>
      </p:sp>
      <p:sp>
        <p:nvSpPr>
          <p:cNvPr id="7172" name="Text Box 4"/>
          <p:cNvSpPr txBox="1">
            <a:spLocks noChangeArrowheads="1"/>
          </p:cNvSpPr>
          <p:nvPr/>
        </p:nvSpPr>
        <p:spPr bwMode="auto">
          <a:xfrm>
            <a:off x="457200" y="3200400"/>
            <a:ext cx="3505200" cy="1570038"/>
          </a:xfrm>
          <a:prstGeom prst="rect">
            <a:avLst/>
          </a:prstGeom>
          <a:noFill/>
          <a:ln w="9525" algn="ctr">
            <a:noFill/>
            <a:miter lim="800000"/>
            <a:headEnd/>
            <a:tailEnd/>
          </a:ln>
        </p:spPr>
        <p:txBody>
          <a:bodyPr>
            <a:spAutoFit/>
          </a:bodyPr>
          <a:lstStyle/>
          <a:p>
            <a:pPr>
              <a:spcBef>
                <a:spcPct val="50000"/>
              </a:spcBef>
            </a:pPr>
            <a:r>
              <a:rPr lang="en-US" sz="4800" u="sng">
                <a:solidFill>
                  <a:srgbClr val="FF9933"/>
                </a:solidFill>
              </a:rPr>
              <a:t>Tìm hiểu bài:</a:t>
            </a:r>
          </a:p>
        </p:txBody>
      </p:sp>
      <p:sp>
        <p:nvSpPr>
          <p:cNvPr id="7173" name="Text Box 5"/>
          <p:cNvSpPr txBox="1">
            <a:spLocks noChangeArrowheads="1"/>
          </p:cNvSpPr>
          <p:nvPr/>
        </p:nvSpPr>
        <p:spPr bwMode="auto">
          <a:xfrm>
            <a:off x="5410200" y="2743200"/>
            <a:ext cx="3505200" cy="954088"/>
          </a:xfrm>
          <a:prstGeom prst="rect">
            <a:avLst/>
          </a:prstGeom>
          <a:noFill/>
          <a:ln w="9525" algn="ctr">
            <a:noFill/>
            <a:miter lim="800000"/>
            <a:headEnd/>
            <a:tailEnd/>
          </a:ln>
        </p:spPr>
        <p:txBody>
          <a:bodyPr>
            <a:spAutoFit/>
          </a:bodyPr>
          <a:lstStyle/>
          <a:p>
            <a:pPr>
              <a:spcBef>
                <a:spcPct val="50000"/>
              </a:spcBef>
            </a:pPr>
            <a:r>
              <a:rPr lang="en-US" sz="2800"/>
              <a:t>(Nguyễn Đình Quảng)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95586">
                                            <p:txEl>
                                              <p:pRg st="0" end="0"/>
                                            </p:txEl>
                                          </p:spTgt>
                                        </p:tgtEl>
                                        <p:attrNameLst>
                                          <p:attrName>style.visibility</p:attrName>
                                        </p:attrNameLst>
                                      </p:cBhvr>
                                      <p:to>
                                        <p:strVal val="visible"/>
                                      </p:to>
                                    </p:set>
                                    <p:anim calcmode="discrete" valueType="clr">
                                      <p:cBhvr override="childStyle">
                                        <p:cTn id="7" dur="80"/>
                                        <p:tgtEl>
                                          <p:spTgt spid="19558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95586">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95586">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Rot="1" noChangeArrowheads="1"/>
          </p:cNvSpPr>
          <p:nvPr>
            <p:ph type="title"/>
          </p:nvPr>
        </p:nvSpPr>
        <p:spPr/>
        <p:txBody>
          <a:bodyPr/>
          <a:lstStyle/>
          <a:p>
            <a:pPr eaLnBrk="1" hangingPunct="1">
              <a:defRPr/>
            </a:pPr>
            <a:endParaRPr lang="vi-VN" smtClean="0">
              <a:latin typeface="Arial"/>
            </a:endParaRPr>
          </a:p>
        </p:txBody>
      </p:sp>
      <p:sp>
        <p:nvSpPr>
          <p:cNvPr id="212995" name="Rectangle 3"/>
          <p:cNvSpPr>
            <a:spLocks noGrp="1" noChangeArrowheads="1"/>
          </p:cNvSpPr>
          <p:nvPr>
            <p:ph type="body" idx="1"/>
          </p:nvPr>
        </p:nvSpPr>
        <p:spPr/>
        <p:txBody>
          <a:bodyPr/>
          <a:lstStyle/>
          <a:p>
            <a:pPr eaLnBrk="1" hangingPunct="1">
              <a:defRPr/>
            </a:pPr>
            <a:endParaRPr lang="vi-VN" smtClean="0">
              <a:latin typeface="Arial"/>
            </a:endParaRPr>
          </a:p>
        </p:txBody>
      </p:sp>
      <p:pic>
        <p:nvPicPr>
          <p:cNvPr id="8196" name="Picture 4" descr="1643"/>
          <p:cNvPicPr>
            <a:picLocks noChangeAspect="1" noChangeArrowheads="1" noCrop="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2" descr="con-co"/>
          <p:cNvPicPr>
            <a:picLocks noChangeAspect="1" noChangeArrowheads="1"/>
          </p:cNvPicPr>
          <p:nvPr>
            <p:ph type="body" idx="1"/>
          </p:nvPr>
        </p:nvPicPr>
        <p:blipFill>
          <a:blip r:embed="rId2"/>
          <a:srcRect/>
          <a:stretch>
            <a:fillRect/>
          </a:stretch>
        </p:blipFill>
        <p:spPr>
          <a:xfrm>
            <a:off x="0" y="838200"/>
            <a:ext cx="9144000" cy="5459413"/>
          </a:xfrm>
          <a:noFill/>
        </p:spPr>
      </p:pic>
      <p:sp>
        <p:nvSpPr>
          <p:cNvPr id="217091" name="Text Box 3"/>
          <p:cNvSpPr txBox="1">
            <a:spLocks noChangeArrowheads="1"/>
          </p:cNvSpPr>
          <p:nvPr/>
        </p:nvSpPr>
        <p:spPr bwMode="auto">
          <a:xfrm>
            <a:off x="2209800" y="6156325"/>
            <a:ext cx="4419600" cy="1323975"/>
          </a:xfrm>
          <a:prstGeom prst="rect">
            <a:avLst/>
          </a:prstGeom>
          <a:noFill/>
          <a:ln w="9525" algn="ctr">
            <a:noFill/>
            <a:miter lim="800000"/>
            <a:headEnd/>
            <a:tailEnd/>
          </a:ln>
        </p:spPr>
        <p:txBody>
          <a:bodyPr>
            <a:spAutoFit/>
          </a:bodyPr>
          <a:lstStyle/>
          <a:p>
            <a:pPr>
              <a:spcBef>
                <a:spcPct val="50000"/>
              </a:spcBef>
            </a:pPr>
            <a:r>
              <a:rPr lang="en-US" sz="4000"/>
              <a:t>   Cò lội bùn bắt tép</a:t>
            </a:r>
          </a:p>
        </p:txBody>
      </p:sp>
      <p:sp>
        <p:nvSpPr>
          <p:cNvPr id="9220" name="Text Box 4"/>
          <p:cNvSpPr txBox="1">
            <a:spLocks noChangeArrowheads="1"/>
          </p:cNvSpPr>
          <p:nvPr/>
        </p:nvSpPr>
        <p:spPr bwMode="auto">
          <a:xfrm>
            <a:off x="2209800" y="381000"/>
            <a:ext cx="5562600" cy="2462213"/>
          </a:xfrm>
          <a:prstGeom prst="rect">
            <a:avLst/>
          </a:prstGeom>
          <a:noFill/>
          <a:ln w="9525" algn="ctr">
            <a:noFill/>
            <a:miter lim="800000"/>
            <a:headEnd/>
            <a:tailEnd/>
          </a:ln>
        </p:spPr>
        <p:txBody>
          <a:bodyPr>
            <a:spAutoFit/>
          </a:bodyPr>
          <a:lstStyle/>
          <a:p>
            <a:r>
              <a:rPr lang="en-US" b="1">
                <a:solidFill>
                  <a:schemeClr val="tx2"/>
                </a:solidFill>
              </a:rPr>
              <a:t>                       </a:t>
            </a:r>
            <a:r>
              <a:rPr lang="en-US" sz="3600" b="1" u="sng">
                <a:solidFill>
                  <a:schemeClr val="tx2"/>
                </a:solidFill>
              </a:rPr>
              <a:t>Tập đọc:</a:t>
            </a:r>
            <a:r>
              <a:rPr lang="en-US" sz="4400" b="1">
                <a:solidFill>
                  <a:schemeClr val="tx2"/>
                </a:solidFill>
              </a:rPr>
              <a:t>   </a:t>
            </a:r>
          </a:p>
          <a:p>
            <a:r>
              <a:rPr lang="en-US" sz="4400" b="1">
                <a:solidFill>
                  <a:srgbClr val="FFFF00"/>
                </a:solidFill>
              </a:rPr>
              <a:t>   CÒ VÀ CUỐC</a:t>
            </a:r>
          </a:p>
          <a:p>
            <a:pPr>
              <a:spcBef>
                <a:spcPct val="50000"/>
              </a:spcBef>
            </a:pPr>
            <a:endParaRPr lang="en-US" sz="4400"/>
          </a:p>
        </p:txBody>
      </p:sp>
      <p:sp>
        <p:nvSpPr>
          <p:cNvPr id="9221" name="Text Box 5"/>
          <p:cNvSpPr txBox="1">
            <a:spLocks noChangeArrowheads="1"/>
          </p:cNvSpPr>
          <p:nvPr/>
        </p:nvSpPr>
        <p:spPr bwMode="auto">
          <a:xfrm>
            <a:off x="5562600" y="1828800"/>
            <a:ext cx="3581400" cy="1016000"/>
          </a:xfrm>
          <a:prstGeom prst="rect">
            <a:avLst/>
          </a:prstGeom>
          <a:noFill/>
          <a:ln w="9525" algn="ctr">
            <a:noFill/>
            <a:miter lim="800000"/>
            <a:headEnd/>
            <a:tailEnd/>
          </a:ln>
        </p:spPr>
        <p:txBody>
          <a:bodyPr>
            <a:spAutoFit/>
          </a:bodyPr>
          <a:lstStyle/>
          <a:p>
            <a:pPr>
              <a:spcBef>
                <a:spcPct val="50000"/>
              </a:spcBef>
            </a:pPr>
            <a:r>
              <a:rPr lang="en-US" sz="2400" b="1"/>
              <a:t>(Nguyễn Đình Quảng)</a:t>
            </a:r>
          </a:p>
          <a:p>
            <a:pPr>
              <a:spcBef>
                <a:spcPct val="50000"/>
              </a:spcBef>
            </a:pPr>
            <a:endParaRPr lang="en-US" sz="24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xit" presetSubtype="16" fill="hold" nodeType="clickEffect">
                                  <p:stCondLst>
                                    <p:cond delay="0"/>
                                  </p:stCondLst>
                                  <p:childTnLst>
                                    <p:animEffect transition="out" filter="box(in)">
                                      <p:cBhvr>
                                        <p:cTn id="6" dur="500"/>
                                        <p:tgtEl>
                                          <p:spTgt spid="217090"/>
                                        </p:tgtEl>
                                      </p:cBhvr>
                                    </p:animEffect>
                                    <p:set>
                                      <p:cBhvr>
                                        <p:cTn id="7" dur="1" fill="hold">
                                          <p:stCondLst>
                                            <p:cond delay="499"/>
                                          </p:stCondLst>
                                        </p:cTn>
                                        <p:tgtEl>
                                          <p:spTgt spid="217090"/>
                                        </p:tgtEl>
                                        <p:attrNameLst>
                                          <p:attrName>style.visibility</p:attrName>
                                        </p:attrNameLst>
                                      </p:cBhvr>
                                      <p:to>
                                        <p:strVal val="hidden"/>
                                      </p:to>
                                    </p:set>
                                  </p:childTnLst>
                                </p:cTn>
                              </p:par>
                              <p:par>
                                <p:cTn id="8" presetID="4" presetClass="exit" presetSubtype="16" fill="hold" grpId="0" nodeType="withEffect">
                                  <p:stCondLst>
                                    <p:cond delay="0"/>
                                  </p:stCondLst>
                                  <p:childTnLst>
                                    <p:animEffect transition="out" filter="box(in)">
                                      <p:cBhvr>
                                        <p:cTn id="9" dur="500"/>
                                        <p:tgtEl>
                                          <p:spTgt spid="217091"/>
                                        </p:tgtEl>
                                      </p:cBhvr>
                                    </p:animEffect>
                                    <p:set>
                                      <p:cBhvr>
                                        <p:cTn id="10" dur="1" fill="hold">
                                          <p:stCondLst>
                                            <p:cond delay="499"/>
                                          </p:stCondLst>
                                        </p:cTn>
                                        <p:tgtEl>
                                          <p:spTgt spid="21709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4"/>
          <p:cNvSpPr>
            <a:spLocks noChangeArrowheads="1"/>
          </p:cNvSpPr>
          <p:nvPr/>
        </p:nvSpPr>
        <p:spPr bwMode="auto">
          <a:xfrm>
            <a:off x="1371600" y="1905000"/>
            <a:ext cx="2743200" cy="561975"/>
          </a:xfrm>
          <a:prstGeom prst="cloudCallout">
            <a:avLst>
              <a:gd name="adj1" fmla="val -66264"/>
              <a:gd name="adj2" fmla="val -42569"/>
            </a:avLst>
          </a:prstGeom>
          <a:noFill/>
          <a:ln w="9525" algn="ctr">
            <a:noFill/>
            <a:round/>
            <a:headEnd/>
            <a:tailEnd/>
          </a:ln>
        </p:spPr>
        <p:txBody>
          <a:bodyPr>
            <a:spAutoFit/>
          </a:bodyPr>
          <a:lstStyle/>
          <a:p>
            <a:pPr>
              <a:spcBef>
                <a:spcPct val="50000"/>
              </a:spcBef>
            </a:pPr>
            <a:r>
              <a:rPr lang="en-US"/>
              <a:t> </a:t>
            </a:r>
          </a:p>
        </p:txBody>
      </p:sp>
      <p:sp>
        <p:nvSpPr>
          <p:cNvPr id="10243" name="AutoShape 5"/>
          <p:cNvSpPr>
            <a:spLocks noChangeArrowheads="1"/>
          </p:cNvSpPr>
          <p:nvPr/>
        </p:nvSpPr>
        <p:spPr bwMode="auto">
          <a:xfrm>
            <a:off x="442913" y="850900"/>
            <a:ext cx="3051175" cy="561975"/>
          </a:xfrm>
          <a:prstGeom prst="cloudCallout">
            <a:avLst>
              <a:gd name="adj1" fmla="val -43755"/>
              <a:gd name="adj2" fmla="val 70125"/>
            </a:avLst>
          </a:prstGeom>
          <a:noFill/>
          <a:ln w="9525" algn="ctr">
            <a:noFill/>
            <a:round/>
            <a:headEnd/>
            <a:tailEnd/>
          </a:ln>
        </p:spPr>
        <p:txBody>
          <a:bodyPr>
            <a:spAutoFit/>
          </a:bodyPr>
          <a:lstStyle/>
          <a:p>
            <a:pPr>
              <a:spcBef>
                <a:spcPct val="50000"/>
              </a:spcBef>
            </a:pPr>
            <a:endParaRPr lang="vi-VN"/>
          </a:p>
        </p:txBody>
      </p:sp>
      <p:sp>
        <p:nvSpPr>
          <p:cNvPr id="10244" name="AutoShape 13"/>
          <p:cNvSpPr>
            <a:spLocks noChangeArrowheads="1"/>
          </p:cNvSpPr>
          <p:nvPr/>
        </p:nvSpPr>
        <p:spPr bwMode="auto">
          <a:xfrm>
            <a:off x="-2389188" y="-379413"/>
            <a:ext cx="12855576" cy="2727326"/>
          </a:xfrm>
          <a:prstGeom prst="wedgeEllipseCallout">
            <a:avLst>
              <a:gd name="adj1" fmla="val -43750"/>
              <a:gd name="adj2" fmla="val 70000"/>
            </a:avLst>
          </a:prstGeom>
          <a:noFill/>
          <a:ln w="9525" algn="ctr">
            <a:noFill/>
            <a:miter lim="800000"/>
            <a:headEnd/>
            <a:tailEnd/>
          </a:ln>
        </p:spPr>
        <p:txBody>
          <a:bodyPr>
            <a:spAutoFit/>
          </a:bodyPr>
          <a:lstStyle/>
          <a:p>
            <a:pPr>
              <a:spcBef>
                <a:spcPct val="50000"/>
              </a:spcBef>
            </a:pPr>
            <a:r>
              <a:rPr lang="en-US" sz="4800" b="1">
                <a:solidFill>
                  <a:srgbClr val="00FF99"/>
                </a:solidFill>
              </a:rPr>
              <a:t>            </a:t>
            </a:r>
          </a:p>
          <a:p>
            <a:pPr>
              <a:spcBef>
                <a:spcPct val="50000"/>
              </a:spcBef>
            </a:pPr>
            <a:r>
              <a:rPr lang="en-US" sz="4800" b="1">
                <a:solidFill>
                  <a:srgbClr val="00FF99"/>
                </a:solidFill>
              </a:rPr>
              <a:t>             </a:t>
            </a:r>
            <a:endParaRPr lang="en-US" sz="4800" b="1">
              <a:solidFill>
                <a:srgbClr val="FFFF00"/>
              </a:solidFill>
            </a:endParaRPr>
          </a:p>
        </p:txBody>
      </p:sp>
      <p:sp>
        <p:nvSpPr>
          <p:cNvPr id="147474" name="Rectangle 18"/>
          <p:cNvSpPr>
            <a:spLocks noChangeArrowheads="1"/>
          </p:cNvSpPr>
          <p:nvPr/>
        </p:nvSpPr>
        <p:spPr bwMode="auto">
          <a:xfrm>
            <a:off x="1447800" y="1600200"/>
            <a:ext cx="7696200" cy="823913"/>
          </a:xfrm>
          <a:prstGeom prst="rect">
            <a:avLst/>
          </a:prstGeom>
          <a:noFill/>
          <a:ln w="9525" algn="ctr">
            <a:noFill/>
            <a:miter lim="800000"/>
            <a:headEnd/>
            <a:tailEnd/>
          </a:ln>
          <a:effectLst/>
        </p:spPr>
        <p:txBody>
          <a:bodyPr>
            <a:spAutoFit/>
          </a:bodyPr>
          <a:lstStyle/>
          <a:p>
            <a:pPr>
              <a:spcBef>
                <a:spcPct val="50000"/>
              </a:spcBef>
              <a:defRPr/>
            </a:pPr>
            <a:r>
              <a:rPr lang="en-US" sz="4800">
                <a:solidFill>
                  <a:srgbClr val="00FF99"/>
                </a:solidFill>
                <a:latin typeface="Arial"/>
              </a:rPr>
              <a:t>   </a:t>
            </a:r>
            <a:endParaRPr lang="en-US" sz="4800" b="1">
              <a:solidFill>
                <a:srgbClr val="FFFF00"/>
              </a:solidFill>
              <a:effectLst>
                <a:outerShdw blurRad="38100" dist="38100" dir="2700000" algn="tl">
                  <a:srgbClr val="000000"/>
                </a:outerShdw>
              </a:effectLst>
              <a:latin typeface="Arial"/>
            </a:endParaRPr>
          </a:p>
        </p:txBody>
      </p:sp>
      <p:sp>
        <p:nvSpPr>
          <p:cNvPr id="147480" name="Text Box 24"/>
          <p:cNvSpPr txBox="1">
            <a:spLocks noChangeArrowheads="1"/>
          </p:cNvSpPr>
          <p:nvPr/>
        </p:nvSpPr>
        <p:spPr bwMode="auto">
          <a:xfrm>
            <a:off x="533400" y="4114800"/>
            <a:ext cx="8382000" cy="1920875"/>
          </a:xfrm>
          <a:prstGeom prst="rect">
            <a:avLst/>
          </a:prstGeom>
          <a:noFill/>
          <a:ln w="9525" algn="ctr">
            <a:noFill/>
            <a:miter lim="800000"/>
            <a:headEnd/>
            <a:tailEnd/>
          </a:ln>
          <a:effectLst/>
        </p:spPr>
        <p:txBody>
          <a:bodyPr>
            <a:spAutoFit/>
          </a:bodyPr>
          <a:lstStyle/>
          <a:p>
            <a:pPr>
              <a:spcBef>
                <a:spcPct val="50000"/>
              </a:spcBef>
              <a:defRPr/>
            </a:pPr>
            <a:r>
              <a:rPr lang="en-US" sz="6000">
                <a:latin typeface="Arial"/>
              </a:rPr>
              <a:t>    </a:t>
            </a:r>
            <a:r>
              <a:rPr lang="en-US" sz="6000">
                <a:effectLst>
                  <a:outerShdw blurRad="38100" dist="38100" dir="2700000" algn="tl">
                    <a:srgbClr val="000000"/>
                  </a:outerShdw>
                </a:effectLst>
                <a:latin typeface="Arial"/>
              </a:rPr>
              <a:t>Nghe Cuốc</a:t>
            </a:r>
            <a:r>
              <a:rPr lang="en-US" sz="6000">
                <a:latin typeface="Arial"/>
              </a:rPr>
              <a:t> hỏi, Cò đã trả lời Cuốc thế nào?</a:t>
            </a:r>
          </a:p>
        </p:txBody>
      </p:sp>
      <p:sp>
        <p:nvSpPr>
          <p:cNvPr id="10247" name="Text Box 25"/>
          <p:cNvSpPr txBox="1">
            <a:spLocks noChangeArrowheads="1"/>
          </p:cNvSpPr>
          <p:nvPr/>
        </p:nvSpPr>
        <p:spPr bwMode="auto">
          <a:xfrm>
            <a:off x="1828800" y="914400"/>
            <a:ext cx="5562600" cy="1739900"/>
          </a:xfrm>
          <a:prstGeom prst="rect">
            <a:avLst/>
          </a:prstGeom>
          <a:noFill/>
          <a:ln w="9525" algn="ctr">
            <a:noFill/>
            <a:miter lim="800000"/>
            <a:headEnd/>
            <a:tailEnd/>
          </a:ln>
        </p:spPr>
        <p:txBody>
          <a:bodyPr>
            <a:spAutoFit/>
          </a:bodyPr>
          <a:lstStyle/>
          <a:p>
            <a:pPr>
              <a:spcBef>
                <a:spcPct val="50000"/>
              </a:spcBef>
            </a:pPr>
            <a:r>
              <a:rPr lang="en-US" sz="2400" b="1">
                <a:solidFill>
                  <a:schemeClr val="tx2"/>
                </a:solidFill>
              </a:rPr>
              <a:t>                      </a:t>
            </a:r>
            <a:r>
              <a:rPr lang="en-US" sz="3600" b="1" u="sng">
                <a:solidFill>
                  <a:schemeClr val="tx2"/>
                </a:solidFill>
              </a:rPr>
              <a:t>Tập đọc:</a:t>
            </a:r>
          </a:p>
          <a:p>
            <a:pPr>
              <a:spcBef>
                <a:spcPct val="50000"/>
              </a:spcBef>
            </a:pPr>
            <a:r>
              <a:rPr lang="en-US" sz="2400" b="1">
                <a:solidFill>
                  <a:schemeClr val="tx2"/>
                </a:solidFill>
              </a:rPr>
              <a:t>          </a:t>
            </a:r>
            <a:r>
              <a:rPr lang="en-US" sz="4800" b="1">
                <a:solidFill>
                  <a:srgbClr val="FFFF00"/>
                </a:solidFill>
              </a:rPr>
              <a:t>CÒ VÀ CUỐC</a:t>
            </a:r>
          </a:p>
        </p:txBody>
      </p:sp>
      <p:sp>
        <p:nvSpPr>
          <p:cNvPr id="10248" name="Text Box 26"/>
          <p:cNvSpPr txBox="1">
            <a:spLocks noChangeArrowheads="1"/>
          </p:cNvSpPr>
          <p:nvPr/>
        </p:nvSpPr>
        <p:spPr bwMode="auto">
          <a:xfrm>
            <a:off x="1050925" y="2117725"/>
            <a:ext cx="5883275" cy="336550"/>
          </a:xfrm>
          <a:prstGeom prst="rect">
            <a:avLst/>
          </a:prstGeom>
          <a:noFill/>
          <a:ln w="9525" algn="ctr">
            <a:noFill/>
            <a:miter lim="800000"/>
            <a:headEnd/>
            <a:tailEnd/>
          </a:ln>
        </p:spPr>
        <p:txBody>
          <a:bodyPr>
            <a:spAutoFit/>
          </a:bodyPr>
          <a:lstStyle/>
          <a:p>
            <a:pPr>
              <a:spcBef>
                <a:spcPct val="50000"/>
              </a:spcBef>
            </a:pPr>
            <a:endParaRPr lang="vi-VN" sz="1600"/>
          </a:p>
        </p:txBody>
      </p:sp>
      <p:sp>
        <p:nvSpPr>
          <p:cNvPr id="10249" name="Text Box 27"/>
          <p:cNvSpPr txBox="1">
            <a:spLocks noChangeArrowheads="1"/>
          </p:cNvSpPr>
          <p:nvPr/>
        </p:nvSpPr>
        <p:spPr bwMode="auto">
          <a:xfrm>
            <a:off x="457200" y="3048000"/>
            <a:ext cx="3886200" cy="830263"/>
          </a:xfrm>
          <a:prstGeom prst="rect">
            <a:avLst/>
          </a:prstGeom>
          <a:noFill/>
          <a:ln w="9525" algn="ctr">
            <a:noFill/>
            <a:miter lim="800000"/>
            <a:headEnd/>
            <a:tailEnd/>
          </a:ln>
        </p:spPr>
        <p:txBody>
          <a:bodyPr>
            <a:spAutoFit/>
          </a:bodyPr>
          <a:lstStyle/>
          <a:p>
            <a:pPr>
              <a:spcBef>
                <a:spcPct val="50000"/>
              </a:spcBef>
            </a:pPr>
            <a:r>
              <a:rPr lang="en-US" sz="4800"/>
              <a:t> </a:t>
            </a:r>
            <a:r>
              <a:rPr lang="en-US" sz="4800" u="sng">
                <a:solidFill>
                  <a:srgbClr val="FF9933"/>
                </a:solidFill>
              </a:rPr>
              <a:t>Tìm hiểu bài</a:t>
            </a:r>
            <a:r>
              <a:rPr lang="en-US" sz="4800">
                <a:solidFill>
                  <a:srgbClr val="FF9933"/>
                </a:solidFill>
              </a:rPr>
              <a:t>:</a:t>
            </a:r>
          </a:p>
        </p:txBody>
      </p:sp>
      <p:sp>
        <p:nvSpPr>
          <p:cNvPr id="10250" name="Text Box 28"/>
          <p:cNvSpPr txBox="1">
            <a:spLocks noChangeArrowheads="1"/>
          </p:cNvSpPr>
          <p:nvPr/>
        </p:nvSpPr>
        <p:spPr bwMode="auto">
          <a:xfrm>
            <a:off x="5562600" y="2667000"/>
            <a:ext cx="3581400" cy="954088"/>
          </a:xfrm>
          <a:prstGeom prst="rect">
            <a:avLst/>
          </a:prstGeom>
          <a:noFill/>
          <a:ln w="9525" algn="ctr">
            <a:noFill/>
            <a:miter lim="800000"/>
            <a:headEnd/>
            <a:tailEnd/>
          </a:ln>
        </p:spPr>
        <p:txBody>
          <a:bodyPr>
            <a:spAutoFit/>
          </a:bodyPr>
          <a:lstStyle/>
          <a:p>
            <a:pPr>
              <a:spcBef>
                <a:spcPct val="50000"/>
              </a:spcBef>
            </a:pPr>
            <a:r>
              <a:rPr lang="en-US" sz="2800"/>
              <a:t>  (Nguyễn Đình Quảng)</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67" name="Text Box 27"/>
          <p:cNvSpPr txBox="1">
            <a:spLocks noChangeArrowheads="1"/>
          </p:cNvSpPr>
          <p:nvPr/>
        </p:nvSpPr>
        <p:spPr bwMode="auto">
          <a:xfrm>
            <a:off x="228600" y="3962400"/>
            <a:ext cx="8686800" cy="2287588"/>
          </a:xfrm>
          <a:prstGeom prst="rect">
            <a:avLst/>
          </a:prstGeom>
          <a:noFill/>
          <a:ln w="9525" algn="ctr">
            <a:noFill/>
            <a:miter lim="800000"/>
            <a:headEnd/>
            <a:tailEnd/>
          </a:ln>
          <a:effectLst/>
        </p:spPr>
        <p:txBody>
          <a:bodyPr>
            <a:spAutoFit/>
          </a:bodyPr>
          <a:lstStyle/>
          <a:p>
            <a:pPr>
              <a:spcBef>
                <a:spcPct val="50000"/>
              </a:spcBef>
              <a:defRPr/>
            </a:pPr>
            <a:r>
              <a:rPr lang="en-US" sz="4800" b="1" u="sng">
                <a:solidFill>
                  <a:srgbClr val="00FF00"/>
                </a:solidFill>
                <a:effectLst>
                  <a:outerShdw blurRad="38100" dist="38100" dir="2700000" algn="tl">
                    <a:srgbClr val="000000"/>
                  </a:outerShdw>
                </a:effectLst>
                <a:latin typeface="Arial"/>
              </a:rPr>
              <a:t>Câu 3</a:t>
            </a:r>
            <a:r>
              <a:rPr lang="en-US" sz="4800" b="1">
                <a:effectLst>
                  <a:outerShdw blurRad="38100" dist="38100" dir="2700000" algn="tl">
                    <a:srgbClr val="000000"/>
                  </a:outerShdw>
                </a:effectLst>
                <a:latin typeface="Arial"/>
              </a:rPr>
              <a:t>: Trong câu trả lời của Cò chứa một lời khuyên. Lời khuyên ấy là gì ?</a:t>
            </a:r>
          </a:p>
        </p:txBody>
      </p:sp>
      <p:sp>
        <p:nvSpPr>
          <p:cNvPr id="11267" name="Text Box 28"/>
          <p:cNvSpPr txBox="1">
            <a:spLocks noChangeArrowheads="1"/>
          </p:cNvSpPr>
          <p:nvPr/>
        </p:nvSpPr>
        <p:spPr bwMode="auto">
          <a:xfrm>
            <a:off x="1752600" y="762000"/>
            <a:ext cx="5562600" cy="1860550"/>
          </a:xfrm>
          <a:prstGeom prst="rect">
            <a:avLst/>
          </a:prstGeom>
          <a:noFill/>
          <a:ln w="9525" algn="ctr">
            <a:noFill/>
            <a:miter lim="800000"/>
            <a:headEnd/>
            <a:tailEnd/>
          </a:ln>
        </p:spPr>
        <p:txBody>
          <a:bodyPr>
            <a:spAutoFit/>
          </a:bodyPr>
          <a:lstStyle/>
          <a:p>
            <a:pPr>
              <a:spcBef>
                <a:spcPct val="50000"/>
              </a:spcBef>
            </a:pPr>
            <a:r>
              <a:rPr lang="en-US" sz="2400" b="1">
                <a:solidFill>
                  <a:schemeClr val="tx2"/>
                </a:solidFill>
              </a:rPr>
              <a:t>                  </a:t>
            </a:r>
            <a:r>
              <a:rPr lang="en-US" sz="4400" b="1" u="sng">
                <a:solidFill>
                  <a:schemeClr val="tx2"/>
                </a:solidFill>
              </a:rPr>
              <a:t>Tập đọc:</a:t>
            </a:r>
          </a:p>
          <a:p>
            <a:pPr>
              <a:spcBef>
                <a:spcPct val="50000"/>
              </a:spcBef>
            </a:pPr>
            <a:r>
              <a:rPr lang="en-US" sz="2400" b="1">
                <a:solidFill>
                  <a:schemeClr val="tx2"/>
                </a:solidFill>
              </a:rPr>
              <a:t>        </a:t>
            </a:r>
            <a:r>
              <a:rPr lang="en-US" sz="4800" b="1">
                <a:solidFill>
                  <a:srgbClr val="FFFF00"/>
                </a:solidFill>
              </a:rPr>
              <a:t>CÒ VÀ CUỐC</a:t>
            </a:r>
          </a:p>
        </p:txBody>
      </p:sp>
      <p:sp>
        <p:nvSpPr>
          <p:cNvPr id="138269" name="Text Box 29"/>
          <p:cNvSpPr txBox="1">
            <a:spLocks noChangeArrowheads="1"/>
          </p:cNvSpPr>
          <p:nvPr/>
        </p:nvSpPr>
        <p:spPr bwMode="auto">
          <a:xfrm>
            <a:off x="152400" y="2971800"/>
            <a:ext cx="4191000" cy="830263"/>
          </a:xfrm>
          <a:prstGeom prst="rect">
            <a:avLst/>
          </a:prstGeom>
          <a:noFill/>
          <a:ln w="9525" algn="ctr">
            <a:noFill/>
            <a:miter lim="800000"/>
            <a:headEnd/>
            <a:tailEnd/>
          </a:ln>
          <a:effectLst/>
        </p:spPr>
        <p:txBody>
          <a:bodyPr>
            <a:spAutoFit/>
          </a:bodyPr>
          <a:lstStyle/>
          <a:p>
            <a:pPr>
              <a:spcBef>
                <a:spcPct val="50000"/>
              </a:spcBef>
              <a:defRPr/>
            </a:pPr>
            <a:r>
              <a:rPr lang="en-US" sz="4800">
                <a:latin typeface="Arial"/>
              </a:rPr>
              <a:t> </a:t>
            </a:r>
            <a:r>
              <a:rPr lang="en-US" sz="4800" b="1" u="sng">
                <a:solidFill>
                  <a:srgbClr val="FF9933"/>
                </a:solidFill>
                <a:effectLst>
                  <a:outerShdw blurRad="38100" dist="38100" dir="2700000" algn="tl">
                    <a:srgbClr val="000000"/>
                  </a:outerShdw>
                </a:effectLst>
                <a:latin typeface="Arial"/>
              </a:rPr>
              <a:t>Tìm hiểu bài</a:t>
            </a:r>
            <a:r>
              <a:rPr lang="en-US" sz="4800" b="1" u="sng">
                <a:solidFill>
                  <a:srgbClr val="FF9933"/>
                </a:solidFill>
                <a:effectLst>
                  <a:outerShdw blurRad="38100" dist="38100" dir="2700000" algn="tl">
                    <a:srgbClr val="000000"/>
                  </a:outerShdw>
                </a:effectLst>
                <a:latin typeface="Arial"/>
              </a:rPr>
              <a:t>:</a:t>
            </a:r>
          </a:p>
        </p:txBody>
      </p:sp>
      <p:sp>
        <p:nvSpPr>
          <p:cNvPr id="11269" name="Text Box 30"/>
          <p:cNvSpPr txBox="1">
            <a:spLocks noChangeArrowheads="1"/>
          </p:cNvSpPr>
          <p:nvPr/>
        </p:nvSpPr>
        <p:spPr bwMode="auto">
          <a:xfrm>
            <a:off x="5715000" y="2667000"/>
            <a:ext cx="3429000" cy="954088"/>
          </a:xfrm>
          <a:prstGeom prst="rect">
            <a:avLst/>
          </a:prstGeom>
          <a:noFill/>
          <a:ln w="9525" algn="ctr">
            <a:noFill/>
            <a:miter lim="800000"/>
            <a:headEnd/>
            <a:tailEnd/>
          </a:ln>
        </p:spPr>
        <p:txBody>
          <a:bodyPr>
            <a:spAutoFit/>
          </a:bodyPr>
          <a:lstStyle/>
          <a:p>
            <a:pPr>
              <a:spcBef>
                <a:spcPct val="50000"/>
              </a:spcBef>
            </a:pPr>
            <a:r>
              <a:rPr lang="en-US" sz="2800"/>
              <a:t>(Nguyễn Đình Quảng)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8267"/>
                                        </p:tgtEl>
                                        <p:attrNameLst>
                                          <p:attrName>style.visibility</p:attrName>
                                        </p:attrNameLst>
                                      </p:cBhvr>
                                      <p:to>
                                        <p:strVal val="visible"/>
                                      </p:to>
                                    </p:set>
                                    <p:animEffect transition="in" filter="checkerboard(across)">
                                      <p:cBhvr>
                                        <p:cTn id="7" dur="500"/>
                                        <p:tgtEl>
                                          <p:spTgt spid="138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67" grpId="0"/>
    </p:bldLst>
  </p:timing>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4147</TotalTime>
  <Words>421</Words>
  <Application>Microsoft PowerPoint</Application>
  <PresentationFormat>On-screen Show (4:3)</PresentationFormat>
  <Paragraphs>82</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Garamond</vt:lpstr>
      <vt:lpstr>Wingdings</vt:lpstr>
      <vt:lpstr>Times New Roman</vt:lpstr>
      <vt:lpstr>Stream</vt:lpstr>
      <vt:lpstr>Slide 1</vt:lpstr>
      <vt:lpstr>Slide 2</vt:lpstr>
      <vt:lpstr>Slide 3</vt:lpstr>
      <vt:lpstr>Slide 4</vt:lpstr>
      <vt:lpstr>Slide 5</vt:lpstr>
      <vt:lpstr>Slide 6</vt:lpstr>
      <vt:lpstr>Slide 7</vt:lpstr>
      <vt:lpstr>Slide 8</vt:lpstr>
      <vt:lpstr>Slide 9</vt:lpstr>
      <vt:lpstr>Slide 10</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TUONG KHA</dc:creator>
  <cp:lastModifiedBy>CSTeam</cp:lastModifiedBy>
  <cp:revision>399</cp:revision>
  <dcterms:created xsi:type="dcterms:W3CDTF">2004-10-18T01:03:32Z</dcterms:created>
  <dcterms:modified xsi:type="dcterms:W3CDTF">2016-06-29T09:24:20Z</dcterms:modified>
</cp:coreProperties>
</file>