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.VnAristote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FF99"/>
    <a:srgbClr val="99FF99"/>
    <a:srgbClr val="0000FF"/>
    <a:srgbClr val="FF0000"/>
    <a:srgbClr val="CCECFF"/>
    <a:srgbClr val="996633"/>
    <a:srgbClr val="CC00FF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6"/>
    </p:cViewPr>
  </p:sorterViewPr>
  <p:notesViewPr>
    <p:cSldViewPr>
      <p:cViewPr varScale="1">
        <p:scale>
          <a:sx n="37" d="100"/>
          <a:sy n="37" d="100"/>
        </p:scale>
        <p:origin x="-1374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6FB6A301-3C23-4ABE-B9D1-C58A929C88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09EBE80-FDD8-4174-BA56-2A3261CE0ACA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94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4AA7832-1F26-4517-AE65-A34D9806338F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0483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6220EC4-D6D2-46D9-8DBC-E6607C7D2602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15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E90AF22-443E-498A-8B9E-9A8AABAD0D1F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638A19D-DB02-4781-864D-858885E13B76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4DCE826-BAAA-40A7-8AA1-A74B6C274D94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45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A2E8FCF-2B1B-46E2-A778-B3FB9AF89E8D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5BD5B-1770-4836-92B2-6EFE19A506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CACBB-9F12-453A-AD3C-B19ECC5FBF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26270D-023B-4AA6-BB21-A3E4AB04DC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502FB-65A3-4077-8386-CD455733E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03AB6-6B5B-43AE-A70E-01F8514DB6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73F42-98D7-4C9A-91F7-2B80FDB516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25930-E545-4052-8C14-836636C030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4894B-3DD1-4A35-A5DC-A83893AEAE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9B739-2353-4F5C-B10F-F89CBF1BB1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ACA8DA-A6C0-4153-908A-363AE31C1A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FF5DC-AF6F-4BD7-90A3-D80B4AD4AC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6AAAF-2B2A-4E84-96BB-1114AD5D00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631421EC-644C-4795-B094-44C9500920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CCCCFF"/>
            </a:gs>
            <a:gs pos="100000">
              <a:srgbClr val="CC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895600"/>
            <a:ext cx="6400800" cy="3962400"/>
          </a:xfrm>
        </p:spPr>
        <p:txBody>
          <a:bodyPr/>
          <a:lstStyle/>
          <a:p>
            <a:r>
              <a:rPr lang="en-US" sz="4000" b="1" u="sng" smtClean="0">
                <a:solidFill>
                  <a:srgbClr val="0000FF"/>
                </a:solidFill>
                <a:latin typeface="Arial" charset="0"/>
              </a:rPr>
              <a:t>Bài 4</a:t>
            </a:r>
            <a:r>
              <a:rPr lang="en-US" sz="4000" smtClean="0">
                <a:solidFill>
                  <a:srgbClr val="0000FF"/>
                </a:solidFill>
                <a:latin typeface="Arial" charset="0"/>
              </a:rPr>
              <a:t>:</a:t>
            </a:r>
            <a:r>
              <a:rPr lang="en-US" b="1" smtClean="0"/>
              <a:t>C</a:t>
            </a:r>
            <a:r>
              <a:rPr lang="en-US" b="1" smtClean="0">
                <a:latin typeface="Arial" charset="0"/>
              </a:rPr>
              <a:t> - Chia ngọt sẻ bùi</a:t>
            </a:r>
            <a:r>
              <a:rPr lang="en-US" b="1" smtClean="0"/>
              <a:t> </a:t>
            </a:r>
            <a:endParaRPr lang="en-US" i="1" u="sng" smtClean="0">
              <a:latin typeface="Arial" charset="0"/>
            </a:endParaRPr>
          </a:p>
          <a:p>
            <a:endParaRPr lang="en-US" sz="4000" smtClean="0">
              <a:solidFill>
                <a:srgbClr val="0000FF"/>
              </a:solidFill>
              <a:latin typeface="Arial" charset="0"/>
            </a:endParaRPr>
          </a:p>
          <a:p>
            <a:endParaRPr lang="en-US" smtClean="0">
              <a:solidFill>
                <a:srgbClr val="0000FF"/>
              </a:solidFill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657600" y="4038600"/>
            <a:ext cx="38862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Arial" charset="0"/>
              </a:rPr>
              <a:t>Gv: 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Arial" charset="0"/>
              </a:rPr>
              <a:t>Tr</a:t>
            </a:r>
            <a:r>
              <a:rPr lang="vi-VN">
                <a:solidFill>
                  <a:srgbClr val="FF0000"/>
                </a:solidFill>
                <a:latin typeface="Arial" charset="0"/>
              </a:rPr>
              <a:t>ư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ờng: Tiểu học </a:t>
            </a:r>
            <a:endParaRPr lang="en-US">
              <a:latin typeface="Arial" charset="0"/>
            </a:endParaRPr>
          </a:p>
        </p:txBody>
      </p:sp>
      <p:sp>
        <p:nvSpPr>
          <p:cNvPr id="2055" name="WordArt 7"/>
          <p:cNvSpPr>
            <a:spLocks noChangeArrowheads="1" noChangeShapeType="1" noTextEdit="1"/>
          </p:cNvSpPr>
          <p:nvPr/>
        </p:nvSpPr>
        <p:spPr bwMode="auto">
          <a:xfrm>
            <a:off x="2133600" y="0"/>
            <a:ext cx="5105400" cy="2438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1417"/>
              </a:avLst>
            </a:prstTxWarp>
          </a:bodyPr>
          <a:lstStyle/>
          <a:p>
            <a:pPr algn="ctr"/>
            <a:r>
              <a:rPr lang="en-US" b="1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53882" dir="2700000" algn="ctr" rotWithShape="0">
                    <a:srgbClr val="C0C0C0"/>
                  </a:outerShdw>
                </a:effectLst>
                <a:latin typeface="Arial"/>
                <a:cs typeface="Arial"/>
              </a:rPr>
              <a:t>GIÁO ÁN MÔN TẬP VIẾT LỚP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/>
      <p:bldP spid="2052" grpId="0" autoUpdateAnimBg="0"/>
      <p:bldP spid="20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CCECFF"/>
            </a:gs>
            <a:gs pos="100000">
              <a:srgbClr val="FF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>
            <p:ph type="ctrTitle"/>
          </p:nvPr>
        </p:nvSpPr>
        <p:spPr>
          <a:xfrm>
            <a:off x="0" y="0"/>
            <a:ext cx="9144000" cy="2590800"/>
          </a:xfrm>
          <a:prstGeom prst="wedgeEllipseCallout">
            <a:avLst>
              <a:gd name="adj1" fmla="val -37134"/>
              <a:gd name="adj2" fmla="val 63727"/>
            </a:avLst>
          </a:prstGeom>
          <a:solidFill>
            <a:srgbClr val="FFFFCC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i="1" smtClean="0">
                <a:latin typeface="Arial" charset="0"/>
              </a:rPr>
              <a:t>Chia ngọt sẻ bùi</a:t>
            </a:r>
          </a:p>
        </p:txBody>
      </p:sp>
      <p:sp>
        <p:nvSpPr>
          <p:cNvPr id="22531" name="AutoShape 3"/>
          <p:cNvSpPr>
            <a:spLocks noChangeArrowheads="1"/>
          </p:cNvSpPr>
          <p:nvPr/>
        </p:nvSpPr>
        <p:spPr bwMode="auto">
          <a:xfrm>
            <a:off x="2625725" y="2614613"/>
            <a:ext cx="5434013" cy="1268412"/>
          </a:xfrm>
          <a:prstGeom prst="horizontalScroll">
            <a:avLst>
              <a:gd name="adj" fmla="val 12500"/>
            </a:avLst>
          </a:prstGeom>
          <a:solidFill>
            <a:srgbClr val="99FFCC"/>
          </a:solidFill>
          <a:ln w="9525">
            <a:solidFill>
              <a:srgbClr val="FF33CC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Arial" charset="0"/>
              </a:rPr>
              <a:t>Các chữ trong câu cách nhau khoảng bằng chừng nào ?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828800" y="4572000"/>
            <a:ext cx="6629400" cy="955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Arial" charset="0"/>
              </a:rPr>
              <a:t>Khoảng cách giữa các chữ trong câu cách nhau khoảng bằng 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1 con chữ o</a:t>
            </a:r>
          </a:p>
        </p:txBody>
      </p:sp>
      <p:sp>
        <p:nvSpPr>
          <p:cNvPr id="22534" name="AutoShape 6"/>
          <p:cNvSpPr>
            <a:spLocks noChangeArrowheads="1"/>
          </p:cNvSpPr>
          <p:nvPr/>
        </p:nvSpPr>
        <p:spPr bwMode="auto">
          <a:xfrm>
            <a:off x="0" y="2286000"/>
            <a:ext cx="1793875" cy="2208213"/>
          </a:xfrm>
          <a:prstGeom prst="star4">
            <a:avLst>
              <a:gd name="adj" fmla="val 18551"/>
            </a:avLst>
          </a:prstGeom>
          <a:solidFill>
            <a:srgbClr val="00FFFF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Arial" charset="0"/>
              </a:rPr>
              <a:t>?</a:t>
            </a:r>
            <a:endParaRPr lang="en-US" sz="2000">
              <a:latin typeface="Arial" charset="0"/>
            </a:endParaRPr>
          </a:p>
        </p:txBody>
      </p:sp>
      <p:pic>
        <p:nvPicPr>
          <p:cNvPr id="14342" name="Picture 7" descr="Chu Chia ngot se bu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457200"/>
            <a:ext cx="5486400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nimBg="1" autoUpdateAnimBg="0"/>
      <p:bldP spid="22532" grpId="0" animBg="1" autoUpdateAnimBg="0"/>
      <p:bldP spid="22534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CCFFFF"/>
            </a:gs>
            <a:gs pos="100000">
              <a:srgbClr val="66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>
            <p:ph type="title"/>
          </p:nvPr>
        </p:nvSpPr>
        <p:spPr>
          <a:xfrm>
            <a:off x="304800" y="304800"/>
            <a:ext cx="6096000" cy="1676400"/>
          </a:xfrm>
          <a:prstGeom prst="downArrowCallout">
            <a:avLst>
              <a:gd name="adj1" fmla="val 90909"/>
              <a:gd name="adj2" fmla="val 90909"/>
              <a:gd name="adj3" fmla="val 16667"/>
              <a:gd name="adj4" fmla="val 66667"/>
            </a:avLst>
          </a:prstGeom>
          <a:solidFill>
            <a:srgbClr val="FFCCFF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sz="3600" smtClean="0">
                <a:solidFill>
                  <a:srgbClr val="0000FF"/>
                </a:solidFill>
                <a:latin typeface="Arial" charset="0"/>
              </a:rPr>
              <a:t>Cách viết chữ Chia</a:t>
            </a:r>
            <a:endParaRPr lang="en-US" smtClean="0">
              <a:latin typeface="Arial" charset="0"/>
            </a:endParaRPr>
          </a:p>
        </p:txBody>
      </p:sp>
      <p:sp>
        <p:nvSpPr>
          <p:cNvPr id="24581" name="Oval 5"/>
          <p:cNvSpPr>
            <a:spLocks noChangeArrowheads="1"/>
          </p:cNvSpPr>
          <p:nvPr/>
        </p:nvSpPr>
        <p:spPr bwMode="auto">
          <a:xfrm>
            <a:off x="2514600" y="2057400"/>
            <a:ext cx="4913313" cy="1255713"/>
          </a:xfrm>
          <a:prstGeom prst="ellipse">
            <a:avLst/>
          </a:prstGeom>
          <a:solidFill>
            <a:srgbClr val="FFFFCC"/>
          </a:solidFill>
          <a:ln w="9525">
            <a:solidFill>
              <a:srgbClr val="0099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Đặt bút tại ĐK6 viết chữ </a:t>
            </a:r>
            <a:r>
              <a:rPr lang="en-US" b="1">
                <a:solidFill>
                  <a:srgbClr val="FF0000"/>
                </a:solidFill>
                <a:latin typeface="Arial" charset="0"/>
              </a:rPr>
              <a:t>C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 nh</a:t>
            </a:r>
            <a:r>
              <a:rPr lang="vi-VN" b="1">
                <a:solidFill>
                  <a:srgbClr val="0000FF"/>
                </a:solidFill>
                <a:latin typeface="Arial" charset="0"/>
              </a:rPr>
              <a:t>ư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 ở trên</a:t>
            </a:r>
          </a:p>
        </p:txBody>
      </p:sp>
      <p:sp>
        <p:nvSpPr>
          <p:cNvPr id="24582" name="Oval 6"/>
          <p:cNvSpPr>
            <a:spLocks noChangeArrowheads="1"/>
          </p:cNvSpPr>
          <p:nvPr/>
        </p:nvSpPr>
        <p:spPr bwMode="auto">
          <a:xfrm>
            <a:off x="2438400" y="3124200"/>
            <a:ext cx="5178425" cy="2813050"/>
          </a:xfrm>
          <a:prstGeom prst="ellipse">
            <a:avLst/>
          </a:prstGeom>
          <a:solidFill>
            <a:srgbClr val="FFFFCC"/>
          </a:solidFill>
          <a:ln w="9525">
            <a:solidFill>
              <a:srgbClr val="FF0066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Từ </a:t>
            </a:r>
            <a:r>
              <a:rPr lang="vi-VN" b="1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iểm cuối của chữ </a:t>
            </a:r>
            <a:r>
              <a:rPr lang="en-US" b="1">
                <a:solidFill>
                  <a:srgbClr val="FF0000"/>
                </a:solidFill>
                <a:latin typeface="Arial" charset="0"/>
              </a:rPr>
              <a:t>C 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nối liền với </a:t>
            </a:r>
            <a:r>
              <a:rPr lang="vi-VN" b="1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iểm </a:t>
            </a:r>
            <a:r>
              <a:rPr lang="vi-VN" b="1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ầu của chữ</a:t>
            </a:r>
            <a:r>
              <a:rPr lang="en-US" b="1">
                <a:solidFill>
                  <a:srgbClr val="FF0000"/>
                </a:solidFill>
                <a:latin typeface="Arial" charset="0"/>
              </a:rPr>
              <a:t> h 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tạo một khoảnh cách vừa phải giữa </a:t>
            </a:r>
            <a:r>
              <a:rPr lang="en-US" b="1">
                <a:solidFill>
                  <a:srgbClr val="FF0000"/>
                </a:solidFill>
                <a:latin typeface="Arial" charset="0"/>
              </a:rPr>
              <a:t>C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 và</a:t>
            </a:r>
            <a:r>
              <a:rPr lang="en-US" b="1">
                <a:solidFill>
                  <a:srgbClr val="FF0000"/>
                </a:solidFill>
                <a:latin typeface="Arial" charset="0"/>
              </a:rPr>
              <a:t> h</a:t>
            </a:r>
            <a:endParaRPr lang="en-US" sz="1800" b="1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24584" name="Oval 8"/>
          <p:cNvSpPr>
            <a:spLocks noChangeArrowheads="1"/>
          </p:cNvSpPr>
          <p:nvPr/>
        </p:nvSpPr>
        <p:spPr bwMode="auto">
          <a:xfrm>
            <a:off x="2514600" y="5334000"/>
            <a:ext cx="4667250" cy="735013"/>
          </a:xfrm>
          <a:prstGeom prst="ellipse">
            <a:avLst/>
          </a:prstGeom>
          <a:solidFill>
            <a:srgbClr val="FFFFCC"/>
          </a:solidFill>
          <a:ln w="9525">
            <a:solidFill>
              <a:srgbClr val="CC00FF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Viết tiếp chữ </a:t>
            </a:r>
            <a:r>
              <a:rPr lang="en-US" b="1">
                <a:solidFill>
                  <a:srgbClr val="FF0000"/>
                </a:solidFill>
                <a:latin typeface="Arial" charset="0"/>
              </a:rPr>
              <a:t>i</a:t>
            </a:r>
            <a:r>
              <a:rPr lang="en-US" b="1">
                <a:solidFill>
                  <a:srgbClr val="0000FF"/>
                </a:solidFill>
                <a:latin typeface="Arial" charset="0"/>
              </a:rPr>
              <a:t> và </a:t>
            </a:r>
            <a:r>
              <a:rPr lang="en-US" b="1">
                <a:solidFill>
                  <a:srgbClr val="FF0000"/>
                </a:solidFill>
                <a:latin typeface="Arial" charset="0"/>
              </a:rPr>
              <a:t>a</a:t>
            </a:r>
            <a:endParaRPr lang="en-US" sz="1800" b="1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15366" name="Picture 11" descr="Chu CHIA v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304800"/>
            <a:ext cx="26670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 autoUpdateAnimBg="0"/>
      <p:bldP spid="24581" grpId="0" animBg="1" autoUpdateAnimBg="0"/>
      <p:bldP spid="24582" grpId="0" animBg="1" autoUpdateAnimBg="0"/>
      <p:bldP spid="24584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>
            <p:ph type="ctrTitle"/>
          </p:nvPr>
        </p:nvSpPr>
        <p:spPr>
          <a:xfrm>
            <a:off x="685800" y="304800"/>
            <a:ext cx="7772400" cy="1600200"/>
          </a:xfrm>
          <a:prstGeom prst="star16">
            <a:avLst>
              <a:gd name="adj" fmla="val 37500"/>
            </a:avLst>
          </a:prstGeom>
          <a:solidFill>
            <a:srgbClr val="00FFFF"/>
          </a:solidFill>
          <a:ln>
            <a:solidFill>
              <a:srgbClr val="0000FF"/>
            </a:solidFill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sz="3600" smtClean="0">
                <a:latin typeface="Arial" charset="0"/>
              </a:rPr>
              <a:t>Những </a:t>
            </a:r>
            <a:r>
              <a:rPr lang="vi-VN" sz="3600" smtClean="0">
                <a:latin typeface="Arial" charset="0"/>
              </a:rPr>
              <a:t>đ</a:t>
            </a:r>
            <a:r>
              <a:rPr lang="en-US" sz="3600" smtClean="0">
                <a:latin typeface="Arial" charset="0"/>
              </a:rPr>
              <a:t>iểm cần l</a:t>
            </a:r>
            <a:r>
              <a:rPr lang="vi-VN" sz="3600" smtClean="0">
                <a:latin typeface="Arial" charset="0"/>
              </a:rPr>
              <a:t>ư</a:t>
            </a:r>
            <a:r>
              <a:rPr lang="en-US" sz="3600" smtClean="0">
                <a:latin typeface="Arial" charset="0"/>
              </a:rPr>
              <a:t>u ý về nối chữ</a:t>
            </a:r>
            <a:endParaRPr lang="en-US" smtClean="0">
              <a:latin typeface="Arial" charset="0"/>
            </a:endParaRPr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990600" y="2135188"/>
            <a:ext cx="3200400" cy="1276350"/>
          </a:xfrm>
          <a:prstGeom prst="doubleWave">
            <a:avLst>
              <a:gd name="adj1" fmla="val 6500"/>
              <a:gd name="adj2" fmla="val 0"/>
            </a:avLst>
          </a:prstGeom>
          <a:solidFill>
            <a:srgbClr val="FFCCFF"/>
          </a:solidFill>
          <a:ln w="9525">
            <a:solidFill>
              <a:srgbClr val="CC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Nối giữa chữ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 n</a:t>
            </a:r>
            <a:r>
              <a:rPr lang="en-US" sz="2800">
                <a:latin typeface="Arial" charset="0"/>
              </a:rPr>
              <a:t> với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 g</a:t>
            </a:r>
            <a:r>
              <a:rPr lang="en-US" sz="2800">
                <a:latin typeface="Arial" charset="0"/>
              </a:rPr>
              <a:t> trong tiếng 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ngọt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1752600" y="3505200"/>
            <a:ext cx="2209800" cy="1323975"/>
          </a:xfrm>
          <a:prstGeom prst="rect">
            <a:avLst/>
          </a:prstGeom>
          <a:solidFill>
            <a:srgbClr val="FFFF99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8000">
                <a:solidFill>
                  <a:srgbClr val="FF0066"/>
                </a:solidFill>
                <a:latin typeface="Arial" charset="0"/>
              </a:rPr>
              <a:t>ngọt</a:t>
            </a:r>
            <a:endParaRPr lang="en-US" sz="6000">
              <a:solidFill>
                <a:srgbClr val="99FF99"/>
              </a:solidFill>
              <a:latin typeface="Arial" charset="0"/>
            </a:endParaRPr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105400" y="2135188"/>
            <a:ext cx="3429000" cy="1854200"/>
          </a:xfrm>
          <a:prstGeom prst="doubleWave">
            <a:avLst>
              <a:gd name="adj1" fmla="val 6500"/>
              <a:gd name="adj2" fmla="val 0"/>
            </a:avLst>
          </a:prstGeom>
          <a:solidFill>
            <a:srgbClr val="FFCCFF"/>
          </a:solidFill>
          <a:ln w="9525">
            <a:solidFill>
              <a:srgbClr val="CC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Nối giữa chữ 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b</a:t>
            </a:r>
            <a:r>
              <a:rPr lang="en-US" sz="2800">
                <a:latin typeface="Arial" charset="0"/>
              </a:rPr>
              <a:t> với chữ 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ui</a:t>
            </a:r>
            <a:r>
              <a:rPr lang="en-US" sz="2800">
                <a:latin typeface="Arial" charset="0"/>
              </a:rPr>
              <a:t> trong tiếng 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bùi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5791200" y="3505200"/>
            <a:ext cx="1905000" cy="12001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200">
                <a:solidFill>
                  <a:srgbClr val="FF0066"/>
                </a:solidFill>
                <a:latin typeface="Arial" charset="0"/>
              </a:rPr>
              <a:t>bùi</a:t>
            </a:r>
            <a:endParaRPr lang="en-US" sz="2000">
              <a:latin typeface="Arial" charset="0"/>
            </a:endParaRPr>
          </a:p>
        </p:txBody>
      </p:sp>
      <p:sp>
        <p:nvSpPr>
          <p:cNvPr id="25609" name="AutoShape 9"/>
          <p:cNvSpPr>
            <a:spLocks noChangeArrowheads="1"/>
          </p:cNvSpPr>
          <p:nvPr/>
        </p:nvSpPr>
        <p:spPr bwMode="auto">
          <a:xfrm>
            <a:off x="1676400" y="5181600"/>
            <a:ext cx="6140450" cy="3571875"/>
          </a:xfrm>
          <a:prstGeom prst="leftRightArrow">
            <a:avLst>
              <a:gd name="adj1" fmla="val 62630"/>
              <a:gd name="adj2" fmla="val 91527"/>
            </a:avLst>
          </a:prstGeom>
          <a:solidFill>
            <a:srgbClr val="FFCCFF"/>
          </a:solidFill>
          <a:ln w="9525">
            <a:solidFill>
              <a:srgbClr val="CC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Cần tạo ra khoảng cách cân </a:t>
            </a:r>
            <a:r>
              <a:rPr lang="vi-VN" sz="2800">
                <a:latin typeface="Arial" charset="0"/>
              </a:rPr>
              <a:t>đ</a:t>
            </a:r>
            <a:r>
              <a:rPr lang="en-US" sz="2800">
                <a:latin typeface="Arial" charset="0"/>
              </a:rPr>
              <a:t>ối vừa phải giữa hai con chữ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8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9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 autoUpdateAnimBg="0"/>
      <p:bldP spid="25604" grpId="0" animBg="1" autoUpdateAnimBg="0"/>
      <p:bldP spid="25605" grpId="0" animBg="1" autoUpdateAnimBg="0"/>
      <p:bldP spid="25606" grpId="0" animBg="1" autoUpdateAnimBg="0"/>
      <p:bldP spid="25608" grpId="0" animBg="1" autoUpdateAnimBg="0"/>
      <p:bldP spid="25609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rgbClr val="FFCC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WordArt 4"/>
          <p:cNvSpPr>
            <a:spLocks noChangeArrowheads="1" noChangeShapeType="1" noTextEdit="1"/>
          </p:cNvSpPr>
          <p:nvPr/>
        </p:nvSpPr>
        <p:spPr bwMode="auto">
          <a:xfrm>
            <a:off x="3200400" y="304800"/>
            <a:ext cx="2819400" cy="16764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3600" i="1" kern="10">
                <a:ln w="9525">
                  <a:solidFill>
                    <a:srgbClr val="FF0066"/>
                  </a:solidFill>
                  <a:round/>
                  <a:headEnd/>
                  <a:tailEnd/>
                </a:ln>
                <a:solidFill>
                  <a:srgbClr val="CC00FF"/>
                </a:solidFill>
                <a:latin typeface="Arial"/>
                <a:cs typeface="Arial"/>
              </a:rPr>
              <a:t>GIẢI LAO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609600" y="2590800"/>
            <a:ext cx="426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Bài tập thể dụcgiữa giờ</a:t>
            </a:r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1295400" y="3733800"/>
          <a:ext cx="2057400" cy="2514600"/>
        </p:xfrm>
        <a:graphic>
          <a:graphicData uri="http://schemas.openxmlformats.org/presentationml/2006/ole">
            <p:oleObj spid="_x0000_s2050" name="Clip" r:id="rId3" imgW="2765425" imgH="6043613" progId="MS_ClipArt_Gallery.2">
              <p:embed/>
            </p:oleObj>
          </a:graphicData>
        </a:graphic>
      </p:graphicFrame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4724400" y="2590800"/>
            <a:ext cx="419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Múa tập thể: Lí cây xanh</a:t>
            </a:r>
          </a:p>
        </p:txBody>
      </p:sp>
      <p:graphicFrame>
        <p:nvGraphicFramePr>
          <p:cNvPr id="26632" name="Object 8"/>
          <p:cNvGraphicFramePr>
            <a:graphicFrameLocks noChangeAspect="1"/>
          </p:cNvGraphicFramePr>
          <p:nvPr/>
        </p:nvGraphicFramePr>
        <p:xfrm>
          <a:off x="5334000" y="3581400"/>
          <a:ext cx="2590800" cy="2590800"/>
        </p:xfrm>
        <a:graphic>
          <a:graphicData uri="http://schemas.openxmlformats.org/presentationml/2006/ole">
            <p:oleObj spid="_x0000_s2051" name="Clip" r:id="rId4" imgW="3763963" imgH="3535363" progId="MS_ClipArt_Gallery.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nimBg="1"/>
      <p:bldP spid="26629" grpId="0" autoUpdateAnimBg="0"/>
      <p:bldP spid="26631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CC"/>
            </a:gs>
            <a:gs pos="100000">
              <a:srgbClr val="CCE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1144588" y="425450"/>
            <a:ext cx="6426200" cy="909638"/>
          </a:xfrm>
          <a:prstGeom prst="flowChartMagneticTape">
            <a:avLst/>
          </a:prstGeom>
          <a:solidFill>
            <a:srgbClr val="00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rgbClr val="FF0000"/>
                </a:solidFill>
                <a:latin typeface="Arial" charset="0"/>
              </a:rPr>
              <a:t>Viết vở tập viết</a:t>
            </a:r>
            <a:endParaRPr lang="en-US" sz="18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752600" y="1981200"/>
            <a:ext cx="5943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Arial" charset="0"/>
              </a:rPr>
              <a:t>1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dòng  chữ C cỡ vừa cao 5 li.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752600" y="2667000"/>
            <a:ext cx="586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Arial" charset="0"/>
              </a:rPr>
              <a:t>1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 dòng  chữ C cỡ nhỏ cao 2 li r</a:t>
            </a:r>
            <a:r>
              <a:rPr lang="vi-VN" sz="2800">
                <a:solidFill>
                  <a:srgbClr val="0000FF"/>
                </a:solidFill>
                <a:latin typeface="Arial" charset="0"/>
              </a:rPr>
              <a:t>ư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ỡi.</a:t>
            </a:r>
            <a:endParaRPr lang="en-US" sz="2800">
              <a:latin typeface="Arial" charset="0"/>
            </a:endParaRP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1752600" y="3429000"/>
            <a:ext cx="5486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Arial" charset="0"/>
              </a:rPr>
              <a:t>1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dòng  chữ Chia cỡ vừa</a:t>
            </a:r>
            <a:r>
              <a:rPr lang="en-US" sz="3600">
                <a:latin typeface="Arial" charset="0"/>
              </a:rPr>
              <a:t> 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1752600" y="4038600"/>
            <a:ext cx="3733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  <a:latin typeface="Arial" charset="0"/>
              </a:rPr>
              <a:t>1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 dòng chữ Chia cỡ nhỏ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1752600" y="4800600"/>
            <a:ext cx="533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Arial" charset="0"/>
              </a:rPr>
              <a:t>2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 dòng câu </a:t>
            </a:r>
            <a:r>
              <a:rPr lang="en-US" sz="3200">
                <a:latin typeface="Arial" charset="0"/>
              </a:rPr>
              <a:t>Chia ngọt </a:t>
            </a:r>
            <a:r>
              <a:rPr lang="en-US" sz="3200" i="1">
                <a:latin typeface="Arial" charset="0"/>
              </a:rPr>
              <a:t>sẻ bùi</a:t>
            </a:r>
            <a:r>
              <a:rPr lang="en-US">
                <a:latin typeface="Arial" charset="0"/>
              </a:rPr>
              <a:t> 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nimBg="1" autoUpdateAnimBg="0"/>
      <p:bldP spid="27653" grpId="0" autoUpdateAnimBg="0"/>
      <p:bldP spid="27654" grpId="0" autoUpdateAnimBg="0"/>
      <p:bldP spid="27655" grpId="0" autoUpdateAnimBg="0"/>
      <p:bldP spid="27656" grpId="0" autoUpdateAnimBg="0"/>
      <p:bldP spid="27658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3505200" y="1676400"/>
            <a:ext cx="52578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solidFill>
                  <a:srgbClr val="CC00FF"/>
                </a:solidFill>
                <a:latin typeface="Arial" charset="0"/>
              </a:rPr>
              <a:t>Cô khen cả lớp </a:t>
            </a:r>
            <a:r>
              <a:rPr lang="vi-VN" sz="4000">
                <a:solidFill>
                  <a:srgbClr val="CC00FF"/>
                </a:solidFill>
                <a:latin typeface="Arial" charset="0"/>
              </a:rPr>
              <a:t>đ</a:t>
            </a:r>
            <a:r>
              <a:rPr lang="en-US" sz="4000">
                <a:solidFill>
                  <a:srgbClr val="CC00FF"/>
                </a:solidFill>
                <a:latin typeface="Arial" charset="0"/>
              </a:rPr>
              <a:t>ã rất  cố gắng trong giờ tập viết 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5257800" y="3124200"/>
            <a:ext cx="3200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u="sng">
                <a:solidFill>
                  <a:srgbClr val="FF0000"/>
                </a:solidFill>
                <a:latin typeface="Arial" charset="0"/>
              </a:rPr>
              <a:t>Dặn dò</a:t>
            </a:r>
            <a:endParaRPr lang="en-US" sz="4400" u="sng">
              <a:latin typeface="Arial" charset="0"/>
            </a:endParaRP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4191000" y="4038600"/>
            <a:ext cx="41148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solidFill>
                  <a:srgbClr val="0000FF"/>
                </a:solidFill>
                <a:latin typeface="Arial" charset="0"/>
              </a:rPr>
              <a:t>Về nhà : Tập viết nốt những dòng còn lại</a:t>
            </a:r>
          </a:p>
        </p:txBody>
      </p:sp>
      <p:graphicFrame>
        <p:nvGraphicFramePr>
          <p:cNvPr id="3074" name="Object 8"/>
          <p:cNvGraphicFramePr>
            <a:graphicFrameLocks noChangeAspect="1"/>
          </p:cNvGraphicFramePr>
          <p:nvPr/>
        </p:nvGraphicFramePr>
        <p:xfrm>
          <a:off x="304800" y="1600200"/>
          <a:ext cx="3505200" cy="3390900"/>
        </p:xfrm>
        <a:graphic>
          <a:graphicData uri="http://schemas.openxmlformats.org/presentationml/2006/ole">
            <p:oleObj spid="_x0000_s3074" name="Clip" r:id="rId4" imgW="4664075" imgH="3390900" progId="MS_ClipArt_Gallery.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 autoUpdateAnimBg="0"/>
      <p:bldP spid="28679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5" name="Picture 1035" descr="DSCF0158"/>
          <p:cNvPicPr>
            <a:picLocks noChangeAspect="1" noChangeArrowheads="1"/>
          </p:cNvPicPr>
          <p:nvPr/>
        </p:nvPicPr>
        <p:blipFill>
          <a:blip r:embed="rId3"/>
          <a:srcRect l="27647" t="12962" r="30464" b="29630"/>
          <a:stretch>
            <a:fillRect/>
          </a:stretch>
        </p:blipFill>
        <p:spPr bwMode="auto">
          <a:xfrm>
            <a:off x="4724400" y="1066800"/>
            <a:ext cx="3962400" cy="4114800"/>
          </a:xfrm>
          <a:prstGeom prst="rect">
            <a:avLst/>
          </a:prstGeom>
          <a:solidFill>
            <a:srgbClr val="99FF99"/>
          </a:solidFill>
          <a:ln w="9525">
            <a:solidFill>
              <a:srgbClr val="CC00FF"/>
            </a:solidFill>
            <a:miter lim="800000"/>
            <a:headEnd/>
            <a:tailEnd/>
          </a:ln>
        </p:spPr>
      </p:pic>
      <p:sp>
        <p:nvSpPr>
          <p:cNvPr id="4102" name="Text Box 1026"/>
          <p:cNvSpPr txBox="1">
            <a:spLocks noChangeArrowheads="1"/>
          </p:cNvSpPr>
          <p:nvPr/>
        </p:nvSpPr>
        <p:spPr bwMode="auto">
          <a:xfrm>
            <a:off x="1676400" y="16764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graphicFrame>
        <p:nvGraphicFramePr>
          <p:cNvPr id="31747" name="Object 1027"/>
          <p:cNvGraphicFramePr>
            <a:graphicFrameLocks noChangeAspect="1"/>
          </p:cNvGraphicFramePr>
          <p:nvPr/>
        </p:nvGraphicFramePr>
        <p:xfrm>
          <a:off x="7296150" y="1733550"/>
          <a:ext cx="1266825" cy="3400425"/>
        </p:xfrm>
        <a:graphic>
          <a:graphicData uri="http://schemas.openxmlformats.org/presentationml/2006/ole">
            <p:oleObj spid="_x0000_s4098" name="Bitmap Image" r:id="rId4" imgW="1267002" imgH="3400900" progId="Paint.Picture">
              <p:embed/>
            </p:oleObj>
          </a:graphicData>
        </a:graphic>
      </p:graphicFrame>
      <p:sp>
        <p:nvSpPr>
          <p:cNvPr id="4103" name="Text Box 1028"/>
          <p:cNvSpPr txBox="1">
            <a:spLocks noChangeArrowheads="1"/>
          </p:cNvSpPr>
          <p:nvPr/>
        </p:nvSpPr>
        <p:spPr bwMode="auto">
          <a:xfrm>
            <a:off x="2133600" y="23622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graphicFrame>
        <p:nvGraphicFramePr>
          <p:cNvPr id="31749" name="Object 1029"/>
          <p:cNvGraphicFramePr>
            <a:graphicFrameLocks noChangeAspect="1"/>
          </p:cNvGraphicFramePr>
          <p:nvPr/>
        </p:nvGraphicFramePr>
        <p:xfrm>
          <a:off x="4733925" y="1828800"/>
          <a:ext cx="2543175" cy="3400425"/>
        </p:xfrm>
        <a:graphic>
          <a:graphicData uri="http://schemas.openxmlformats.org/presentationml/2006/ole">
            <p:oleObj spid="_x0000_s4099" name="Bitmap Image" r:id="rId5" imgW="2542857" imgH="3400900" progId="Paint.Picture">
              <p:embed/>
            </p:oleObj>
          </a:graphicData>
        </a:graphic>
      </p:graphicFrame>
      <p:sp>
        <p:nvSpPr>
          <p:cNvPr id="4104" name="Text Box 1030"/>
          <p:cNvSpPr txBox="1">
            <a:spLocks noChangeArrowheads="1"/>
          </p:cNvSpPr>
          <p:nvPr/>
        </p:nvSpPr>
        <p:spPr bwMode="auto">
          <a:xfrm>
            <a:off x="3124200" y="54864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graphicFrame>
        <p:nvGraphicFramePr>
          <p:cNvPr id="31751" name="Object 1031"/>
          <p:cNvGraphicFramePr>
            <a:graphicFrameLocks noChangeAspect="1"/>
          </p:cNvGraphicFramePr>
          <p:nvPr/>
        </p:nvGraphicFramePr>
        <p:xfrm>
          <a:off x="5943600" y="3352800"/>
          <a:ext cx="1752600" cy="204788"/>
        </p:xfrm>
        <a:graphic>
          <a:graphicData uri="http://schemas.openxmlformats.org/presentationml/2006/ole">
            <p:oleObj spid="_x0000_s4100" name="Bitmap Image" r:id="rId6" imgW="2029108" imgH="237969" progId="Paint.Picture">
              <p:embed/>
            </p:oleObj>
          </a:graphicData>
        </a:graphic>
      </p:graphicFrame>
      <p:sp>
        <p:nvSpPr>
          <p:cNvPr id="4105" name="Text Box 1032"/>
          <p:cNvSpPr txBox="1">
            <a:spLocks noChangeArrowheads="1"/>
          </p:cNvSpPr>
          <p:nvPr/>
        </p:nvSpPr>
        <p:spPr bwMode="auto">
          <a:xfrm>
            <a:off x="4419600" y="21336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4106" name="Text Box 1034"/>
          <p:cNvSpPr txBox="1">
            <a:spLocks noChangeArrowheads="1"/>
          </p:cNvSpPr>
          <p:nvPr/>
        </p:nvSpPr>
        <p:spPr bwMode="auto">
          <a:xfrm>
            <a:off x="4191000" y="19812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5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>
            <p:ph type="title"/>
          </p:nvPr>
        </p:nvSpPr>
        <p:spPr>
          <a:xfrm>
            <a:off x="685800" y="228600"/>
            <a:ext cx="7772400" cy="1066800"/>
          </a:xfrm>
          <a:prstGeom prst="ellipseRibbon">
            <a:avLst>
              <a:gd name="adj1" fmla="val 18750"/>
              <a:gd name="adj2" fmla="val 50000"/>
              <a:gd name="adj3" fmla="val 12500"/>
            </a:avLst>
          </a:prstGeom>
          <a:solidFill>
            <a:srgbClr val="FFFFCC"/>
          </a:solidFill>
          <a:ln>
            <a:solidFill>
              <a:srgbClr val="333399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smtClean="0">
                <a:latin typeface="Arial" charset="0"/>
              </a:rPr>
              <a:t>MỤC TIÊU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81200"/>
            <a:ext cx="7772400" cy="4572000"/>
          </a:xfrm>
        </p:spPr>
        <p:txBody>
          <a:bodyPr/>
          <a:lstStyle/>
          <a:p>
            <a:pPr lvl="1"/>
            <a:r>
              <a:rPr lang="en-US" u="sng" smtClean="0">
                <a:latin typeface="Arial" charset="0"/>
              </a:rPr>
              <a:t>Kiến thức</a:t>
            </a:r>
            <a:r>
              <a:rPr lang="en-US" smtClean="0">
                <a:latin typeface="Arial" charset="0"/>
              </a:rPr>
              <a:t>: Biết viết chữ cái C hoa (theo cỡ vừa và nhỏ) và câu ứng dụng Chia ngọt sẻ bùi (theo cỡ nhỏ).</a:t>
            </a:r>
            <a:endParaRPr lang="en-US" u="sng" smtClean="0">
              <a:latin typeface="Arial" charset="0"/>
            </a:endParaRPr>
          </a:p>
          <a:p>
            <a:pPr lvl="1"/>
            <a:r>
              <a:rPr lang="en-US" u="sng" smtClean="0">
                <a:latin typeface="Arial" charset="0"/>
              </a:rPr>
              <a:t>Kĩ n</a:t>
            </a:r>
            <a:r>
              <a:rPr lang="vi-VN" u="sng" smtClean="0">
                <a:latin typeface="Arial" charset="0"/>
              </a:rPr>
              <a:t>ă</a:t>
            </a:r>
            <a:r>
              <a:rPr lang="en-US" u="sng" smtClean="0">
                <a:latin typeface="Arial" charset="0"/>
              </a:rPr>
              <a:t>ng</a:t>
            </a:r>
            <a:r>
              <a:rPr lang="en-US" smtClean="0">
                <a:latin typeface="Arial" charset="0"/>
              </a:rPr>
              <a:t>: Viết </a:t>
            </a:r>
            <a:r>
              <a:rPr lang="vi-VN" smtClean="0">
                <a:latin typeface="Arial" charset="0"/>
              </a:rPr>
              <a:t>đ</a:t>
            </a:r>
            <a:r>
              <a:rPr lang="en-US" smtClean="0">
                <a:latin typeface="Arial" charset="0"/>
              </a:rPr>
              <a:t>úng mẫu, </a:t>
            </a:r>
            <a:r>
              <a:rPr lang="vi-VN" smtClean="0">
                <a:latin typeface="Arial" charset="0"/>
              </a:rPr>
              <a:t>đ</a:t>
            </a:r>
            <a:r>
              <a:rPr lang="en-US" smtClean="0">
                <a:latin typeface="Arial" charset="0"/>
              </a:rPr>
              <a:t>ều nét và nối chữ </a:t>
            </a:r>
            <a:r>
              <a:rPr lang="vi-VN" smtClean="0">
                <a:latin typeface="Arial" charset="0"/>
              </a:rPr>
              <a:t>đ</a:t>
            </a:r>
            <a:r>
              <a:rPr lang="en-US" smtClean="0">
                <a:latin typeface="Arial" charset="0"/>
              </a:rPr>
              <a:t>úng qui </a:t>
            </a:r>
            <a:r>
              <a:rPr lang="vi-VN" smtClean="0">
                <a:latin typeface="Arial" charset="0"/>
              </a:rPr>
              <a:t>đ</a:t>
            </a:r>
            <a:r>
              <a:rPr lang="en-US" smtClean="0">
                <a:latin typeface="Arial" charset="0"/>
              </a:rPr>
              <a:t>ịnh.</a:t>
            </a:r>
            <a:endParaRPr lang="en-US" u="sng" smtClean="0">
              <a:latin typeface="Arial" charset="0"/>
            </a:endParaRPr>
          </a:p>
          <a:p>
            <a:pPr lvl="1"/>
            <a:r>
              <a:rPr lang="en-US" u="sng" smtClean="0">
                <a:latin typeface="Arial" charset="0"/>
              </a:rPr>
              <a:t>Thái </a:t>
            </a:r>
            <a:r>
              <a:rPr lang="vi-VN" u="sng" smtClean="0">
                <a:latin typeface="Arial" charset="0"/>
              </a:rPr>
              <a:t>đ</a:t>
            </a:r>
            <a:r>
              <a:rPr lang="en-US" u="sng" smtClean="0">
                <a:latin typeface="Arial" charset="0"/>
              </a:rPr>
              <a:t>ộ</a:t>
            </a:r>
            <a:r>
              <a:rPr lang="en-US" smtClean="0">
                <a:latin typeface="Arial" charset="0"/>
              </a:rPr>
              <a:t>: Yêu thích chữ </a:t>
            </a:r>
            <a:r>
              <a:rPr lang="vi-VN" smtClean="0">
                <a:latin typeface="Arial" charset="0"/>
              </a:rPr>
              <a:t>đ</a:t>
            </a:r>
            <a:r>
              <a:rPr lang="en-US" smtClean="0">
                <a:latin typeface="Arial" charset="0"/>
              </a:rPr>
              <a:t>ẹp. Rèn tính cẩn thận, tỉ mỉ.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 autoUpdateAnimBg="0"/>
      <p:bldP spid="307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FCCCC"/>
            </a:gs>
            <a:gs pos="100000">
              <a:srgbClr val="FFFFCC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>
            <p:ph type="title"/>
          </p:nvPr>
        </p:nvSpPr>
        <p:spPr>
          <a:xfrm rot="21000000">
            <a:off x="2325688" y="588963"/>
            <a:ext cx="4727575" cy="1692275"/>
          </a:xfrm>
          <a:prstGeom prst="doubleWave">
            <a:avLst>
              <a:gd name="adj1" fmla="val 6500"/>
              <a:gd name="adj2" fmla="val -4208"/>
            </a:avLst>
          </a:prstGeom>
          <a:solidFill>
            <a:srgbClr val="CCFFCC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i="1" smtClean="0">
                <a:solidFill>
                  <a:schemeClr val="tx1"/>
                </a:solidFill>
                <a:latin typeface="Arial" charset="0"/>
              </a:rPr>
              <a:t>MỞ ĐẦU</a:t>
            </a:r>
            <a:endParaRPr lang="en-US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971800"/>
            <a:ext cx="3810000" cy="3200400"/>
          </a:xfrm>
        </p:spPr>
        <p:txBody>
          <a:bodyPr/>
          <a:lstStyle/>
          <a:p>
            <a:r>
              <a:rPr lang="en-US" u="sng" smtClean="0">
                <a:solidFill>
                  <a:srgbClr val="FF0000"/>
                </a:solidFill>
                <a:latin typeface="Arial" charset="0"/>
              </a:rPr>
              <a:t>LỚP 1</a:t>
            </a:r>
          </a:p>
          <a:p>
            <a:r>
              <a:rPr lang="en-US" smtClean="0">
                <a:solidFill>
                  <a:srgbClr val="008000"/>
                </a:solidFill>
                <a:latin typeface="Arial" charset="0"/>
              </a:rPr>
              <a:t>Làm quen với chữ hoa qua tập tô chữ.</a:t>
            </a:r>
          </a:p>
          <a:p>
            <a:endParaRPr lang="en-US" smtClean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2971800"/>
            <a:ext cx="3810000" cy="3276600"/>
          </a:xfrm>
        </p:spPr>
        <p:txBody>
          <a:bodyPr/>
          <a:lstStyle/>
          <a:p>
            <a:r>
              <a:rPr lang="en-US" u="sng" smtClean="0">
                <a:solidFill>
                  <a:srgbClr val="FF0000"/>
                </a:solidFill>
                <a:latin typeface="Arial" charset="0"/>
              </a:rPr>
              <a:t>LỚP 2</a:t>
            </a:r>
            <a:endParaRPr lang="en-US" u="sng" smtClean="0">
              <a:solidFill>
                <a:srgbClr val="010000"/>
              </a:solidFill>
              <a:latin typeface="Arial" charset="0"/>
            </a:endParaRPr>
          </a:p>
          <a:p>
            <a:r>
              <a:rPr lang="en-US" smtClean="0">
                <a:solidFill>
                  <a:srgbClr val="008000"/>
                </a:solidFill>
                <a:latin typeface="Arial" charset="0"/>
              </a:rPr>
              <a:t>Tập viết chữ hoa</a:t>
            </a:r>
            <a:r>
              <a:rPr lang="en-US" smtClean="0">
                <a:solidFill>
                  <a:srgbClr val="008000"/>
                </a:solidFill>
              </a:rPr>
              <a:t> </a:t>
            </a:r>
            <a:r>
              <a:rPr lang="en-US" smtClean="0">
                <a:solidFill>
                  <a:srgbClr val="008000"/>
                </a:solidFill>
                <a:latin typeface="Arial" charset="0"/>
              </a:rPr>
              <a:t>và các câu có chữ hoa.</a:t>
            </a:r>
            <a:endParaRPr lang="en-US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 autoUpdateAnimBg="0"/>
      <p:bldP spid="7171" grpId="0" build="p" autoUpdateAnimBg="0"/>
      <p:bldP spid="7172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>
            <p:ph type="title"/>
          </p:nvPr>
        </p:nvSpPr>
        <p:spPr>
          <a:xfrm>
            <a:off x="990600" y="304800"/>
            <a:ext cx="7620000" cy="2133600"/>
          </a:xfrm>
          <a:prstGeom prst="cloudCallout">
            <a:avLst>
              <a:gd name="adj1" fmla="val -43750"/>
              <a:gd name="adj2" fmla="val 70000"/>
            </a:avLst>
          </a:prstGeom>
          <a:solidFill>
            <a:srgbClr val="FFCCFF"/>
          </a:solidFill>
          <a:ln>
            <a:solidFill>
              <a:srgbClr val="99CC0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smtClean="0">
                <a:latin typeface="Arial" charset="0"/>
              </a:rPr>
              <a:t>             </a:t>
            </a:r>
            <a:r>
              <a:rPr lang="en-US" sz="3200" smtClean="0">
                <a:solidFill>
                  <a:schemeClr val="accent2"/>
                </a:solidFill>
                <a:latin typeface="Arial" charset="0"/>
              </a:rPr>
              <a:t>Chữ C </a:t>
            </a:r>
            <a:r>
              <a:rPr lang="vi-VN" sz="3200" smtClean="0">
                <a:solidFill>
                  <a:schemeClr val="accent2"/>
                </a:solidFill>
                <a:latin typeface="Arial" charset="0"/>
              </a:rPr>
              <a:t>đư</a:t>
            </a:r>
            <a:r>
              <a:rPr lang="en-US" sz="3200" smtClean="0">
                <a:solidFill>
                  <a:schemeClr val="accent2"/>
                </a:solidFill>
                <a:latin typeface="Arial" charset="0"/>
              </a:rPr>
              <a:t>ợc viết bởi mấy nét</a:t>
            </a:r>
            <a:r>
              <a:rPr lang="en-US" sz="4000" smtClean="0">
                <a:solidFill>
                  <a:schemeClr val="accent2"/>
                </a:solidFill>
                <a:latin typeface="Arial" charset="0"/>
              </a:rPr>
              <a:t> ?</a:t>
            </a:r>
            <a:endParaRPr lang="en-US" smtClean="0">
              <a:latin typeface="Arial" charset="0"/>
            </a:endParaRPr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1450975" y="393700"/>
            <a:ext cx="827088" cy="2279650"/>
          </a:xfrm>
          <a:prstGeom prst="star8">
            <a:avLst>
              <a:gd name="adj" fmla="val 28222"/>
            </a:avLst>
          </a:prstGeom>
          <a:solidFill>
            <a:srgbClr val="FFFFCC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>
                <a:solidFill>
                  <a:srgbClr val="FF0000"/>
                </a:solidFill>
                <a:latin typeface="Arial" charset="0"/>
              </a:rPr>
              <a:t>?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         </a:t>
            </a:r>
            <a:endParaRPr lang="en-US" sz="5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6392" name="AutoShape 8"/>
          <p:cNvSpPr>
            <a:spLocks noChangeArrowheads="1"/>
          </p:cNvSpPr>
          <p:nvPr/>
        </p:nvSpPr>
        <p:spPr bwMode="auto">
          <a:xfrm>
            <a:off x="304800" y="3733800"/>
            <a:ext cx="4419600" cy="3016250"/>
          </a:xfrm>
          <a:prstGeom prst="homePlate">
            <a:avLst>
              <a:gd name="adj" fmla="val 50145"/>
            </a:avLst>
          </a:prstGeom>
          <a:solidFill>
            <a:srgbClr val="CCFFFF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rgbClr val="0000FF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Chữ C </a:t>
            </a:r>
            <a:r>
              <a:rPr lang="vi-VN" sz="2800">
                <a:solidFill>
                  <a:srgbClr val="0000FF"/>
                </a:solidFill>
                <a:latin typeface="Arial" charset="0"/>
              </a:rPr>
              <a:t>đư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ợc viết bởi 1 nét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1 nét kết hợp 2 nét c</a:t>
            </a:r>
            <a:r>
              <a:rPr lang="vi-VN">
                <a:latin typeface="Arial" charset="0"/>
              </a:rPr>
              <a:t>ơ</a:t>
            </a:r>
            <a:r>
              <a:rPr lang="en-US">
                <a:latin typeface="Arial" charset="0"/>
              </a:rPr>
              <a:t> bản.</a:t>
            </a:r>
            <a:endParaRPr lang="en-US">
              <a:solidFill>
                <a:srgbClr val="0000FF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>
              <a:solidFill>
                <a:srgbClr val="0000FF"/>
              </a:solidFill>
              <a:latin typeface="VNI-Times" pitchFamily="2" charset="0"/>
            </a:endParaRPr>
          </a:p>
        </p:txBody>
      </p:sp>
      <p:pic>
        <p:nvPicPr>
          <p:cNvPr id="9221" name="Picture 13" descr="Chu C vua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800600" y="2544763"/>
            <a:ext cx="4343400" cy="43132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 autoUpdateAnimBg="0"/>
      <p:bldP spid="16390" grpId="0" animBg="1" autoUpdateAnimBg="0"/>
      <p:bldP spid="1639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 shadeToTitle="1">
        <a:gradFill rotWithShape="0">
          <a:gsLst>
            <a:gs pos="0">
              <a:srgbClr val="FFCCFF"/>
            </a:gs>
            <a:gs pos="100000">
              <a:srgbClr val="FFFFCC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19200"/>
            <a:ext cx="3810000" cy="3124200"/>
          </a:xfrm>
        </p:spPr>
        <p:txBody>
          <a:bodyPr/>
          <a:lstStyle/>
          <a:p>
            <a:endParaRPr lang="en-US" sz="2800" b="1" smtClean="0">
              <a:solidFill>
                <a:srgbClr val="FF0000"/>
              </a:solidFill>
              <a:latin typeface="Arial" charset="0"/>
            </a:endParaRPr>
          </a:p>
          <a:p>
            <a:r>
              <a:rPr lang="en-US" sz="2800" b="1" smtClean="0">
                <a:solidFill>
                  <a:srgbClr val="FF0000"/>
                </a:solidFill>
                <a:latin typeface="Arial" charset="0"/>
              </a:rPr>
              <a:t>Nét 1</a:t>
            </a: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 :  </a:t>
            </a:r>
            <a:r>
              <a:rPr lang="en-US" sz="2800" smtClean="0"/>
              <a:t>2</a:t>
            </a:r>
            <a:r>
              <a:rPr lang="en-US" sz="2800" smtClean="0">
                <a:latin typeface="Arial" charset="0"/>
              </a:rPr>
              <a:t> nét c</a:t>
            </a:r>
            <a:r>
              <a:rPr lang="vi-VN" sz="2800" smtClean="0">
                <a:latin typeface="Arial" charset="0"/>
              </a:rPr>
              <a:t>ơ</a:t>
            </a:r>
            <a:r>
              <a:rPr lang="en-US" sz="2800" smtClean="0">
                <a:latin typeface="Arial" charset="0"/>
              </a:rPr>
              <a:t> bản là nét cong d</a:t>
            </a:r>
            <a:r>
              <a:rPr lang="vi-VN" sz="2800" smtClean="0">
                <a:latin typeface="Arial" charset="0"/>
              </a:rPr>
              <a:t>ư</a:t>
            </a:r>
            <a:r>
              <a:rPr lang="en-US" sz="2800" smtClean="0">
                <a:latin typeface="Arial" charset="0"/>
              </a:rPr>
              <a:t>ới và cong trái nối liền nhau tạo thành vòng xoắn to ở </a:t>
            </a:r>
            <a:r>
              <a:rPr lang="vi-VN" sz="2800" smtClean="0">
                <a:latin typeface="Arial" charset="0"/>
              </a:rPr>
              <a:t>đ</a:t>
            </a:r>
            <a:r>
              <a:rPr lang="en-US" sz="2800" smtClean="0">
                <a:latin typeface="Arial" charset="0"/>
              </a:rPr>
              <a:t>ầu chữ.</a:t>
            </a:r>
            <a:endParaRPr lang="en-US" sz="2800" smtClean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10243" name="Picture 9" descr="Chu C v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990600"/>
            <a:ext cx="4343400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FFCC"/>
            </a:gs>
            <a:gs pos="100000">
              <a:srgbClr val="66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304800"/>
            <a:ext cx="4953000" cy="6553200"/>
          </a:xfrm>
        </p:spPr>
        <p:txBody>
          <a:bodyPr/>
          <a:lstStyle/>
          <a:p>
            <a:endParaRPr lang="en-US" sz="2200" smtClean="0">
              <a:latin typeface="Arial" charset="0"/>
            </a:endParaRPr>
          </a:p>
          <a:p>
            <a:endParaRPr lang="en-US" sz="2200" smtClean="0">
              <a:latin typeface="Arial" charset="0"/>
            </a:endParaRPr>
          </a:p>
          <a:p>
            <a:endParaRPr lang="en-US" sz="2200" smtClean="0">
              <a:latin typeface="Arial" charset="0"/>
            </a:endParaRPr>
          </a:p>
          <a:p>
            <a:endParaRPr lang="en-US" sz="2200" smtClean="0">
              <a:latin typeface="Arial" charset="0"/>
            </a:endParaRPr>
          </a:p>
          <a:p>
            <a:endParaRPr lang="en-US" sz="2200" smtClean="0">
              <a:latin typeface="Arial" charset="0"/>
            </a:endParaRPr>
          </a:p>
          <a:p>
            <a:endParaRPr lang="en-US" sz="2200" smtClean="0">
              <a:latin typeface="Arial" charset="0"/>
            </a:endParaRPr>
          </a:p>
        </p:txBody>
      </p:sp>
      <p:sp>
        <p:nvSpPr>
          <p:cNvPr id="12298" name="AutoShape 10"/>
          <p:cNvSpPr>
            <a:spLocks noChangeArrowheads="1"/>
          </p:cNvSpPr>
          <p:nvPr/>
        </p:nvSpPr>
        <p:spPr bwMode="auto">
          <a:xfrm>
            <a:off x="533400" y="1828800"/>
            <a:ext cx="2063750" cy="466725"/>
          </a:xfrm>
          <a:prstGeom prst="homePlate">
            <a:avLst>
              <a:gd name="adj" fmla="val 110544"/>
            </a:avLst>
          </a:prstGeom>
          <a:solidFill>
            <a:srgbClr val="FFFF99"/>
          </a:solidFill>
          <a:ln w="9525">
            <a:solidFill>
              <a:srgbClr val="FF33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Arial" charset="0"/>
              </a:rPr>
              <a:t>Viết nét 1</a:t>
            </a:r>
            <a:endParaRPr lang="en-US">
              <a:latin typeface="Arial" charset="0"/>
            </a:endParaRPr>
          </a:p>
        </p:txBody>
      </p:sp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381000" y="2514600"/>
            <a:ext cx="43434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Đặt bút trên </a:t>
            </a:r>
            <a:r>
              <a:rPr lang="vi-VN">
                <a:latin typeface="Arial" charset="0"/>
              </a:rPr>
              <a:t>đư</a:t>
            </a:r>
            <a:r>
              <a:rPr lang="en-US">
                <a:latin typeface="Arial" charset="0"/>
              </a:rPr>
              <a:t>ờng kẻ 6 viết nét cong d</a:t>
            </a:r>
            <a:r>
              <a:rPr lang="vi-VN">
                <a:latin typeface="Arial" charset="0"/>
              </a:rPr>
              <a:t>ư</a:t>
            </a:r>
            <a:r>
              <a:rPr lang="en-US">
                <a:latin typeface="Arial" charset="0"/>
              </a:rPr>
              <a:t>ới, rồi chuyển h</a:t>
            </a:r>
            <a:r>
              <a:rPr lang="vi-VN">
                <a:latin typeface="Arial" charset="0"/>
              </a:rPr>
              <a:t>ư</a:t>
            </a:r>
            <a:r>
              <a:rPr lang="en-US">
                <a:latin typeface="Arial" charset="0"/>
              </a:rPr>
              <a:t>ớng viết tiếp nét cong trái, tạo thành vòng xoắn to ở </a:t>
            </a:r>
            <a:r>
              <a:rPr lang="vi-VN">
                <a:latin typeface="Arial" charset="0"/>
              </a:rPr>
              <a:t>đ</a:t>
            </a:r>
            <a:r>
              <a:rPr lang="en-US">
                <a:latin typeface="Arial" charset="0"/>
              </a:rPr>
              <a:t>ầu, cuối nét cong trái l</a:t>
            </a:r>
            <a:r>
              <a:rPr lang="vi-VN">
                <a:latin typeface="Arial" charset="0"/>
              </a:rPr>
              <a:t>ư</a:t>
            </a:r>
            <a:r>
              <a:rPr lang="en-US">
                <a:latin typeface="Arial" charset="0"/>
              </a:rPr>
              <a:t>ợn vào trong, dừng bút trên </a:t>
            </a:r>
            <a:r>
              <a:rPr lang="vi-VN">
                <a:latin typeface="Arial" charset="0"/>
              </a:rPr>
              <a:t>đư</a:t>
            </a:r>
            <a:r>
              <a:rPr lang="en-US">
                <a:latin typeface="Arial" charset="0"/>
              </a:rPr>
              <a:t>ờng kẻ 2.</a:t>
            </a:r>
          </a:p>
        </p:txBody>
      </p:sp>
      <p:pic>
        <p:nvPicPr>
          <p:cNvPr id="11269" name="Picture 25" descr="Chu C vu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990600"/>
            <a:ext cx="4343400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8" grpId="0" animBg="1" autoUpdateAnimBg="0"/>
      <p:bldP spid="1230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>
            <p:ph type="title"/>
          </p:nvPr>
        </p:nvSpPr>
        <p:spPr>
          <a:xfrm>
            <a:off x="1752600" y="381000"/>
            <a:ext cx="6705600" cy="1600200"/>
          </a:xfrm>
          <a:prstGeom prst="wedgeEllipseCallout">
            <a:avLst>
              <a:gd name="adj1" fmla="val -58667"/>
              <a:gd name="adj2" fmla="val 50000"/>
            </a:avLst>
          </a:prstGeom>
          <a:solidFill>
            <a:srgbClr val="FFCC99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i="1" smtClean="0">
                <a:latin typeface="Arial" charset="0"/>
              </a:rPr>
              <a:t>Chia ngọt sẻ bùi </a:t>
            </a:r>
            <a:r>
              <a:rPr lang="en-US" smtClean="0">
                <a:latin typeface="Arial" charset="0"/>
              </a:rPr>
              <a:t>là gì ?</a:t>
            </a:r>
          </a:p>
        </p:txBody>
      </p:sp>
      <p:graphicFrame>
        <p:nvGraphicFramePr>
          <p:cNvPr id="17412" name="Object 4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943600" y="2286000"/>
          <a:ext cx="2754313" cy="3733800"/>
        </p:xfrm>
        <a:graphic>
          <a:graphicData uri="http://schemas.openxmlformats.org/presentationml/2006/ole">
            <p:oleObj spid="_x0000_s1026" name="Clip" r:id="rId4" imgW="3238095" imgH="4838095" progId="MS_ClipArt_Gallery.2">
              <p:embed/>
            </p:oleObj>
          </a:graphicData>
        </a:graphic>
      </p:graphicFrame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395288"/>
            <a:ext cx="1219200" cy="1651000"/>
          </a:xfrm>
          <a:prstGeom prst="flowChartDecision">
            <a:avLst/>
          </a:prstGeom>
          <a:solidFill>
            <a:srgbClr val="FFCC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>
                <a:latin typeface="Arial" charset="0"/>
              </a:rPr>
              <a:t>?</a:t>
            </a:r>
            <a:endParaRPr lang="en-US">
              <a:latin typeface="Arial" charset="0"/>
            </a:endParaRPr>
          </a:p>
        </p:txBody>
      </p:sp>
      <p:sp>
        <p:nvSpPr>
          <p:cNvPr id="17416" name="AutoShape 8"/>
          <p:cNvSpPr>
            <a:spLocks noChangeArrowheads="1"/>
          </p:cNvSpPr>
          <p:nvPr/>
        </p:nvSpPr>
        <p:spPr bwMode="auto">
          <a:xfrm>
            <a:off x="304800" y="2819400"/>
            <a:ext cx="5562600" cy="3419475"/>
          </a:xfrm>
          <a:prstGeom prst="doubleWave">
            <a:avLst>
              <a:gd name="adj1" fmla="val 6500"/>
              <a:gd name="adj2" fmla="val 0"/>
            </a:avLst>
          </a:prstGeom>
          <a:solidFill>
            <a:srgbClr val="CCFFCC"/>
          </a:solidFill>
          <a:ln w="9525">
            <a:solidFill>
              <a:srgbClr val="FF33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latin typeface="Arial" charset="0"/>
              </a:rPr>
              <a:t>Chia ngọt </a:t>
            </a:r>
            <a:r>
              <a:rPr lang="en-US" sz="4000" i="1">
                <a:latin typeface="Arial" charset="0"/>
              </a:rPr>
              <a:t>sẻ bùi</a:t>
            </a:r>
            <a:r>
              <a:rPr lang="en-US" sz="4000">
                <a:latin typeface="Arial" charset="0"/>
              </a:rPr>
              <a:t> là sung s</a:t>
            </a:r>
            <a:r>
              <a:rPr lang="vi-VN" sz="4000">
                <a:latin typeface="Arial" charset="0"/>
              </a:rPr>
              <a:t>ư</a:t>
            </a:r>
            <a:r>
              <a:rPr lang="en-US" sz="4000">
                <a:latin typeface="Arial" charset="0"/>
              </a:rPr>
              <a:t>ớng cùng h</a:t>
            </a:r>
            <a:r>
              <a:rPr lang="vi-VN" sz="4000">
                <a:latin typeface="Arial" charset="0"/>
              </a:rPr>
              <a:t>ư</a:t>
            </a:r>
            <a:r>
              <a:rPr lang="en-US" sz="4000">
                <a:latin typeface="Arial" charset="0"/>
              </a:rPr>
              <a:t>ởng, cực khổ cùng chịu.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 autoUpdateAnimBg="0"/>
      <p:bldP spid="17414" grpId="0" animBg="1" autoUpdateAnimBg="0"/>
      <p:bldP spid="17416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CCECFF"/>
            </a:gs>
            <a:gs pos="100000">
              <a:srgbClr val="FF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>
            <p:ph type="ctrTitle"/>
          </p:nvPr>
        </p:nvSpPr>
        <p:spPr>
          <a:xfrm>
            <a:off x="0" y="0"/>
            <a:ext cx="9144000" cy="2209800"/>
          </a:xfrm>
          <a:prstGeom prst="wedgeEllipseCallout">
            <a:avLst>
              <a:gd name="adj1" fmla="val -36718"/>
              <a:gd name="adj2" fmla="val 98278"/>
            </a:avLst>
          </a:prstGeom>
          <a:solidFill>
            <a:srgbClr val="FFFFCC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sz="5400" b="1" smtClean="0">
                <a:latin typeface="Arial" charset="0"/>
              </a:rPr>
              <a:t>Chia ngọt sẻ bùi</a:t>
            </a:r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2286000" y="2590800"/>
            <a:ext cx="5486400" cy="2127250"/>
          </a:xfrm>
          <a:prstGeom prst="horizontalScroll">
            <a:avLst>
              <a:gd name="adj" fmla="val 12500"/>
            </a:avLst>
          </a:prstGeom>
          <a:solidFill>
            <a:srgbClr val="99FFCC"/>
          </a:solidFill>
          <a:ln w="9525">
            <a:solidFill>
              <a:srgbClr val="FF33CC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latin typeface="Arial" charset="0"/>
              </a:rPr>
              <a:t> Hãy nhận xét về </a:t>
            </a:r>
            <a:r>
              <a:rPr lang="vi-VN" sz="2800">
                <a:latin typeface="Arial" charset="0"/>
              </a:rPr>
              <a:t>đ</a:t>
            </a:r>
            <a:r>
              <a:rPr lang="en-US" sz="2800">
                <a:latin typeface="Arial" charset="0"/>
              </a:rPr>
              <a:t>ộ cao các con </a:t>
            </a:r>
          </a:p>
          <a:p>
            <a:pPr algn="ctr">
              <a:spcBef>
                <a:spcPct val="50000"/>
              </a:spcBef>
            </a:pPr>
            <a:r>
              <a:rPr lang="en-US" sz="2800">
                <a:latin typeface="Arial" charset="0"/>
              </a:rPr>
              <a:t>chữ trong câu?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1905000" y="4114800"/>
            <a:ext cx="5638800" cy="528638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Cao 2 li r</a:t>
            </a:r>
            <a:r>
              <a:rPr lang="vi-VN" sz="2800">
                <a:latin typeface="Arial" charset="0"/>
              </a:rPr>
              <a:t>ư</a:t>
            </a:r>
            <a:r>
              <a:rPr lang="en-US" sz="2800">
                <a:latin typeface="Arial" charset="0"/>
              </a:rPr>
              <a:t>ỡi ?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1905000" y="4876800"/>
            <a:ext cx="5638800" cy="528638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Cao 1 li r</a:t>
            </a:r>
            <a:r>
              <a:rPr lang="vi-VN" sz="2800">
                <a:latin typeface="Arial" charset="0"/>
              </a:rPr>
              <a:t>ư</a:t>
            </a:r>
            <a:r>
              <a:rPr lang="en-US" sz="2800">
                <a:latin typeface="Arial" charset="0"/>
              </a:rPr>
              <a:t>ỡi ?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981200" y="5715000"/>
            <a:ext cx="5562600" cy="528638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Cao 1 li ?</a:t>
            </a:r>
          </a:p>
        </p:txBody>
      </p:sp>
      <p:sp>
        <p:nvSpPr>
          <p:cNvPr id="18440" name="AutoShape 8"/>
          <p:cNvSpPr>
            <a:spLocks noChangeArrowheads="1"/>
          </p:cNvSpPr>
          <p:nvPr/>
        </p:nvSpPr>
        <p:spPr bwMode="auto">
          <a:xfrm>
            <a:off x="0" y="2590800"/>
            <a:ext cx="1793875" cy="2208213"/>
          </a:xfrm>
          <a:prstGeom prst="star4">
            <a:avLst>
              <a:gd name="adj" fmla="val 18551"/>
            </a:avLst>
          </a:prstGeom>
          <a:solidFill>
            <a:srgbClr val="00FFFF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Arial" charset="0"/>
              </a:rPr>
              <a:t>?</a:t>
            </a:r>
            <a:endParaRPr lang="en-US" sz="2000">
              <a:latin typeface="Arial" charset="0"/>
            </a:endParaRPr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4267200" y="4114800"/>
            <a:ext cx="2438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(Chữ C, h , b)</a:t>
            </a:r>
          </a:p>
        </p:txBody>
      </p:sp>
      <p:sp>
        <p:nvSpPr>
          <p:cNvPr id="18447" name="Text Box 15"/>
          <p:cNvSpPr txBox="1">
            <a:spLocks noChangeArrowheads="1"/>
          </p:cNvSpPr>
          <p:nvPr/>
        </p:nvSpPr>
        <p:spPr bwMode="auto">
          <a:xfrm>
            <a:off x="4343400" y="4876800"/>
            <a:ext cx="1447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(Chữ t)</a:t>
            </a:r>
          </a:p>
        </p:txBody>
      </p: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3733800" y="5715000"/>
            <a:ext cx="3810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(Chữ n , e, i , u, s , o, a)</a:t>
            </a:r>
          </a:p>
        </p:txBody>
      </p:sp>
      <p:pic>
        <p:nvPicPr>
          <p:cNvPr id="12299" name="Picture 17" descr="Chu Chia ngot se bu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457200"/>
            <a:ext cx="4953000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 autoUpdateAnimBg="0"/>
      <p:bldP spid="18436" grpId="0" animBg="1" autoUpdateAnimBg="0"/>
      <p:bldP spid="18437" grpId="0" animBg="1" autoUpdateAnimBg="0"/>
      <p:bldP spid="18438" grpId="0" animBg="1" autoUpdateAnimBg="0"/>
      <p:bldP spid="18439" grpId="0" animBg="1" autoUpdateAnimBg="0"/>
      <p:bldP spid="18440" grpId="0" animBg="1" autoUpdateAnimBg="0"/>
      <p:bldP spid="18446" grpId="0" autoUpdateAnimBg="0"/>
      <p:bldP spid="18447" grpId="0" autoUpdateAnimBg="0"/>
      <p:bldP spid="18448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CCECFF"/>
            </a:gs>
            <a:gs pos="100000">
              <a:srgbClr val="FF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>
            <p:ph type="ctrTitle"/>
          </p:nvPr>
        </p:nvSpPr>
        <p:spPr>
          <a:xfrm>
            <a:off x="0" y="0"/>
            <a:ext cx="9144000" cy="2286000"/>
          </a:xfrm>
          <a:prstGeom prst="wedgeEllipseCallout">
            <a:avLst>
              <a:gd name="adj1" fmla="val -36074"/>
              <a:gd name="adj2" fmla="val 90000"/>
            </a:avLst>
          </a:prstGeom>
          <a:solidFill>
            <a:srgbClr val="FFFFCC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txBody>
          <a:bodyPr/>
          <a:lstStyle/>
          <a:p>
            <a:r>
              <a:rPr lang="en-US" i="1" smtClean="0">
                <a:latin typeface="Arial" charset="0"/>
              </a:rPr>
              <a:t>Chia ngọt sẻ bùi</a:t>
            </a:r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2606675" y="2225675"/>
            <a:ext cx="5462588" cy="1431925"/>
          </a:xfrm>
          <a:prstGeom prst="horizontalScroll">
            <a:avLst>
              <a:gd name="adj" fmla="val 12500"/>
            </a:avLst>
          </a:prstGeom>
          <a:solidFill>
            <a:srgbClr val="99FFCC"/>
          </a:solidFill>
          <a:ln w="9525">
            <a:solidFill>
              <a:srgbClr val="FF33CC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latin typeface="Arial" charset="0"/>
              </a:rPr>
              <a:t>Nêu cách </a:t>
            </a:r>
            <a:r>
              <a:rPr lang="vi-VN" sz="3200">
                <a:latin typeface="Arial" charset="0"/>
              </a:rPr>
              <a:t>đ</a:t>
            </a:r>
            <a:r>
              <a:rPr lang="en-US" sz="3200">
                <a:latin typeface="Arial" charset="0"/>
              </a:rPr>
              <a:t>ặt dấu thanh trong câu ?</a:t>
            </a:r>
            <a:endParaRPr lang="en-US" sz="2800">
              <a:latin typeface="Arial" charset="0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828800" y="4191000"/>
            <a:ext cx="6629400" cy="954088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Chữ  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ngọt </a:t>
            </a:r>
            <a:r>
              <a:rPr lang="en-US" sz="2800">
                <a:latin typeface="Arial" charset="0"/>
              </a:rPr>
              <a:t> dấu nặng </a:t>
            </a:r>
            <a:r>
              <a:rPr lang="vi-VN" sz="2800">
                <a:latin typeface="Arial" charset="0"/>
              </a:rPr>
              <a:t>đư</a:t>
            </a:r>
            <a:r>
              <a:rPr lang="en-US" sz="2800">
                <a:latin typeface="Arial" charset="0"/>
              </a:rPr>
              <a:t>ợc </a:t>
            </a:r>
            <a:r>
              <a:rPr lang="vi-VN" sz="2800">
                <a:latin typeface="Arial" charset="0"/>
              </a:rPr>
              <a:t>đ</a:t>
            </a:r>
            <a:r>
              <a:rPr lang="en-US" sz="2800">
                <a:latin typeface="Arial" charset="0"/>
              </a:rPr>
              <a:t>ặt d</a:t>
            </a:r>
            <a:r>
              <a:rPr lang="vi-VN" sz="2800">
                <a:latin typeface="Arial" charset="0"/>
              </a:rPr>
              <a:t>ư</a:t>
            </a:r>
            <a:r>
              <a:rPr lang="en-US" sz="2800">
                <a:latin typeface="Arial" charset="0"/>
              </a:rPr>
              <a:t>ới chữ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  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 o</a:t>
            </a:r>
            <a:endParaRPr lang="en-US" sz="2800">
              <a:latin typeface="Arial" charset="0"/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828800" y="5105400"/>
            <a:ext cx="6705600" cy="954088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Chữ  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sẻ</a:t>
            </a:r>
            <a:r>
              <a:rPr lang="en-US" sz="2800">
                <a:latin typeface="Arial" charset="0"/>
              </a:rPr>
              <a:t>  dấu hỏi </a:t>
            </a:r>
            <a:r>
              <a:rPr lang="vi-VN" sz="2800">
                <a:latin typeface="Arial" charset="0"/>
              </a:rPr>
              <a:t>đư</a:t>
            </a:r>
            <a:r>
              <a:rPr lang="en-US" sz="2800">
                <a:latin typeface="Arial" charset="0"/>
              </a:rPr>
              <a:t>ợc </a:t>
            </a:r>
            <a:r>
              <a:rPr lang="vi-VN" sz="2800">
                <a:latin typeface="Arial" charset="0"/>
              </a:rPr>
              <a:t>đ</a:t>
            </a:r>
            <a:r>
              <a:rPr lang="en-US" sz="2800">
                <a:latin typeface="Arial" charset="0"/>
              </a:rPr>
              <a:t>ặt trên </a:t>
            </a:r>
            <a:r>
              <a:rPr lang="vi-VN" sz="2800">
                <a:latin typeface="Arial" charset="0"/>
              </a:rPr>
              <a:t>đ</a:t>
            </a:r>
            <a:r>
              <a:rPr lang="en-US" sz="2800">
                <a:latin typeface="Arial" charset="0"/>
              </a:rPr>
              <a:t>ầu chữ  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e</a:t>
            </a:r>
            <a:endParaRPr lang="en-US" sz="2800">
              <a:latin typeface="Arial" charset="0"/>
            </a:endParaRPr>
          </a:p>
        </p:txBody>
      </p:sp>
      <p:sp>
        <p:nvSpPr>
          <p:cNvPr id="20487" name="AutoShape 7"/>
          <p:cNvSpPr>
            <a:spLocks noChangeArrowheads="1"/>
          </p:cNvSpPr>
          <p:nvPr/>
        </p:nvSpPr>
        <p:spPr bwMode="auto">
          <a:xfrm>
            <a:off x="228600" y="2438400"/>
            <a:ext cx="1793875" cy="2208213"/>
          </a:xfrm>
          <a:prstGeom prst="star4">
            <a:avLst>
              <a:gd name="adj" fmla="val 18551"/>
            </a:avLst>
          </a:prstGeom>
          <a:solidFill>
            <a:srgbClr val="00FFFF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Arial" charset="0"/>
              </a:rPr>
              <a:t>?</a:t>
            </a:r>
            <a:endParaRPr lang="en-US" sz="2000">
              <a:latin typeface="Arial" charset="0"/>
            </a:endParaRP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1828800" y="5943600"/>
            <a:ext cx="6705600" cy="954088"/>
          </a:xfrm>
          <a:prstGeom prst="rect">
            <a:avLst/>
          </a:prstGeom>
          <a:solidFill>
            <a:srgbClr val="FFFF99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Chữ  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bùi</a:t>
            </a:r>
            <a:r>
              <a:rPr lang="en-US" sz="2800">
                <a:latin typeface="Arial" charset="0"/>
              </a:rPr>
              <a:t>  dấu huyền </a:t>
            </a:r>
            <a:r>
              <a:rPr lang="vi-VN" sz="2800">
                <a:latin typeface="Arial" charset="0"/>
              </a:rPr>
              <a:t>đư</a:t>
            </a:r>
            <a:r>
              <a:rPr lang="en-US" sz="2800">
                <a:latin typeface="Arial" charset="0"/>
              </a:rPr>
              <a:t>ợc </a:t>
            </a:r>
            <a:r>
              <a:rPr lang="vi-VN" sz="2800">
                <a:latin typeface="Arial" charset="0"/>
              </a:rPr>
              <a:t>đ</a:t>
            </a:r>
            <a:r>
              <a:rPr lang="en-US" sz="2800">
                <a:latin typeface="Arial" charset="0"/>
              </a:rPr>
              <a:t>ặt trên </a:t>
            </a:r>
            <a:r>
              <a:rPr lang="vi-VN" sz="2800">
                <a:latin typeface="Arial" charset="0"/>
              </a:rPr>
              <a:t>đ</a:t>
            </a:r>
            <a:r>
              <a:rPr lang="en-US" sz="2800">
                <a:latin typeface="Arial" charset="0"/>
              </a:rPr>
              <a:t>ầu chữ  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u</a:t>
            </a:r>
            <a:endParaRPr lang="en-US" sz="2800">
              <a:latin typeface="Arial" charset="0"/>
            </a:endParaRPr>
          </a:p>
        </p:txBody>
      </p:sp>
      <p:pic>
        <p:nvPicPr>
          <p:cNvPr id="13320" name="Picture 12" descr="Chu Chia ngot se bu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304800"/>
            <a:ext cx="5257800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 autoUpdateAnimBg="0"/>
      <p:bldP spid="20484" grpId="0" animBg="1" autoUpdateAnimBg="0"/>
      <p:bldP spid="20486" grpId="0" animBg="1" autoUpdateAnimBg="0"/>
      <p:bldP spid="20487" grpId="0" animBg="1" autoUpdateAnimBg="0"/>
      <p:bldP spid="20491" grpId="0" animBg="1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Aristot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Aristote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601</Words>
  <Application>Microsoft PowerPoint</Application>
  <PresentationFormat>On-screen Show (4:3)</PresentationFormat>
  <Paragraphs>78</Paragraphs>
  <Slides>16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.VnAristote</vt:lpstr>
      <vt:lpstr>Arial</vt:lpstr>
      <vt:lpstr>Times New Roman</vt:lpstr>
      <vt:lpstr>VNI-Times</vt:lpstr>
      <vt:lpstr>Default Design</vt:lpstr>
      <vt:lpstr>Microsoft Clip Gallery</vt:lpstr>
      <vt:lpstr>Bitmap Image</vt:lpstr>
      <vt:lpstr>Slide 1</vt:lpstr>
      <vt:lpstr>MỤC TIÊU</vt:lpstr>
      <vt:lpstr>MỞ ĐẦU</vt:lpstr>
      <vt:lpstr>             Chữ C được viết bởi mấy nét ?</vt:lpstr>
      <vt:lpstr>Slide 5</vt:lpstr>
      <vt:lpstr>Slide 6</vt:lpstr>
      <vt:lpstr>Chia ngọt sẻ bùi là gì ?</vt:lpstr>
      <vt:lpstr>Chia ngọt sẻ bùi</vt:lpstr>
      <vt:lpstr>Chia ngọt sẻ bùi</vt:lpstr>
      <vt:lpstr>Chia ngọt sẻ bùi</vt:lpstr>
      <vt:lpstr>Cách viết chữ Chia</vt:lpstr>
      <vt:lpstr>Những điểm cần lưu ý về nối chữ</vt:lpstr>
      <vt:lpstr>Slide 13</vt:lpstr>
      <vt:lpstr>Slide 14</vt:lpstr>
      <vt:lpstr>Slide 15</vt:lpstr>
      <vt:lpstr>Slide 16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gi¸o ¸n m«n tËp viÕt Líp 2 </dc:title>
  <dc:creator>Dang Quang Huy</dc:creator>
  <cp:lastModifiedBy>CSTeam</cp:lastModifiedBy>
  <cp:revision>61</cp:revision>
  <dcterms:created xsi:type="dcterms:W3CDTF">2003-08-04T10:09:06Z</dcterms:created>
  <dcterms:modified xsi:type="dcterms:W3CDTF">2016-06-29T09:10:30Z</dcterms:modified>
</cp:coreProperties>
</file>